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66"/>
  </p:notesMasterIdLst>
  <p:handoutMasterIdLst>
    <p:handoutMasterId r:id="rId67"/>
  </p:handoutMasterIdLst>
  <p:sldIdLst>
    <p:sldId id="622" r:id="rId2"/>
    <p:sldId id="623" r:id="rId3"/>
    <p:sldId id="624" r:id="rId4"/>
    <p:sldId id="639" r:id="rId5"/>
    <p:sldId id="663" r:id="rId6"/>
    <p:sldId id="641" r:id="rId7"/>
    <p:sldId id="642" r:id="rId8"/>
    <p:sldId id="643" r:id="rId9"/>
    <p:sldId id="644" r:id="rId10"/>
    <p:sldId id="645" r:id="rId11"/>
    <p:sldId id="647" r:id="rId12"/>
    <p:sldId id="640" r:id="rId13"/>
    <p:sldId id="648" r:id="rId14"/>
    <p:sldId id="649" r:id="rId15"/>
    <p:sldId id="650" r:id="rId16"/>
    <p:sldId id="579" r:id="rId17"/>
    <p:sldId id="664" r:id="rId18"/>
    <p:sldId id="581" r:id="rId19"/>
    <p:sldId id="582" r:id="rId20"/>
    <p:sldId id="583" r:id="rId21"/>
    <p:sldId id="584" r:id="rId22"/>
    <p:sldId id="586" r:id="rId23"/>
    <p:sldId id="587" r:id="rId24"/>
    <p:sldId id="588" r:id="rId25"/>
    <p:sldId id="589" r:id="rId26"/>
    <p:sldId id="590" r:id="rId27"/>
    <p:sldId id="591" r:id="rId28"/>
    <p:sldId id="592" r:id="rId29"/>
    <p:sldId id="593" r:id="rId30"/>
    <p:sldId id="667" r:id="rId31"/>
    <p:sldId id="599" r:id="rId32"/>
    <p:sldId id="600" r:id="rId33"/>
    <p:sldId id="632" r:id="rId34"/>
    <p:sldId id="651" r:id="rId35"/>
    <p:sldId id="652" r:id="rId36"/>
    <p:sldId id="653" r:id="rId37"/>
    <p:sldId id="594" r:id="rId38"/>
    <p:sldId id="595" r:id="rId39"/>
    <p:sldId id="668" r:id="rId40"/>
    <p:sldId id="597" r:id="rId41"/>
    <p:sldId id="665" r:id="rId42"/>
    <p:sldId id="603" r:id="rId43"/>
    <p:sldId id="605" r:id="rId44"/>
    <p:sldId id="606" r:id="rId45"/>
    <p:sldId id="607" r:id="rId46"/>
    <p:sldId id="609" r:id="rId47"/>
    <p:sldId id="658" r:id="rId48"/>
    <p:sldId id="659" r:id="rId49"/>
    <p:sldId id="610" r:id="rId50"/>
    <p:sldId id="611" r:id="rId51"/>
    <p:sldId id="637" r:id="rId52"/>
    <p:sldId id="638" r:id="rId53"/>
    <p:sldId id="613" r:id="rId54"/>
    <p:sldId id="614" r:id="rId55"/>
    <p:sldId id="615" r:id="rId56"/>
    <p:sldId id="616" r:id="rId57"/>
    <p:sldId id="666" r:id="rId58"/>
    <p:sldId id="620" r:id="rId59"/>
    <p:sldId id="621" r:id="rId60"/>
    <p:sldId id="617" r:id="rId61"/>
    <p:sldId id="618" r:id="rId62"/>
    <p:sldId id="619" r:id="rId63"/>
    <p:sldId id="669" r:id="rId64"/>
    <p:sldId id="662" r:id="rId6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不死 小强" initials="不死" lastIdx="28" clrIdx="0">
    <p:extLst>
      <p:ext uri="{19B8F6BF-5375-455C-9EA6-DF929625EA0E}">
        <p15:presenceInfo xmlns:p15="http://schemas.microsoft.com/office/powerpoint/2012/main" userId="da26d816800161a5" providerId="Windows Live"/>
      </p:ext>
    </p:extLst>
  </p:cmAuthor>
  <p:cmAuthor id="2" name="ZM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FF99"/>
    <a:srgbClr val="1CC644"/>
    <a:srgbClr val="CC00FF"/>
    <a:srgbClr val="CC00CC"/>
    <a:srgbClr val="333300"/>
    <a:srgbClr val="FB5411"/>
    <a:srgbClr val="D60093"/>
    <a:srgbClr val="000066"/>
    <a:srgbClr val="CCFFFF"/>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4" autoAdjust="0"/>
    <p:restoredTop sz="92671" autoAdjust="0"/>
  </p:normalViewPr>
  <p:slideViewPr>
    <p:cSldViewPr>
      <p:cViewPr varScale="1">
        <p:scale>
          <a:sx n="74" d="100"/>
          <a:sy n="74" d="100"/>
        </p:scale>
        <p:origin x="176" y="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351"/>
    </p:cViewPr>
  </p:sorterViewPr>
  <p:notesViewPr>
    <p:cSldViewPr>
      <p:cViewPr varScale="1">
        <p:scale>
          <a:sx n="81" d="100"/>
          <a:sy n="81" d="100"/>
        </p:scale>
        <p:origin x="-204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B6D0F0-1EBB-48BF-8DF6-6F982EB59D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A18CC75D-59B8-4668-A31D-F12D1D2718C5}">
      <dgm:prSet custT="1"/>
      <dgm:spPr/>
      <dgm:t>
        <a:bodyPr/>
        <a:lstStyle/>
        <a:p>
          <a:r>
            <a:rPr lang="zh-CN" altLang="en-US" sz="2400" b="1" dirty="0">
              <a:solidFill>
                <a:srgbClr val="7030A0"/>
              </a:solidFill>
            </a:rPr>
            <a:t>取指令</a:t>
          </a:r>
          <a:endParaRPr lang="zh-CN" altLang="en-US" sz="2400" dirty="0">
            <a:solidFill>
              <a:srgbClr val="7030A0"/>
            </a:solidFill>
          </a:endParaRPr>
        </a:p>
      </dgm:t>
    </dgm:pt>
    <dgm:pt modelId="{4ABD03FD-491E-4A54-99E8-7FE6F2FD5773}" type="parTrans" cxnId="{9AAC495B-EF5C-4A43-ACD9-66D23B4C6FBA}">
      <dgm:prSet/>
      <dgm:spPr/>
      <dgm:t>
        <a:bodyPr/>
        <a:lstStyle/>
        <a:p>
          <a:endParaRPr lang="zh-CN" altLang="en-US"/>
        </a:p>
      </dgm:t>
    </dgm:pt>
    <dgm:pt modelId="{2C8BB187-FDE8-4F95-BB51-4E2B1AD1CF3D}" type="sibTrans" cxnId="{9AAC495B-EF5C-4A43-ACD9-66D23B4C6FBA}">
      <dgm:prSet/>
      <dgm:spPr/>
      <dgm:t>
        <a:bodyPr/>
        <a:lstStyle/>
        <a:p>
          <a:endParaRPr lang="zh-CN" altLang="en-US"/>
        </a:p>
      </dgm:t>
    </dgm:pt>
    <dgm:pt modelId="{D7A003D9-48DF-452C-96AB-696CFBF8C56B}">
      <dgm:prSet custT="1"/>
      <dgm:spPr/>
      <dgm:t>
        <a:bodyPr/>
        <a:lstStyle/>
        <a:p>
          <a:r>
            <a:rPr lang="zh-CN" sz="2400" b="1" dirty="0"/>
            <a:t>控制器根据程序计数器</a:t>
          </a:r>
          <a:r>
            <a:rPr lang="en-US" sz="2400" b="1" dirty="0"/>
            <a:t>PC</a:t>
          </a:r>
          <a:r>
            <a:rPr lang="zh-CN" sz="2400" b="1" dirty="0"/>
            <a:t>的内容，将要执行的指令从内存单元中取出，并送到</a:t>
          </a:r>
          <a:r>
            <a:rPr lang="en-US" sz="2400" b="1" dirty="0"/>
            <a:t>CPU</a:t>
          </a:r>
          <a:r>
            <a:rPr lang="zh-CN" sz="2400" b="1" dirty="0"/>
            <a:t>的指定寄存器中。</a:t>
          </a:r>
          <a:endParaRPr lang="zh-CN" altLang="en-US" sz="2400" dirty="0"/>
        </a:p>
      </dgm:t>
    </dgm:pt>
    <dgm:pt modelId="{E4B95099-F07E-4292-9623-D6A132AD45B9}" type="parTrans" cxnId="{6F09295A-5289-42E3-AA65-2BDD22D1A650}">
      <dgm:prSet/>
      <dgm:spPr/>
      <dgm:t>
        <a:bodyPr/>
        <a:lstStyle/>
        <a:p>
          <a:endParaRPr lang="zh-CN" altLang="en-US"/>
        </a:p>
      </dgm:t>
    </dgm:pt>
    <dgm:pt modelId="{E2FA6AEE-EEF9-48BB-B844-ECEFEDE47D5F}" type="sibTrans" cxnId="{6F09295A-5289-42E3-AA65-2BDD22D1A650}">
      <dgm:prSet/>
      <dgm:spPr/>
      <dgm:t>
        <a:bodyPr/>
        <a:lstStyle/>
        <a:p>
          <a:endParaRPr lang="zh-CN" altLang="en-US"/>
        </a:p>
      </dgm:t>
    </dgm:pt>
    <dgm:pt modelId="{E90F727D-51F4-4755-A0EC-E1CE6DE8EA84}" type="pres">
      <dgm:prSet presAssocID="{86B6D0F0-1EBB-48BF-8DF6-6F982EB59D10}" presName="linearFlow" presStyleCnt="0">
        <dgm:presLayoutVars>
          <dgm:dir/>
          <dgm:animLvl val="lvl"/>
          <dgm:resizeHandles val="exact"/>
        </dgm:presLayoutVars>
      </dgm:prSet>
      <dgm:spPr/>
    </dgm:pt>
    <dgm:pt modelId="{10417BE6-A98F-4EBB-8826-4DD9FD60CF9C}" type="pres">
      <dgm:prSet presAssocID="{A18CC75D-59B8-4668-A31D-F12D1D2718C5}" presName="composite" presStyleCnt="0"/>
      <dgm:spPr/>
    </dgm:pt>
    <dgm:pt modelId="{2CBB0E05-8120-4975-9685-3319DD624528}" type="pres">
      <dgm:prSet presAssocID="{A18CC75D-59B8-4668-A31D-F12D1D2718C5}" presName="parentText" presStyleLbl="alignNode1" presStyleIdx="0" presStyleCnt="1" custScaleX="101375" custScaleY="96981" custLinFactNeighborX="9473" custLinFactNeighborY="-98">
        <dgm:presLayoutVars>
          <dgm:chMax val="1"/>
          <dgm:bulletEnabled val="1"/>
        </dgm:presLayoutVars>
      </dgm:prSet>
      <dgm:spPr/>
    </dgm:pt>
    <dgm:pt modelId="{EAA92CFE-1EDF-4DE0-9D3E-A98CDE8F4B10}" type="pres">
      <dgm:prSet presAssocID="{A18CC75D-59B8-4668-A31D-F12D1D2718C5}" presName="descendantText" presStyleLbl="alignAcc1" presStyleIdx="0" presStyleCnt="1" custScaleX="97910" custScaleY="98785" custLinFactNeighborX="523" custLinFactNeighborY="-4107">
        <dgm:presLayoutVars>
          <dgm:bulletEnabled val="1"/>
        </dgm:presLayoutVars>
      </dgm:prSet>
      <dgm:spPr/>
    </dgm:pt>
  </dgm:ptLst>
  <dgm:cxnLst>
    <dgm:cxn modelId="{8AFA962C-C891-40EC-B7F7-1C8681CA565C}" type="presOf" srcId="{86B6D0F0-1EBB-48BF-8DF6-6F982EB59D10}" destId="{E90F727D-51F4-4755-A0EC-E1CE6DE8EA84}" srcOrd="0" destOrd="0" presId="urn:microsoft.com/office/officeart/2005/8/layout/chevron2"/>
    <dgm:cxn modelId="{6F09295A-5289-42E3-AA65-2BDD22D1A650}" srcId="{A18CC75D-59B8-4668-A31D-F12D1D2718C5}" destId="{D7A003D9-48DF-452C-96AB-696CFBF8C56B}" srcOrd="0" destOrd="0" parTransId="{E4B95099-F07E-4292-9623-D6A132AD45B9}" sibTransId="{E2FA6AEE-EEF9-48BB-B844-ECEFEDE47D5F}"/>
    <dgm:cxn modelId="{9AAC495B-EF5C-4A43-ACD9-66D23B4C6FBA}" srcId="{86B6D0F0-1EBB-48BF-8DF6-6F982EB59D10}" destId="{A18CC75D-59B8-4668-A31D-F12D1D2718C5}" srcOrd="0" destOrd="0" parTransId="{4ABD03FD-491E-4A54-99E8-7FE6F2FD5773}" sibTransId="{2C8BB187-FDE8-4F95-BB51-4E2B1AD1CF3D}"/>
    <dgm:cxn modelId="{E1FACA9B-2D57-4086-927F-1852DA7C0ABB}" type="presOf" srcId="{A18CC75D-59B8-4668-A31D-F12D1D2718C5}" destId="{2CBB0E05-8120-4975-9685-3319DD624528}" srcOrd="0" destOrd="0" presId="urn:microsoft.com/office/officeart/2005/8/layout/chevron2"/>
    <dgm:cxn modelId="{2DAAA4DC-242B-4A7A-A660-B12B3205B8E8}" type="presOf" srcId="{D7A003D9-48DF-452C-96AB-696CFBF8C56B}" destId="{EAA92CFE-1EDF-4DE0-9D3E-A98CDE8F4B10}" srcOrd="0" destOrd="0" presId="urn:microsoft.com/office/officeart/2005/8/layout/chevron2"/>
    <dgm:cxn modelId="{84ECE94F-76DA-4F2A-A8DB-38839F9155A0}" type="presParOf" srcId="{E90F727D-51F4-4755-A0EC-E1CE6DE8EA84}" destId="{10417BE6-A98F-4EBB-8826-4DD9FD60CF9C}" srcOrd="0" destOrd="0" presId="urn:microsoft.com/office/officeart/2005/8/layout/chevron2"/>
    <dgm:cxn modelId="{D3E397E9-7460-40A2-BFA6-C773C8C928BC}" type="presParOf" srcId="{10417BE6-A98F-4EBB-8826-4DD9FD60CF9C}" destId="{2CBB0E05-8120-4975-9685-3319DD624528}" srcOrd="0" destOrd="0" presId="urn:microsoft.com/office/officeart/2005/8/layout/chevron2"/>
    <dgm:cxn modelId="{C85E65E4-07FF-4D17-A4E4-502C93317DF9}" type="presParOf" srcId="{10417BE6-A98F-4EBB-8826-4DD9FD60CF9C}" destId="{EAA92CFE-1EDF-4DE0-9D3E-A98CDE8F4B1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B6D0F0-1EBB-48BF-8DF6-6F982EB59D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A18CC75D-59B8-4668-A31D-F12D1D2718C5}">
      <dgm:prSet/>
      <dgm:spPr/>
      <dgm:t>
        <a:bodyPr/>
        <a:lstStyle/>
        <a:p>
          <a:r>
            <a:rPr lang="zh-CN" b="1" dirty="0">
              <a:solidFill>
                <a:srgbClr val="7030A0"/>
              </a:solidFill>
            </a:rPr>
            <a:t>分析指令</a:t>
          </a:r>
          <a:endParaRPr lang="zh-CN" dirty="0">
            <a:solidFill>
              <a:srgbClr val="7030A0"/>
            </a:solidFill>
          </a:endParaRPr>
        </a:p>
      </dgm:t>
    </dgm:pt>
    <dgm:pt modelId="{4ABD03FD-491E-4A54-99E8-7FE6F2FD5773}" type="parTrans" cxnId="{9AAC495B-EF5C-4A43-ACD9-66D23B4C6FBA}">
      <dgm:prSet/>
      <dgm:spPr/>
      <dgm:t>
        <a:bodyPr/>
        <a:lstStyle/>
        <a:p>
          <a:endParaRPr lang="zh-CN" altLang="en-US"/>
        </a:p>
      </dgm:t>
    </dgm:pt>
    <dgm:pt modelId="{2C8BB187-FDE8-4F95-BB51-4E2B1AD1CF3D}" type="sibTrans" cxnId="{9AAC495B-EF5C-4A43-ACD9-66D23B4C6FBA}">
      <dgm:prSet/>
      <dgm:spPr/>
      <dgm:t>
        <a:bodyPr/>
        <a:lstStyle/>
        <a:p>
          <a:endParaRPr lang="zh-CN" altLang="en-US"/>
        </a:p>
      </dgm:t>
    </dgm:pt>
    <dgm:pt modelId="{D7A003D9-48DF-452C-96AB-696CFBF8C56B}">
      <dgm:prSet/>
      <dgm:spPr/>
      <dgm:t>
        <a:bodyPr/>
        <a:lstStyle/>
        <a:p>
          <a:r>
            <a:rPr lang="en-US" b="1" dirty="0"/>
            <a:t>CPU</a:t>
          </a:r>
          <a:r>
            <a:rPr lang="zh-CN" b="1" dirty="0"/>
            <a:t>对取出的指令通过译码器进行分析，判断指令要完成的操作。</a:t>
          </a:r>
          <a:r>
            <a:rPr kumimoji="1" lang="zh-CN" b="1" dirty="0"/>
            <a:t>如果需要操作数，则到内存中取操作数，如果需要运算，则通知运算器进行计算，计算结果再保存到内存中。</a:t>
          </a:r>
          <a:endParaRPr lang="zh-CN" altLang="en-US" b="1" dirty="0"/>
        </a:p>
      </dgm:t>
    </dgm:pt>
    <dgm:pt modelId="{E4B95099-F07E-4292-9623-D6A132AD45B9}" type="parTrans" cxnId="{6F09295A-5289-42E3-AA65-2BDD22D1A650}">
      <dgm:prSet/>
      <dgm:spPr/>
      <dgm:t>
        <a:bodyPr/>
        <a:lstStyle/>
        <a:p>
          <a:endParaRPr lang="zh-CN" altLang="en-US"/>
        </a:p>
      </dgm:t>
    </dgm:pt>
    <dgm:pt modelId="{E2FA6AEE-EEF9-48BB-B844-ECEFEDE47D5F}" type="sibTrans" cxnId="{6F09295A-5289-42E3-AA65-2BDD22D1A650}">
      <dgm:prSet/>
      <dgm:spPr/>
      <dgm:t>
        <a:bodyPr/>
        <a:lstStyle/>
        <a:p>
          <a:endParaRPr lang="zh-CN" altLang="en-US"/>
        </a:p>
      </dgm:t>
    </dgm:pt>
    <dgm:pt modelId="{E90F727D-51F4-4755-A0EC-E1CE6DE8EA84}" type="pres">
      <dgm:prSet presAssocID="{86B6D0F0-1EBB-48BF-8DF6-6F982EB59D10}" presName="linearFlow" presStyleCnt="0">
        <dgm:presLayoutVars>
          <dgm:dir/>
          <dgm:animLvl val="lvl"/>
          <dgm:resizeHandles val="exact"/>
        </dgm:presLayoutVars>
      </dgm:prSet>
      <dgm:spPr/>
    </dgm:pt>
    <dgm:pt modelId="{10417BE6-A98F-4EBB-8826-4DD9FD60CF9C}" type="pres">
      <dgm:prSet presAssocID="{A18CC75D-59B8-4668-A31D-F12D1D2718C5}" presName="composite" presStyleCnt="0"/>
      <dgm:spPr/>
    </dgm:pt>
    <dgm:pt modelId="{2CBB0E05-8120-4975-9685-3319DD624528}" type="pres">
      <dgm:prSet presAssocID="{A18CC75D-59B8-4668-A31D-F12D1D2718C5}" presName="parentText" presStyleLbl="alignNode1" presStyleIdx="0" presStyleCnt="1">
        <dgm:presLayoutVars>
          <dgm:chMax val="1"/>
          <dgm:bulletEnabled val="1"/>
        </dgm:presLayoutVars>
      </dgm:prSet>
      <dgm:spPr/>
    </dgm:pt>
    <dgm:pt modelId="{EAA92CFE-1EDF-4DE0-9D3E-A98CDE8F4B10}" type="pres">
      <dgm:prSet presAssocID="{A18CC75D-59B8-4668-A31D-F12D1D2718C5}" presName="descendantText" presStyleLbl="alignAcc1" presStyleIdx="0" presStyleCnt="1">
        <dgm:presLayoutVars>
          <dgm:bulletEnabled val="1"/>
        </dgm:presLayoutVars>
      </dgm:prSet>
      <dgm:spPr/>
    </dgm:pt>
  </dgm:ptLst>
  <dgm:cxnLst>
    <dgm:cxn modelId="{8AFA962C-C891-40EC-B7F7-1C8681CA565C}" type="presOf" srcId="{86B6D0F0-1EBB-48BF-8DF6-6F982EB59D10}" destId="{E90F727D-51F4-4755-A0EC-E1CE6DE8EA84}" srcOrd="0" destOrd="0" presId="urn:microsoft.com/office/officeart/2005/8/layout/chevron2"/>
    <dgm:cxn modelId="{6F09295A-5289-42E3-AA65-2BDD22D1A650}" srcId="{A18CC75D-59B8-4668-A31D-F12D1D2718C5}" destId="{D7A003D9-48DF-452C-96AB-696CFBF8C56B}" srcOrd="0" destOrd="0" parTransId="{E4B95099-F07E-4292-9623-D6A132AD45B9}" sibTransId="{E2FA6AEE-EEF9-48BB-B844-ECEFEDE47D5F}"/>
    <dgm:cxn modelId="{9AAC495B-EF5C-4A43-ACD9-66D23B4C6FBA}" srcId="{86B6D0F0-1EBB-48BF-8DF6-6F982EB59D10}" destId="{A18CC75D-59B8-4668-A31D-F12D1D2718C5}" srcOrd="0" destOrd="0" parTransId="{4ABD03FD-491E-4A54-99E8-7FE6F2FD5773}" sibTransId="{2C8BB187-FDE8-4F95-BB51-4E2B1AD1CF3D}"/>
    <dgm:cxn modelId="{E1FACA9B-2D57-4086-927F-1852DA7C0ABB}" type="presOf" srcId="{A18CC75D-59B8-4668-A31D-F12D1D2718C5}" destId="{2CBB0E05-8120-4975-9685-3319DD624528}" srcOrd="0" destOrd="0" presId="urn:microsoft.com/office/officeart/2005/8/layout/chevron2"/>
    <dgm:cxn modelId="{2DAAA4DC-242B-4A7A-A660-B12B3205B8E8}" type="presOf" srcId="{D7A003D9-48DF-452C-96AB-696CFBF8C56B}" destId="{EAA92CFE-1EDF-4DE0-9D3E-A98CDE8F4B10}" srcOrd="0" destOrd="0" presId="urn:microsoft.com/office/officeart/2005/8/layout/chevron2"/>
    <dgm:cxn modelId="{84ECE94F-76DA-4F2A-A8DB-38839F9155A0}" type="presParOf" srcId="{E90F727D-51F4-4755-A0EC-E1CE6DE8EA84}" destId="{10417BE6-A98F-4EBB-8826-4DD9FD60CF9C}" srcOrd="0" destOrd="0" presId="urn:microsoft.com/office/officeart/2005/8/layout/chevron2"/>
    <dgm:cxn modelId="{D3E397E9-7460-40A2-BFA6-C773C8C928BC}" type="presParOf" srcId="{10417BE6-A98F-4EBB-8826-4DD9FD60CF9C}" destId="{2CBB0E05-8120-4975-9685-3319DD624528}" srcOrd="0" destOrd="0" presId="urn:microsoft.com/office/officeart/2005/8/layout/chevron2"/>
    <dgm:cxn modelId="{C85E65E4-07FF-4D17-A4E4-502C93317DF9}" type="presParOf" srcId="{10417BE6-A98F-4EBB-8826-4DD9FD60CF9C}" destId="{EAA92CFE-1EDF-4DE0-9D3E-A98CDE8F4B10}"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B6D0F0-1EBB-48BF-8DF6-6F982EB59D1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A18CC75D-59B8-4668-A31D-F12D1D2718C5}">
      <dgm:prSet/>
      <dgm:spPr/>
      <dgm:t>
        <a:bodyPr/>
        <a:lstStyle/>
        <a:p>
          <a:r>
            <a:rPr lang="zh-CN" b="1" dirty="0">
              <a:solidFill>
                <a:srgbClr val="7030A0"/>
              </a:solidFill>
            </a:rPr>
            <a:t>执行指令</a:t>
          </a:r>
          <a:endParaRPr lang="zh-CN" dirty="0">
            <a:solidFill>
              <a:srgbClr val="7030A0"/>
            </a:solidFill>
          </a:endParaRPr>
        </a:p>
      </dgm:t>
    </dgm:pt>
    <dgm:pt modelId="{4ABD03FD-491E-4A54-99E8-7FE6F2FD5773}" type="parTrans" cxnId="{9AAC495B-EF5C-4A43-ACD9-66D23B4C6FBA}">
      <dgm:prSet/>
      <dgm:spPr/>
      <dgm:t>
        <a:bodyPr/>
        <a:lstStyle/>
        <a:p>
          <a:endParaRPr lang="zh-CN" altLang="en-US"/>
        </a:p>
      </dgm:t>
    </dgm:pt>
    <dgm:pt modelId="{2C8BB187-FDE8-4F95-BB51-4E2B1AD1CF3D}" type="sibTrans" cxnId="{9AAC495B-EF5C-4A43-ACD9-66D23B4C6FBA}">
      <dgm:prSet/>
      <dgm:spPr/>
      <dgm:t>
        <a:bodyPr/>
        <a:lstStyle/>
        <a:p>
          <a:endParaRPr lang="zh-CN" altLang="en-US"/>
        </a:p>
      </dgm:t>
    </dgm:pt>
    <dgm:pt modelId="{D7A003D9-48DF-452C-96AB-696CFBF8C56B}">
      <dgm:prSet/>
      <dgm:spPr/>
      <dgm:t>
        <a:bodyPr/>
        <a:lstStyle/>
        <a:p>
          <a:r>
            <a:rPr lang="en-US" b="1" dirty="0"/>
            <a:t>CPU</a:t>
          </a:r>
          <a:r>
            <a:rPr lang="zh-CN" b="1" dirty="0"/>
            <a:t>根据指令分析的结果，向各部件发出完成该操作的控制信号，相关部件进行执行指令工作，完成指令规定的操作，并为执行下一条指令做好准备。</a:t>
          </a:r>
          <a:endParaRPr lang="zh-CN" altLang="en-US" dirty="0"/>
        </a:p>
      </dgm:t>
    </dgm:pt>
    <dgm:pt modelId="{E4B95099-F07E-4292-9623-D6A132AD45B9}" type="parTrans" cxnId="{6F09295A-5289-42E3-AA65-2BDD22D1A650}">
      <dgm:prSet/>
      <dgm:spPr/>
      <dgm:t>
        <a:bodyPr/>
        <a:lstStyle/>
        <a:p>
          <a:endParaRPr lang="zh-CN" altLang="en-US"/>
        </a:p>
      </dgm:t>
    </dgm:pt>
    <dgm:pt modelId="{E2FA6AEE-EEF9-48BB-B844-ECEFEDE47D5F}" type="sibTrans" cxnId="{6F09295A-5289-42E3-AA65-2BDD22D1A650}">
      <dgm:prSet/>
      <dgm:spPr/>
      <dgm:t>
        <a:bodyPr/>
        <a:lstStyle/>
        <a:p>
          <a:endParaRPr lang="zh-CN" altLang="en-US"/>
        </a:p>
      </dgm:t>
    </dgm:pt>
    <dgm:pt modelId="{E90F727D-51F4-4755-A0EC-E1CE6DE8EA84}" type="pres">
      <dgm:prSet presAssocID="{86B6D0F0-1EBB-48BF-8DF6-6F982EB59D10}" presName="linearFlow" presStyleCnt="0">
        <dgm:presLayoutVars>
          <dgm:dir/>
          <dgm:animLvl val="lvl"/>
          <dgm:resizeHandles val="exact"/>
        </dgm:presLayoutVars>
      </dgm:prSet>
      <dgm:spPr/>
    </dgm:pt>
    <dgm:pt modelId="{10417BE6-A98F-4EBB-8826-4DD9FD60CF9C}" type="pres">
      <dgm:prSet presAssocID="{A18CC75D-59B8-4668-A31D-F12D1D2718C5}" presName="composite" presStyleCnt="0"/>
      <dgm:spPr/>
    </dgm:pt>
    <dgm:pt modelId="{2CBB0E05-8120-4975-9685-3319DD624528}" type="pres">
      <dgm:prSet presAssocID="{A18CC75D-59B8-4668-A31D-F12D1D2718C5}" presName="parentText" presStyleLbl="alignNode1" presStyleIdx="0" presStyleCnt="1">
        <dgm:presLayoutVars>
          <dgm:chMax val="1"/>
          <dgm:bulletEnabled val="1"/>
        </dgm:presLayoutVars>
      </dgm:prSet>
      <dgm:spPr/>
    </dgm:pt>
    <dgm:pt modelId="{EAA92CFE-1EDF-4DE0-9D3E-A98CDE8F4B10}" type="pres">
      <dgm:prSet presAssocID="{A18CC75D-59B8-4668-A31D-F12D1D2718C5}" presName="descendantText" presStyleLbl="alignAcc1" presStyleIdx="0" presStyleCnt="1">
        <dgm:presLayoutVars>
          <dgm:bulletEnabled val="1"/>
        </dgm:presLayoutVars>
      </dgm:prSet>
      <dgm:spPr/>
    </dgm:pt>
  </dgm:ptLst>
  <dgm:cxnLst>
    <dgm:cxn modelId="{8AFA962C-C891-40EC-B7F7-1C8681CA565C}" type="presOf" srcId="{86B6D0F0-1EBB-48BF-8DF6-6F982EB59D10}" destId="{E90F727D-51F4-4755-A0EC-E1CE6DE8EA84}" srcOrd="0" destOrd="0" presId="urn:microsoft.com/office/officeart/2005/8/layout/chevron2"/>
    <dgm:cxn modelId="{6F09295A-5289-42E3-AA65-2BDD22D1A650}" srcId="{A18CC75D-59B8-4668-A31D-F12D1D2718C5}" destId="{D7A003D9-48DF-452C-96AB-696CFBF8C56B}" srcOrd="0" destOrd="0" parTransId="{E4B95099-F07E-4292-9623-D6A132AD45B9}" sibTransId="{E2FA6AEE-EEF9-48BB-B844-ECEFEDE47D5F}"/>
    <dgm:cxn modelId="{9AAC495B-EF5C-4A43-ACD9-66D23B4C6FBA}" srcId="{86B6D0F0-1EBB-48BF-8DF6-6F982EB59D10}" destId="{A18CC75D-59B8-4668-A31D-F12D1D2718C5}" srcOrd="0" destOrd="0" parTransId="{4ABD03FD-491E-4A54-99E8-7FE6F2FD5773}" sibTransId="{2C8BB187-FDE8-4F95-BB51-4E2B1AD1CF3D}"/>
    <dgm:cxn modelId="{E1FACA9B-2D57-4086-927F-1852DA7C0ABB}" type="presOf" srcId="{A18CC75D-59B8-4668-A31D-F12D1D2718C5}" destId="{2CBB0E05-8120-4975-9685-3319DD624528}" srcOrd="0" destOrd="0" presId="urn:microsoft.com/office/officeart/2005/8/layout/chevron2"/>
    <dgm:cxn modelId="{2DAAA4DC-242B-4A7A-A660-B12B3205B8E8}" type="presOf" srcId="{D7A003D9-48DF-452C-96AB-696CFBF8C56B}" destId="{EAA92CFE-1EDF-4DE0-9D3E-A98CDE8F4B10}" srcOrd="0" destOrd="0" presId="urn:microsoft.com/office/officeart/2005/8/layout/chevron2"/>
    <dgm:cxn modelId="{84ECE94F-76DA-4F2A-A8DB-38839F9155A0}" type="presParOf" srcId="{E90F727D-51F4-4755-A0EC-E1CE6DE8EA84}" destId="{10417BE6-A98F-4EBB-8826-4DD9FD60CF9C}" srcOrd="0" destOrd="0" presId="urn:microsoft.com/office/officeart/2005/8/layout/chevron2"/>
    <dgm:cxn modelId="{D3E397E9-7460-40A2-BFA6-C773C8C928BC}" type="presParOf" srcId="{10417BE6-A98F-4EBB-8826-4DD9FD60CF9C}" destId="{2CBB0E05-8120-4975-9685-3319DD624528}" srcOrd="0" destOrd="0" presId="urn:microsoft.com/office/officeart/2005/8/layout/chevron2"/>
    <dgm:cxn modelId="{C85E65E4-07FF-4D17-A4E4-502C93317DF9}" type="presParOf" srcId="{10417BE6-A98F-4EBB-8826-4DD9FD60CF9C}" destId="{EAA92CFE-1EDF-4DE0-9D3E-A98CDE8F4B10}"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B0E05-8120-4975-9685-3319DD624528}">
      <dsp:nvSpPr>
        <dsp:cNvPr id="0" name=""/>
        <dsp:cNvSpPr/>
      </dsp:nvSpPr>
      <dsp:spPr>
        <a:xfrm rot="5400000">
          <a:off x="-66508" y="237132"/>
          <a:ext cx="1594741" cy="116689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7030A0"/>
              </a:solidFill>
            </a:rPr>
            <a:t>取指令</a:t>
          </a:r>
          <a:endParaRPr lang="zh-CN" altLang="en-US" sz="2400" kern="1200" dirty="0">
            <a:solidFill>
              <a:srgbClr val="7030A0"/>
            </a:solidFill>
          </a:endParaRPr>
        </a:p>
      </dsp:txBody>
      <dsp:txXfrm rot="-5400000">
        <a:off x="147415" y="606657"/>
        <a:ext cx="1166896" cy="427845"/>
      </dsp:txXfrm>
    </dsp:sp>
    <dsp:sp modelId="{EAA92CFE-1EDF-4DE0-9D3E-A98CDE8F4B10}">
      <dsp:nvSpPr>
        <dsp:cNvPr id="0" name=""/>
        <dsp:cNvSpPr/>
      </dsp:nvSpPr>
      <dsp:spPr>
        <a:xfrm rot="5400000">
          <a:off x="4758523" y="-3438133"/>
          <a:ext cx="1055863" cy="793213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sz="2400" b="1" kern="1200" dirty="0"/>
            <a:t>控制器根据程序计数器</a:t>
          </a:r>
          <a:r>
            <a:rPr lang="en-US" sz="2400" b="1" kern="1200" dirty="0"/>
            <a:t>PC</a:t>
          </a:r>
          <a:r>
            <a:rPr lang="zh-CN" sz="2400" b="1" kern="1200" dirty="0"/>
            <a:t>的内容，将要执行的指令从内存单元中取出，并送到</a:t>
          </a:r>
          <a:r>
            <a:rPr lang="en-US" sz="2400" b="1" kern="1200" dirty="0"/>
            <a:t>CPU</a:t>
          </a:r>
          <a:r>
            <a:rPr lang="zh-CN" sz="2400" b="1" kern="1200" dirty="0"/>
            <a:t>的指定寄存器中。</a:t>
          </a:r>
          <a:endParaRPr lang="zh-CN" altLang="en-US" sz="2400" kern="1200" dirty="0"/>
        </a:p>
      </dsp:txBody>
      <dsp:txXfrm rot="-5400000">
        <a:off x="1320390" y="51543"/>
        <a:ext cx="7880587" cy="952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B0E05-8120-4975-9685-3319DD624528}">
      <dsp:nvSpPr>
        <dsp:cNvPr id="0" name=""/>
        <dsp:cNvSpPr/>
      </dsp:nvSpPr>
      <dsp:spPr>
        <a:xfrm rot="5400000">
          <a:off x="-273090" y="273090"/>
          <a:ext cx="1820605" cy="127442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sz="2400" b="1" kern="1200" dirty="0">
              <a:solidFill>
                <a:srgbClr val="7030A0"/>
              </a:solidFill>
            </a:rPr>
            <a:t>分析指令</a:t>
          </a:r>
          <a:endParaRPr lang="zh-CN" sz="2400" kern="1200" dirty="0">
            <a:solidFill>
              <a:srgbClr val="7030A0"/>
            </a:solidFill>
          </a:endParaRPr>
        </a:p>
      </dsp:txBody>
      <dsp:txXfrm rot="-5400000">
        <a:off x="2" y="637211"/>
        <a:ext cx="1274423" cy="546182"/>
      </dsp:txXfrm>
    </dsp:sp>
    <dsp:sp modelId="{EAA92CFE-1EDF-4DE0-9D3E-A98CDE8F4B10}">
      <dsp:nvSpPr>
        <dsp:cNvPr id="0" name=""/>
        <dsp:cNvSpPr/>
      </dsp:nvSpPr>
      <dsp:spPr>
        <a:xfrm rot="5400000">
          <a:off x="4617515" y="-3343091"/>
          <a:ext cx="1183393" cy="786957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b="1" kern="1200" dirty="0"/>
            <a:t>CPU</a:t>
          </a:r>
          <a:r>
            <a:rPr lang="zh-CN" sz="2200" b="1" kern="1200" dirty="0"/>
            <a:t>对取出的指令通过译码器进行分析，判断指令要完成的操作。</a:t>
          </a:r>
          <a:r>
            <a:rPr kumimoji="1" lang="zh-CN" sz="2200" b="1" kern="1200" dirty="0"/>
            <a:t>如果需要操作数，则到内存中取操作数，如果需要运算，则通知运算器进行计算，计算结果再保存到内存中。</a:t>
          </a:r>
          <a:endParaRPr lang="zh-CN" altLang="en-US" sz="2200" b="1" kern="1200" dirty="0"/>
        </a:p>
      </dsp:txBody>
      <dsp:txXfrm rot="-5400000">
        <a:off x="1274424" y="57768"/>
        <a:ext cx="7811808" cy="10678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B0E05-8120-4975-9685-3319DD624528}">
      <dsp:nvSpPr>
        <dsp:cNvPr id="0" name=""/>
        <dsp:cNvSpPr/>
      </dsp:nvSpPr>
      <dsp:spPr>
        <a:xfrm rot="5400000">
          <a:off x="-273090" y="273090"/>
          <a:ext cx="1820606" cy="127442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sz="2400" b="1" kern="1200" dirty="0">
              <a:solidFill>
                <a:srgbClr val="7030A0"/>
              </a:solidFill>
            </a:rPr>
            <a:t>执行指令</a:t>
          </a:r>
          <a:endParaRPr lang="zh-CN" sz="2400" kern="1200" dirty="0">
            <a:solidFill>
              <a:srgbClr val="7030A0"/>
            </a:solidFill>
          </a:endParaRPr>
        </a:p>
      </dsp:txBody>
      <dsp:txXfrm rot="-5400000">
        <a:off x="1" y="637211"/>
        <a:ext cx="1274424" cy="546182"/>
      </dsp:txXfrm>
    </dsp:sp>
    <dsp:sp modelId="{EAA92CFE-1EDF-4DE0-9D3E-A98CDE8F4B10}">
      <dsp:nvSpPr>
        <dsp:cNvPr id="0" name=""/>
        <dsp:cNvSpPr/>
      </dsp:nvSpPr>
      <dsp:spPr>
        <a:xfrm rot="5400000">
          <a:off x="4617515" y="-3343090"/>
          <a:ext cx="1183393" cy="786957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1" kern="1200" dirty="0"/>
            <a:t>CPU</a:t>
          </a:r>
          <a:r>
            <a:rPr lang="zh-CN" sz="2300" b="1" kern="1200" dirty="0"/>
            <a:t>根据指令分析的结果，向各部件发出完成该操作的控制信号，相关部件进行执行指令工作，完成指令规定的操作，并为执行下一条指令做好准备。</a:t>
          </a:r>
          <a:endParaRPr lang="zh-CN" altLang="en-US" sz="2300" kern="1200" dirty="0"/>
        </a:p>
      </dsp:txBody>
      <dsp:txXfrm rot="-5400000">
        <a:off x="1274424" y="57769"/>
        <a:ext cx="7811807" cy="106785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DEABE300-A42D-4820-A2AA-60621038032F}" type="datetimeFigureOut">
              <a:rPr lang="zh-CN" altLang="en-US"/>
              <a:pPr>
                <a:defRPr/>
              </a:pPr>
              <a:t>2022/9/30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39B6DC50-1CAD-4008-9ACF-1882B8F2FF8E}" type="slidenum">
              <a:rPr lang="zh-CN" altLang="en-US"/>
              <a:pPr>
                <a:defRPr/>
              </a:pPr>
              <a:t>‹#›</a:t>
            </a:fld>
            <a:endParaRPr lang="zh-CN" altLang="en-US"/>
          </a:p>
        </p:txBody>
      </p:sp>
    </p:spTree>
    <p:extLst>
      <p:ext uri="{BB962C8B-B14F-4D97-AF65-F5344CB8AC3E}">
        <p14:creationId xmlns:p14="http://schemas.microsoft.com/office/powerpoint/2010/main" val="2926399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E4924192-7990-402A-B892-CAF8612A01B0}" type="datetimeFigureOut">
              <a:rPr lang="zh-CN" altLang="en-US"/>
              <a:pPr>
                <a:defRPr/>
              </a:pPr>
              <a:t>2022/9/30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944ECBB3-287E-4868-83DE-44E6636BBA0A}" type="slidenum">
              <a:rPr lang="zh-CN" altLang="en-US"/>
              <a:pPr>
                <a:defRPr/>
              </a:pPr>
              <a:t>‹#›</a:t>
            </a:fld>
            <a:endParaRPr lang="zh-CN" altLang="en-US"/>
          </a:p>
        </p:txBody>
      </p:sp>
    </p:spTree>
    <p:extLst>
      <p:ext uri="{BB962C8B-B14F-4D97-AF65-F5344CB8AC3E}">
        <p14:creationId xmlns:p14="http://schemas.microsoft.com/office/powerpoint/2010/main" val="7529780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aike.baidu.com/view/2793414.htm"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baike.baidu.com/view/1058.htm" TargetMode="External"/><Relationship Id="rId4" Type="http://schemas.openxmlformats.org/officeDocument/2006/relationships/hyperlink" Target="http://baike.baidu.com/view/3277634.htm"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baike.baidu.com/view/2793414.htm"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baike.baidu.com/view/1058.htm" TargetMode="External"/><Relationship Id="rId4" Type="http://schemas.openxmlformats.org/officeDocument/2006/relationships/hyperlink" Target="http://baike.baidu.com/view/3277634.htm"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4BFC056A-A93E-47D4-9469-A53B1E50C9FD}" type="slidenum">
              <a:rPr lang="zh-CN" altLang="en-US" smtClean="0">
                <a:latin typeface="Arial" pitchFamily="34" charset="0"/>
                <a:ea typeface="宋体" pitchFamily="2" charset="-122"/>
              </a:rPr>
              <a:pPr/>
              <a:t>1</a:t>
            </a:fld>
            <a:endParaRPr lang="zh-CN" altLang="en-US">
              <a:latin typeface="Arial" pitchFamily="34"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A3856004-D7F5-4619-9A50-0D198067052E}" type="slidenum">
              <a:rPr lang="zh-CN" altLang="en-US" smtClean="0">
                <a:latin typeface="Arial" pitchFamily="34" charset="0"/>
                <a:ea typeface="宋体" pitchFamily="2" charset="-122"/>
              </a:rPr>
              <a:pPr/>
              <a:t>23</a:t>
            </a:fld>
            <a:endParaRPr lang="zh-CN" altLang="en-US">
              <a:latin typeface="Arial" pitchFamily="34"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AD337756-2F91-4AC9-8C5E-40EE0F9238C9}" type="slidenum">
              <a:rPr lang="zh-CN" altLang="en-US" smtClean="0">
                <a:latin typeface="Arial" pitchFamily="34" charset="0"/>
                <a:ea typeface="宋体" pitchFamily="2" charset="-122"/>
              </a:rPr>
              <a:pPr/>
              <a:t>24</a:t>
            </a:fld>
            <a:endParaRPr lang="zh-CN" altLang="en-US">
              <a:latin typeface="Arial" pitchFamily="34"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D9542085-CFC9-472D-851B-F499DBDE8093}" type="slidenum">
              <a:rPr lang="zh-CN" altLang="en-US" smtClean="0">
                <a:latin typeface="Arial" pitchFamily="34" charset="0"/>
                <a:ea typeface="宋体" pitchFamily="2" charset="-122"/>
              </a:rPr>
              <a:pPr/>
              <a:t>25</a:t>
            </a:fld>
            <a:endParaRPr lang="zh-CN" altLang="en-US">
              <a:latin typeface="Arial" pitchFamily="34"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99ECE1CB-13C2-4E71-99B3-35368095E669}" type="slidenum">
              <a:rPr lang="zh-CN" altLang="en-US" smtClean="0">
                <a:latin typeface="Arial" pitchFamily="34" charset="0"/>
                <a:ea typeface="宋体" pitchFamily="2" charset="-122"/>
              </a:rPr>
              <a:pPr/>
              <a:t>26</a:t>
            </a:fld>
            <a:endParaRPr lang="zh-CN" altLang="en-US">
              <a:latin typeface="Arial" pitchFamily="34"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214B867-3A50-4D66-A889-1BE5ABCF3A1B}" type="slidenum">
              <a:rPr lang="zh-CN" altLang="en-US" smtClean="0">
                <a:latin typeface="Arial" pitchFamily="34" charset="0"/>
                <a:ea typeface="宋体" pitchFamily="2" charset="-122"/>
              </a:rPr>
              <a:pPr/>
              <a:t>27</a:t>
            </a:fld>
            <a:endParaRPr lang="zh-CN" altLang="en-US">
              <a:latin typeface="Arial" pitchFamily="34"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5AA8D81A-7F1B-47A8-B65D-20A201500316}" type="slidenum">
              <a:rPr lang="zh-CN" altLang="en-US" smtClean="0">
                <a:latin typeface="Arial" pitchFamily="34" charset="0"/>
                <a:ea typeface="宋体" pitchFamily="2" charset="-122"/>
              </a:rPr>
              <a:pPr/>
              <a:t>28</a:t>
            </a:fld>
            <a:endParaRPr lang="zh-CN" altLang="en-US">
              <a:latin typeface="Arial" pitchFamily="34"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9FD39215-F9AF-4E7E-B4B2-8B931AE71FBA}" type="slidenum">
              <a:rPr lang="zh-CN" altLang="en-US" smtClean="0">
                <a:latin typeface="Arial" pitchFamily="34" charset="0"/>
                <a:ea typeface="宋体" pitchFamily="2" charset="-122"/>
              </a:rPr>
              <a:pPr/>
              <a:t>29</a:t>
            </a:fld>
            <a:endParaRPr lang="zh-CN" altLang="en-US">
              <a:latin typeface="Arial" pitchFamily="34"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97394290-EA85-4614-B6B7-BAB459121FED}" type="slidenum">
              <a:rPr lang="zh-CN" altLang="en-US" smtClean="0">
                <a:latin typeface="Arial" pitchFamily="34" charset="0"/>
                <a:ea typeface="宋体" pitchFamily="2" charset="-122"/>
              </a:rPr>
              <a:pPr/>
              <a:t>31</a:t>
            </a:fld>
            <a:endParaRPr lang="zh-CN" altLang="en-US">
              <a:latin typeface="Arial" pitchFamily="34"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1157404-817B-436F-ACCD-29AD61BF3C45}" type="slidenum">
              <a:rPr lang="zh-CN" altLang="en-US" smtClean="0">
                <a:latin typeface="Arial" pitchFamily="34" charset="0"/>
                <a:ea typeface="宋体" pitchFamily="2" charset="-122"/>
              </a:rPr>
              <a:pPr/>
              <a:t>37</a:t>
            </a:fld>
            <a:endParaRPr lang="zh-CN" altLang="en-US">
              <a:latin typeface="Arial" pitchFamily="34"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8AB85B59-120B-4BD5-9524-8260F9E330F4}" type="slidenum">
              <a:rPr lang="zh-CN" altLang="en-US" smtClean="0">
                <a:latin typeface="Arial" pitchFamily="34" charset="0"/>
                <a:ea typeface="宋体" pitchFamily="2" charset="-122"/>
              </a:rPr>
              <a:pPr/>
              <a:t>38</a:t>
            </a:fld>
            <a:endParaRPr lang="zh-CN" altLang="en-US">
              <a:latin typeface="Arial"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09BF080-404F-4C56-A683-84EFFB5E8A1A}" type="slidenum">
              <a:rPr lang="zh-CN" altLang="en-US" smtClean="0">
                <a:latin typeface="Arial" pitchFamily="34" charset="0"/>
                <a:ea typeface="宋体" pitchFamily="2" charset="-122"/>
              </a:rPr>
              <a:pPr/>
              <a:t>39</a:t>
            </a:fld>
            <a:endParaRPr lang="zh-CN" altLang="en-US">
              <a:latin typeface="Arial" pitchFamily="34"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97D6EBE8-8EF1-4BED-B291-0E207A9D1601}" type="slidenum">
              <a:rPr lang="zh-CN" altLang="en-US" smtClean="0">
                <a:latin typeface="Arial" pitchFamily="34" charset="0"/>
                <a:ea typeface="宋体" pitchFamily="2" charset="-122"/>
              </a:rPr>
              <a:pPr/>
              <a:t>40</a:t>
            </a:fld>
            <a:endParaRPr lang="zh-CN" altLang="en-US">
              <a:latin typeface="Arial" pitchFamily="34"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BB038B8D-25F0-448B-BFC8-AC398D65F5BC}" type="slidenum">
              <a:rPr lang="zh-CN" altLang="en-US" smtClean="0">
                <a:latin typeface="Arial" pitchFamily="34" charset="0"/>
                <a:ea typeface="宋体" pitchFamily="2" charset="-122"/>
              </a:rPr>
              <a:pPr/>
              <a:t>42</a:t>
            </a:fld>
            <a:endParaRPr lang="zh-CN" altLang="en-US">
              <a:latin typeface="Arial" pitchFamily="34" charset="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51CC082C-8973-459C-BFF5-4E29C2A51C2E}" type="slidenum">
              <a:rPr lang="zh-CN" altLang="en-US" smtClean="0">
                <a:latin typeface="Arial" pitchFamily="34" charset="0"/>
                <a:ea typeface="宋体" pitchFamily="2" charset="-122"/>
              </a:rPr>
              <a:pPr/>
              <a:t>43</a:t>
            </a:fld>
            <a:endParaRPr lang="zh-CN" altLang="en-US">
              <a:latin typeface="Arial" pitchFamily="34"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88A61200-5AF0-4271-914A-22B15ECC4512}" type="slidenum">
              <a:rPr lang="zh-CN" altLang="en-US" smtClean="0">
                <a:latin typeface="Arial" pitchFamily="34" charset="0"/>
                <a:ea typeface="宋体" pitchFamily="2" charset="-122"/>
              </a:rPr>
              <a:pPr/>
              <a:t>44</a:t>
            </a:fld>
            <a:endParaRPr lang="zh-CN" altLang="en-US">
              <a:latin typeface="Arial" pitchFamily="34"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6D17820F-BFB1-41A8-88E3-3A6C7DBCB2A8}" type="slidenum">
              <a:rPr lang="zh-CN" altLang="en-US" smtClean="0">
                <a:latin typeface="Arial" pitchFamily="34" charset="0"/>
                <a:ea typeface="宋体" pitchFamily="2" charset="-122"/>
              </a:rPr>
              <a:pPr/>
              <a:t>45</a:t>
            </a:fld>
            <a:endParaRPr lang="zh-CN" altLang="en-US">
              <a:latin typeface="Arial" pitchFamily="34"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0B2EF1FC-99D0-4BC4-9CBC-6D99EA84E961}" type="slidenum">
              <a:rPr lang="zh-CN" altLang="en-US" smtClean="0">
                <a:latin typeface="Arial" pitchFamily="34" charset="0"/>
                <a:ea typeface="宋体" pitchFamily="2" charset="-122"/>
              </a:rPr>
              <a:pPr/>
              <a:t>46</a:t>
            </a:fld>
            <a:endParaRPr lang="zh-CN" altLang="en-US">
              <a:latin typeface="Arial" pitchFamily="34"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dirty="0"/>
              <a:t>睿频技术可以理解为</a:t>
            </a:r>
            <a:r>
              <a:rPr lang="en-US" altLang="zh-CN" dirty="0" err="1">
                <a:hlinkClick r:id="rId3"/>
              </a:rPr>
              <a:t>自动超频</a:t>
            </a:r>
            <a:r>
              <a:rPr lang="zh-CN" altLang="zh-CN" dirty="0"/>
              <a:t>。当开启</a:t>
            </a:r>
            <a:r>
              <a:rPr lang="en-US" altLang="zh-CN" dirty="0" err="1">
                <a:hlinkClick r:id="rId4"/>
              </a:rPr>
              <a:t>睿频</a:t>
            </a:r>
            <a:r>
              <a:rPr lang="zh-CN" altLang="zh-CN" dirty="0"/>
              <a:t>加速后，</a:t>
            </a:r>
            <a:r>
              <a:rPr lang="en-US" altLang="zh-CN" dirty="0"/>
              <a:t>CPU</a:t>
            </a:r>
            <a:r>
              <a:rPr lang="zh-CN" altLang="zh-CN" dirty="0"/>
              <a:t>会根据当前的任务量自动调整</a:t>
            </a:r>
            <a:r>
              <a:rPr lang="en-US" altLang="zh-CN" dirty="0" err="1"/>
              <a:t>CPU</a:t>
            </a:r>
            <a:r>
              <a:rPr lang="en-US" altLang="zh-CN" dirty="0" err="1">
                <a:hlinkClick r:id="rId5"/>
              </a:rPr>
              <a:t>主频</a:t>
            </a:r>
            <a:r>
              <a:rPr lang="zh-CN" altLang="zh-CN" dirty="0"/>
              <a:t>，从而使重任务时发挥最大的性能，轻任务时发挥最大节能的优势。</a:t>
            </a:r>
            <a:endParaRPr lang="en-US" altLang="zh-CN" dirty="0"/>
          </a:p>
          <a:p>
            <a:r>
              <a:rPr lang="en-US" altLang="zh-CN" dirty="0"/>
              <a:t>QPI</a:t>
            </a:r>
            <a:r>
              <a:rPr lang="zh-CN" altLang="zh-CN" dirty="0"/>
              <a:t>的带宽越高，</a:t>
            </a:r>
            <a:r>
              <a:rPr lang="en-US" altLang="zh-CN" dirty="0"/>
              <a:t>CPU</a:t>
            </a:r>
            <a:r>
              <a:rPr lang="zh-CN" altLang="zh-CN" dirty="0"/>
              <a:t>处理数据的能力就越强。</a:t>
            </a:r>
            <a:r>
              <a:rPr lang="en-US" altLang="zh-CN" dirty="0"/>
              <a:t>QPI</a:t>
            </a:r>
            <a:r>
              <a:rPr lang="zh-CN" altLang="zh-CN" dirty="0"/>
              <a:t>总线数据传输速率高、延时短，每次传输</a:t>
            </a:r>
            <a:r>
              <a:rPr lang="en-US" altLang="zh-CN" dirty="0"/>
              <a:t>2B</a:t>
            </a:r>
            <a:r>
              <a:rPr lang="zh-CN" altLang="zh-CN" dirty="0"/>
              <a:t>有效数据。</a:t>
            </a: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9A4FA87A-CBD5-4E32-9CA2-B5048CD72729}" type="slidenum">
              <a:rPr lang="zh-CN" altLang="en-US" smtClean="0">
                <a:latin typeface="Arial" pitchFamily="34" charset="0"/>
                <a:ea typeface="宋体" pitchFamily="2" charset="-122"/>
              </a:rPr>
              <a:pPr/>
              <a:t>47</a:t>
            </a:fld>
            <a:endParaRPr lang="zh-CN" altLang="en-US">
              <a:latin typeface="Arial" pitchFamily="34"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a:t>睿频技术可以理解为</a:t>
            </a:r>
            <a:r>
              <a:rPr lang="en-US" altLang="zh-CN">
                <a:hlinkClick r:id="rId3"/>
              </a:rPr>
              <a:t>自动超频</a:t>
            </a:r>
            <a:r>
              <a:rPr lang="zh-CN" altLang="zh-CN"/>
              <a:t>。当开启</a:t>
            </a:r>
            <a:r>
              <a:rPr lang="en-US" altLang="zh-CN">
                <a:hlinkClick r:id="rId4"/>
              </a:rPr>
              <a:t>睿频</a:t>
            </a:r>
            <a:r>
              <a:rPr lang="zh-CN" altLang="zh-CN"/>
              <a:t>加速后，</a:t>
            </a:r>
            <a:r>
              <a:rPr lang="en-US" altLang="zh-CN"/>
              <a:t>CPU</a:t>
            </a:r>
            <a:r>
              <a:rPr lang="zh-CN" altLang="zh-CN"/>
              <a:t>会根据当前的任务量自动调整</a:t>
            </a:r>
            <a:r>
              <a:rPr lang="en-US" altLang="zh-CN"/>
              <a:t>CPU</a:t>
            </a:r>
            <a:r>
              <a:rPr lang="en-US" altLang="zh-CN">
                <a:hlinkClick r:id="rId5"/>
              </a:rPr>
              <a:t>主频</a:t>
            </a:r>
            <a:r>
              <a:rPr lang="zh-CN" altLang="zh-CN"/>
              <a:t>，从而使重任务时发挥最大的性能，轻任务时发挥最大节能的优势。</a:t>
            </a:r>
            <a:endParaRPr lang="en-US" altLang="zh-CN"/>
          </a:p>
          <a:p>
            <a:r>
              <a:rPr lang="en-US" altLang="zh-CN"/>
              <a:t>QPI</a:t>
            </a:r>
            <a:r>
              <a:rPr lang="zh-CN" altLang="zh-CN"/>
              <a:t>的带宽越高，</a:t>
            </a:r>
            <a:r>
              <a:rPr lang="en-US" altLang="zh-CN"/>
              <a:t>CPU</a:t>
            </a:r>
            <a:r>
              <a:rPr lang="zh-CN" altLang="zh-CN"/>
              <a:t>处理数据的能力就越强。</a:t>
            </a:r>
            <a:r>
              <a:rPr lang="en-US" altLang="zh-CN"/>
              <a:t>QPI</a:t>
            </a:r>
            <a:r>
              <a:rPr lang="zh-CN" altLang="zh-CN"/>
              <a:t>总线数据传输速率高、延时短，每次传输</a:t>
            </a:r>
            <a:r>
              <a:rPr lang="en-US" altLang="zh-CN"/>
              <a:t>2B</a:t>
            </a:r>
            <a:r>
              <a:rPr lang="zh-CN" altLang="zh-CN"/>
              <a:t>有效数据。</a:t>
            </a:r>
            <a:endParaRPr lang="zh-CN" altLang="en-US"/>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35592B54-9F48-4BFF-8257-37E0DC0EA53B}" type="slidenum">
              <a:rPr lang="zh-CN" altLang="en-US" smtClean="0">
                <a:latin typeface="Arial" pitchFamily="34" charset="0"/>
                <a:ea typeface="宋体" pitchFamily="2" charset="-122"/>
              </a:rPr>
              <a:pPr/>
              <a:t>48</a:t>
            </a:fld>
            <a:endParaRPr lang="zh-CN" altLang="en-US">
              <a:latin typeface="Arial" pitchFamily="34"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a:t>内存是将多个存储器芯片焊接在一块长方形的电路板上，构成内存组，也称为内存条，内存条插在主板上的内存插槽中。</a:t>
            </a:r>
            <a:endParaRPr lang="zh-CN" altLang="en-US"/>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3617C0AD-AD32-431F-8E40-3049002A84E2}" type="slidenum">
              <a:rPr lang="zh-CN" altLang="en-US" smtClean="0">
                <a:latin typeface="Arial" pitchFamily="34" charset="0"/>
                <a:ea typeface="宋体" pitchFamily="2" charset="-122"/>
              </a:rPr>
              <a:pPr/>
              <a:t>50</a:t>
            </a:fld>
            <a:endParaRPr lang="zh-CN" altLang="en-US">
              <a:latin typeface="Arial"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图灵的贡献主要有两个：一是建立了图灵机，二是提出了图灵测试、阐述了机器智能的概念。图灵机的概念是现代可计算理论的基础。图灵证明，只有图灵机能解决的计算问题，实际计算机才能解决。</a:t>
            </a:r>
          </a:p>
          <a:p>
            <a:r>
              <a:rPr lang="zh-CN" altLang="en-US" dirty="0"/>
              <a:t>为纪念图灵对计算机科学的贡献，美国计算机协会（</a:t>
            </a:r>
            <a:r>
              <a:rPr lang="en-US" altLang="zh-CN" dirty="0"/>
              <a:t>ACM</a:t>
            </a:r>
            <a:r>
              <a:rPr lang="zh-CN" altLang="en-US" dirty="0"/>
              <a:t>）于</a:t>
            </a:r>
            <a:r>
              <a:rPr lang="en-US" altLang="zh-CN" dirty="0"/>
              <a:t>1966</a:t>
            </a:r>
            <a:r>
              <a:rPr lang="zh-CN" altLang="en-US" dirty="0"/>
              <a:t>年创立了图灵奖，每年奖给在计算机科学领域中作出贡献的研究人员。被誉为计算机业界和科学界的诺贝尔将。</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a:t>辅助存储器又称外存储器，用于存储需要永久保留或暂时不用的数据和程序，如计算机开机后立即调入的操作系统，以及用户的应用软件、程序和数据。</a:t>
            </a:r>
            <a:endParaRPr lang="zh-CN" altLang="en-US"/>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A714B25C-86CC-4C1E-ADE7-FC27C5F70E6A}" type="slidenum">
              <a:rPr lang="zh-CN" altLang="en-US" smtClean="0">
                <a:latin typeface="Arial" pitchFamily="34" charset="0"/>
                <a:ea typeface="宋体" pitchFamily="2" charset="-122"/>
              </a:rPr>
              <a:pPr/>
              <a:t>54</a:t>
            </a:fld>
            <a:endParaRPr lang="zh-CN" altLang="en-US">
              <a:latin typeface="Arial" pitchFamily="34" charset="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2C503ECE-C834-4676-A597-47F9F5C9DD0B}" type="slidenum">
              <a:rPr lang="zh-CN" altLang="en-US" smtClean="0">
                <a:latin typeface="Arial" pitchFamily="34" charset="0"/>
                <a:ea typeface="宋体" pitchFamily="2" charset="-122"/>
              </a:rPr>
              <a:pPr/>
              <a:t>58</a:t>
            </a:fld>
            <a:endParaRPr lang="zh-CN" altLang="en-US">
              <a:latin typeface="Arial" pitchFamily="34" charset="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F53AC4AC-A206-45D2-BE75-74C206B51CAA}" type="slidenum">
              <a:rPr lang="zh-CN" altLang="en-US" smtClean="0">
                <a:latin typeface="Arial" pitchFamily="34" charset="0"/>
                <a:ea typeface="宋体" pitchFamily="2" charset="-122"/>
              </a:rPr>
              <a:pPr/>
              <a:t>59</a:t>
            </a:fld>
            <a:endParaRPr lang="zh-CN" altLang="en-US">
              <a:latin typeface="Arial" pitchFamily="34"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05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20A0F137-CDF1-4882-9213-A39219E3B2BB}" type="slidenum">
              <a:rPr lang="zh-CN" altLang="en-US" smtClean="0">
                <a:latin typeface="Arial" pitchFamily="34" charset="0"/>
                <a:ea typeface="宋体" pitchFamily="2" charset="-122"/>
              </a:rPr>
              <a:pPr/>
              <a:t>60</a:t>
            </a:fld>
            <a:endParaRPr lang="zh-CN" altLang="en-US">
              <a:latin typeface="Arial" pitchFamily="34" charset="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066C74E1-25BC-48F6-A614-2F596D4DA558}" type="slidenum">
              <a:rPr lang="zh-CN" altLang="en-US" smtClean="0">
                <a:latin typeface="Arial" pitchFamily="34" charset="0"/>
                <a:ea typeface="宋体" pitchFamily="2" charset="-122"/>
              </a:rPr>
              <a:pPr/>
              <a:t>61</a:t>
            </a:fld>
            <a:endParaRPr lang="zh-CN" altLang="en-US">
              <a:latin typeface="Arial" pitchFamily="34" charset="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B37D1CC1-2DE9-44CA-A6AE-D938F5CF5BED}" type="slidenum">
              <a:rPr lang="zh-CN" altLang="en-US" smtClean="0">
                <a:latin typeface="Arial" pitchFamily="34" charset="0"/>
                <a:ea typeface="宋体" pitchFamily="2" charset="-122"/>
              </a:rPr>
              <a:pPr/>
              <a:t>62</a:t>
            </a:fld>
            <a:endParaRPr lang="zh-CN" altLang="en-US">
              <a:latin typeface="Arial" pitchFamily="34" charset="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B37D1CC1-2DE9-44CA-A6AE-D938F5CF5BED}" type="slidenum">
              <a:rPr lang="zh-CN" altLang="en-US" smtClean="0">
                <a:latin typeface="Arial" pitchFamily="34" charset="0"/>
                <a:ea typeface="宋体" pitchFamily="2" charset="-122"/>
              </a:rPr>
              <a:pPr/>
              <a:t>63</a:t>
            </a:fld>
            <a:endParaRPr lang="zh-CN" altLang="en-US">
              <a:latin typeface="Arial"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图灵机就是一个最简单的计算机模型，图灵机将控制处理的规则用</a:t>
            </a:r>
            <a:r>
              <a:rPr lang="en-US" altLang="zh-CN"/>
              <a:t>0 </a:t>
            </a:r>
            <a:r>
              <a:rPr lang="zh-CN" altLang="en-US"/>
              <a:t>和</a:t>
            </a:r>
            <a:r>
              <a:rPr lang="en-US" altLang="zh-CN"/>
              <a:t>1</a:t>
            </a:r>
            <a:r>
              <a:rPr lang="zh-CN" altLang="en-US"/>
              <a:t>表述，将处理的信息及处理的结果也用</a:t>
            </a:r>
            <a:r>
              <a:rPr lang="en-US" altLang="zh-CN"/>
              <a:t>0</a:t>
            </a:r>
            <a:r>
              <a:rPr lang="zh-CN" altLang="en-US"/>
              <a:t>和</a:t>
            </a:r>
            <a:r>
              <a:rPr lang="en-US" altLang="zh-CN"/>
              <a:t>1</a:t>
            </a:r>
            <a:r>
              <a:rPr lang="zh-CN" altLang="en-US"/>
              <a:t>表达，处理即是对</a:t>
            </a:r>
            <a:r>
              <a:rPr lang="en-US" altLang="zh-CN"/>
              <a:t>0</a:t>
            </a:r>
            <a:r>
              <a:rPr lang="zh-CN" altLang="en-US"/>
              <a:t>和</a:t>
            </a:r>
            <a:r>
              <a:rPr lang="en-US" altLang="zh-CN"/>
              <a:t>1</a:t>
            </a:r>
            <a:r>
              <a:rPr lang="zh-CN" altLang="en-US"/>
              <a:t>的变换（可以用机械</a:t>
            </a:r>
            <a:r>
              <a:rPr lang="en-US" altLang="zh-CN"/>
              <a:t>/</a:t>
            </a:r>
            <a:r>
              <a:rPr lang="zh-CN" altLang="en-US"/>
              <a:t>电子系统实现）。</a:t>
            </a: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342681A6-5365-4B9D-A3CA-911FC5215B03}" type="slidenum">
              <a:rPr lang="zh-CN" altLang="en-US" smtClean="0">
                <a:latin typeface="Arial" pitchFamily="34" charset="0"/>
                <a:ea typeface="宋体" pitchFamily="2" charset="-122"/>
              </a:rPr>
              <a:pPr/>
              <a:t>12</a:t>
            </a:fld>
            <a:endParaRPr lang="zh-CN" altLang="en-US">
              <a:latin typeface="Arial" pitchFamily="34" charset="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128B95E3-7FF2-4968-91FB-7A1938FC909D}" type="slidenum">
              <a:rPr lang="zh-CN" altLang="en-US" smtClean="0">
                <a:latin typeface="Arial" pitchFamily="34" charset="0"/>
                <a:ea typeface="宋体" pitchFamily="2" charset="-122"/>
              </a:rPr>
              <a:pPr/>
              <a:t>16</a:t>
            </a:fld>
            <a:endParaRPr lang="zh-CN" altLang="en-US">
              <a:latin typeface="Arial" pitchFamily="34" charset="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C5436548-CCA7-4DC6-8FDC-5227827EC1F1}" type="slidenum">
              <a:rPr lang="zh-CN" altLang="en-US" smtClean="0">
                <a:latin typeface="Arial" pitchFamily="34" charset="0"/>
                <a:ea typeface="宋体" pitchFamily="2" charset="-122"/>
              </a:rPr>
              <a:pPr/>
              <a:t>18</a:t>
            </a:fld>
            <a:endParaRPr lang="zh-CN" altLang="en-US">
              <a:latin typeface="Arial" pitchFamily="34" charset="0"/>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8D0465A1-FB42-4B1A-BD4A-2FDF9984D2E3}" type="slidenum">
              <a:rPr lang="zh-CN" altLang="en-US" smtClean="0">
                <a:latin typeface="Arial" pitchFamily="34" charset="0"/>
                <a:ea typeface="宋体" pitchFamily="2" charset="-122"/>
              </a:rPr>
              <a:pPr/>
              <a:t>19</a:t>
            </a:fld>
            <a:endParaRPr lang="zh-CN" altLang="en-US">
              <a:latin typeface="Arial" pitchFamily="34" charset="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3B22642D-C257-4480-960F-F24D85C18341}" type="slidenum">
              <a:rPr lang="zh-CN" altLang="en-US" smtClean="0">
                <a:latin typeface="Arial" pitchFamily="34" charset="0"/>
                <a:ea typeface="宋体" pitchFamily="2" charset="-122"/>
              </a:rPr>
              <a:pPr/>
              <a:t>20</a:t>
            </a:fld>
            <a:endParaRPr lang="zh-CN" altLang="en-US">
              <a:latin typeface="Arial" pitchFamily="34" charset="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266339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70271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00426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8953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35072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310349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54010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37232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2983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100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17977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92423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图片1副本"/>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4.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audio" Target="../media/audio1.wav"/></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image.baidu.com/i?ct=503316480&amp;z=&amp;tn=baiduimagedetail&amp;word=Sun%B2%D9%D7%F7%CF%B5%CD%B3logo&amp;in=24176&amp;cl=2&amp;lm=-1&amp;pn=20&amp;rn=1&amp;di=30186918465&amp;ln=2000&amp;fr=&amp;fmq=&amp;ic=0&amp;s=0&amp;se=1&amp;sme=0&amp;tab=&amp;width=&amp;height=&amp;face=0&amp;is=&amp;istype=2" TargetMode="External"/><Relationship Id="rId13" Type="http://schemas.openxmlformats.org/officeDocument/2006/relationships/image" Target="../media/image23.jpeg"/><Relationship Id="rId18" Type="http://schemas.openxmlformats.org/officeDocument/2006/relationships/image" Target="../media/image27.jpeg"/><Relationship Id="rId3" Type="http://schemas.openxmlformats.org/officeDocument/2006/relationships/image" Target="../media/image17.jpeg"/><Relationship Id="rId7" Type="http://schemas.openxmlformats.org/officeDocument/2006/relationships/image" Target="../media/image19.jpeg"/><Relationship Id="rId12" Type="http://schemas.openxmlformats.org/officeDocument/2006/relationships/image" Target="../media/image22.jpeg"/><Relationship Id="rId17" Type="http://schemas.openxmlformats.org/officeDocument/2006/relationships/image" Target="../media/image26.jpeg"/><Relationship Id="rId2" Type="http://schemas.openxmlformats.org/officeDocument/2006/relationships/hyperlink" Target="http://image.baidu.com/i?ct=503316480&amp;z=0&amp;tn=baiduimagedetail&amp;word=windows+xp&amp;in=2774&amp;cl=2&amp;lm=-1&amp;pn=2&amp;rn=1&amp;di=19225693596&amp;ln=2000&amp;fr=&amp;fmq=&amp;ic=&amp;s=0&amp;se=&amp;sme=0&amp;tab=&amp;width=&amp;height=&amp;face=&amp;is=&amp;istype=2" TargetMode="External"/><Relationship Id="rId16"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hyperlink" Target="http://image.baidu.com/i?ct=503316480&amp;z=&amp;tn=baiduimagedetail&amp;word=unix+logo&amp;in=10159&amp;cl=2&amp;lm=-1&amp;pn=2&amp;rn=1&amp;di=60805606080&amp;ln=1678&amp;fr=&amp;fmq=&amp;ic=0&amp;s=0&amp;se=1&amp;sme=0&amp;tab=&amp;width=&amp;height=&amp;face=0&amp;is=&amp;istype=2" TargetMode="External"/><Relationship Id="rId11" Type="http://schemas.openxmlformats.org/officeDocument/2006/relationships/image" Target="../media/image21.jpeg"/><Relationship Id="rId5" Type="http://schemas.openxmlformats.org/officeDocument/2006/relationships/image" Target="../media/image18.jpeg"/><Relationship Id="rId15" Type="http://schemas.openxmlformats.org/officeDocument/2006/relationships/hyperlink" Target="http://windows.microsoft.com/zh-CN/windows7/products/home" TargetMode="External"/><Relationship Id="rId10" Type="http://schemas.openxmlformats.org/officeDocument/2006/relationships/hyperlink" Target="http://image.baidu.com/i?ct=503316480&amp;z=&amp;tn=baiduimagedetail&amp;word=Sun%B2%D9%D7%F7%CF%B5%CD%B3logo&amp;in=24718&amp;cl=2&amp;lm=-1&amp;pn=28&amp;rn=1&amp;di=29497921215&amp;ln=2000&amp;fr=&amp;fmq=&amp;ic=0&amp;s=0&amp;se=1&amp;sme=0&amp;tab=&amp;width=&amp;height=&amp;face=0&amp;is=&amp;istype=2" TargetMode="External"/><Relationship Id="rId4" Type="http://schemas.openxmlformats.org/officeDocument/2006/relationships/hyperlink" Target="http://image.baidu.com/i?ct=503316480&amp;z=&amp;tn=baiduimagedetail&amp;word=linux+logo&amp;in=8792&amp;cl=2&amp;lm=-1&amp;pn=33&amp;rn=1&amp;di=45288782325&amp;ln=2000&amp;fr=&amp;fmq=&amp;ic=0&amp;s=0&amp;se=1&amp;sme=0&amp;tab=&amp;width=&amp;height=&amp;face=0&amp;is=&amp;istype=2" TargetMode="External"/><Relationship Id="rId9" Type="http://schemas.openxmlformats.org/officeDocument/2006/relationships/image" Target="../media/image20.jpeg"/><Relationship Id="rId14"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9.w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30.wmf"/></Relationships>
</file>

<file path=ppt/slides/_rels/slide2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notesSlide" Target="../notesSlides/notesSlide14.xml"/><Relationship Id="rId7" Type="http://schemas.openxmlformats.org/officeDocument/2006/relationships/image" Target="../media/image34.jpe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3.jpeg"/><Relationship Id="rId11" Type="http://schemas.openxmlformats.org/officeDocument/2006/relationships/image" Target="../media/image36.png"/><Relationship Id="rId5" Type="http://schemas.openxmlformats.org/officeDocument/2006/relationships/hyperlink" Target="http://image.baidu.com/i?ct=503316480&amp;z=&amp;tn=baiduimagedetail&amp;word=pascal&amp;in=20382&amp;cl=2&amp;lm=-1&amp;pn=565&amp;rn=1&amp;di=30470985060&amp;ln=2000&amp;fr=bk&amp;fmq=&amp;ic=&amp;s=&amp;se=&amp;sme=0&amp;tab=&amp;width=&amp;height=&amp;face=&amp;is=&amp;istype=" TargetMode="External"/><Relationship Id="rId10" Type="http://schemas.openxmlformats.org/officeDocument/2006/relationships/image" Target="../media/image31.emf"/><Relationship Id="rId4" Type="http://schemas.openxmlformats.org/officeDocument/2006/relationships/image" Target="../media/image32.jpeg"/><Relationship Id="rId9"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www.oracle.com/technetwork/java/javase/downloads/java-se-jdk-7-download-432154.html" TargetMode="External"/><Relationship Id="rId4" Type="http://schemas.openxmlformats.org/officeDocument/2006/relationships/image" Target="../media/image38.png"/><Relationship Id="rId9"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3" Type="http://schemas.openxmlformats.org/officeDocument/2006/relationships/tags" Target="../tags/tag22.xml"/><Relationship Id="rId21" Type="http://schemas.openxmlformats.org/officeDocument/2006/relationships/slideLayout" Target="../slideLayouts/slideLayout7.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tags" Target="../tags/tag39.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tags" Target="../tags/tag38.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image" Target="../media/image14.tm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slideLayout" Target="../slideLayouts/slideLayout7.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 Type="http://schemas.openxmlformats.org/officeDocument/2006/relationships/tags" Target="../tags/tag41.xml"/><Relationship Id="rId16" Type="http://schemas.openxmlformats.org/officeDocument/2006/relationships/tags" Target="../tags/tag55.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tags" Target="../tags/tag54.xml"/><Relationship Id="rId10" Type="http://schemas.openxmlformats.org/officeDocument/2006/relationships/tags" Target="../tags/tag49.xml"/><Relationship Id="rId19" Type="http://schemas.openxmlformats.org/officeDocument/2006/relationships/image" Target="../media/image14.tmp"/><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4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47.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3" Type="http://schemas.openxmlformats.org/officeDocument/2006/relationships/tags" Target="../tags/tag59.xml"/><Relationship Id="rId21" Type="http://schemas.openxmlformats.org/officeDocument/2006/relationships/image" Target="../media/image14.tmp"/><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tags" Target="../tags/tag71.xml"/><Relationship Id="rId10" Type="http://schemas.openxmlformats.org/officeDocument/2006/relationships/tags" Target="../tags/tag66.xml"/><Relationship Id="rId19" Type="http://schemas.openxmlformats.org/officeDocument/2006/relationships/tags" Target="../tags/tag75.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s>
</file>

<file path=ppt/slides/_rels/slide5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5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54.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ChangeArrowheads="1"/>
          </p:cNvSpPr>
          <p:nvPr/>
        </p:nvSpPr>
        <p:spPr bwMode="auto">
          <a:xfrm>
            <a:off x="611188" y="1773238"/>
            <a:ext cx="7704137"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lnSpc>
                <a:spcPct val="150000"/>
              </a:lnSpc>
              <a:spcBef>
                <a:spcPct val="20000"/>
              </a:spcBef>
            </a:pPr>
            <a:r>
              <a:rPr lang="zh-CN" altLang="en-US" sz="4000" b="1">
                <a:latin typeface="华文中宋" pitchFamily="2" charset="-122"/>
                <a:ea typeface="华文中宋" pitchFamily="2" charset="-122"/>
              </a:rPr>
              <a:t>第三章  </a:t>
            </a:r>
            <a:endParaRPr lang="en-US" altLang="zh-CN" sz="4000" b="1">
              <a:latin typeface="华文中宋" pitchFamily="2" charset="-122"/>
              <a:ea typeface="华文中宋" pitchFamily="2" charset="-122"/>
            </a:endParaRPr>
          </a:p>
          <a:p>
            <a:pPr marL="342900" indent="-342900" algn="ctr">
              <a:lnSpc>
                <a:spcPct val="150000"/>
              </a:lnSpc>
              <a:spcBef>
                <a:spcPct val="20000"/>
              </a:spcBef>
            </a:pPr>
            <a:r>
              <a:rPr lang="zh-CN" altLang="zh-CN" sz="4800" b="1"/>
              <a:t>计算机系统结构与硬件组成</a:t>
            </a:r>
            <a:endParaRPr lang="zh-CN" altLang="en-US" sz="4800" b="1">
              <a:latin typeface="华文中宋" pitchFamily="2" charset="-122"/>
              <a:ea typeface="华文中宋" pitchFamily="2" charset="-122"/>
            </a:endParaRPr>
          </a:p>
        </p:txBody>
      </p:sp>
      <p:sp>
        <p:nvSpPr>
          <p:cNvPr id="2051" name="Rectangle 6"/>
          <p:cNvSpPr>
            <a:spLocks noChangeArrowheads="1"/>
          </p:cNvSpPr>
          <p:nvPr/>
        </p:nvSpPr>
        <p:spPr bwMode="auto">
          <a:xfrm>
            <a:off x="395288" y="476250"/>
            <a:ext cx="30622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800" b="1">
                <a:solidFill>
                  <a:srgbClr val="000066"/>
                </a:solidFill>
                <a:latin typeface="黑体" pitchFamily="49" charset="-122"/>
                <a:ea typeface="黑体" pitchFamily="49" charset="-122"/>
              </a:rPr>
              <a:t>大学计算机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bwMode="auto">
          <a:xfrm>
            <a:off x="457200" y="333375"/>
            <a:ext cx="8229600" cy="57467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0" rIns="0" bIns="0" anchor="b"/>
          <a:lstStyle/>
          <a:p>
            <a:pPr eaLnBrk="1" hangingPunct="1"/>
            <a:r>
              <a:rPr lang="zh-CN" altLang="en-US" sz="3600" b="1"/>
              <a:t>图灵机计算思想</a:t>
            </a:r>
          </a:p>
        </p:txBody>
      </p:sp>
      <p:sp>
        <p:nvSpPr>
          <p:cNvPr id="10243" name="内容占位符 2"/>
          <p:cNvSpPr>
            <a:spLocks noGrp="1"/>
          </p:cNvSpPr>
          <p:nvPr>
            <p:ph idx="4294967295"/>
          </p:nvPr>
        </p:nvSpPr>
        <p:spPr bwMode="auto">
          <a:xfrm>
            <a:off x="519113" y="1341438"/>
            <a:ext cx="8229600" cy="230346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pPr marL="273050" indent="-273050" eaLnBrk="1" hangingPunct="1"/>
            <a:r>
              <a:rPr lang="zh-CN" altLang="en-US" sz="2400" b="1"/>
              <a:t>程序也是数据</a:t>
            </a:r>
            <a:endParaRPr lang="en-US" altLang="zh-CN" sz="2400" b="1"/>
          </a:p>
          <a:p>
            <a:pPr marL="273050" indent="-273050" eaLnBrk="1" hangingPunct="1"/>
            <a:r>
              <a:rPr lang="zh-CN" altLang="en-US" sz="2400" b="1"/>
              <a:t>图灵机的功能根据输入编码的不同而变化</a:t>
            </a:r>
            <a:endParaRPr lang="en-US" altLang="zh-CN" sz="2400" b="1"/>
          </a:p>
          <a:p>
            <a:pPr marL="273050" indent="-273050" eaLnBrk="1" hangingPunct="1"/>
            <a:r>
              <a:rPr lang="zh-CN" altLang="en-US" sz="2400" b="1"/>
              <a:t>存储程序和程序控制：图灵机可以将程序先保存到存储带上，图灵机按照程序一步一步运行直到给出结果，结果也保存到存储带上。</a:t>
            </a:r>
          </a:p>
        </p:txBody>
      </p:sp>
      <p:sp>
        <p:nvSpPr>
          <p:cNvPr id="5" name="Rectangle 3"/>
          <p:cNvSpPr txBox="1">
            <a:spLocks noChangeArrowheads="1"/>
          </p:cNvSpPr>
          <p:nvPr/>
        </p:nvSpPr>
        <p:spPr bwMode="auto">
          <a:xfrm>
            <a:off x="250825" y="3573463"/>
            <a:ext cx="8642350" cy="2303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spcBef>
                <a:spcPct val="50000"/>
              </a:spcBef>
              <a:buFontTx/>
              <a:buNone/>
              <a:defRPr/>
            </a:pPr>
            <a:r>
              <a:rPr lang="zh-CN" altLang="en-US" sz="2400" b="1" kern="0" dirty="0">
                <a:latin typeface="仿宋" pitchFamily="49" charset="-122"/>
                <a:ea typeface="仿宋" pitchFamily="49" charset="-122"/>
              </a:rPr>
              <a:t>      图灵机不是一种具体的机器，而是一种理论模型，可用来指导制造一种十分简单但运算能力极强的计算装置，使得这种机器能够对任何“可计算”的函数进行有效的计算，在有限步内求出函数的计算结果。</a:t>
            </a:r>
            <a:endParaRPr lang="en-US" altLang="zh-CN" sz="2400" b="1" kern="0" dirty="0">
              <a:latin typeface="仿宋" pitchFamily="49" charset="-122"/>
              <a:ea typeface="仿宋"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395288" y="404813"/>
            <a:ext cx="7696200" cy="563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200" b="1">
                <a:solidFill>
                  <a:srgbClr val="CC0000"/>
                </a:solidFill>
                <a:latin typeface="仿宋_GB2312" pitchFamily="49" charset="-122"/>
                <a:ea typeface="黑体" pitchFamily="49" charset="-122"/>
              </a:rPr>
              <a:t>2.</a:t>
            </a:r>
            <a:r>
              <a:rPr lang="zh-CN" altLang="en-US" sz="3200" b="1">
                <a:solidFill>
                  <a:srgbClr val="CC0000"/>
                </a:solidFill>
                <a:latin typeface="仿宋_GB2312" pitchFamily="49" charset="-122"/>
                <a:ea typeface="黑体" pitchFamily="49" charset="-122"/>
              </a:rPr>
              <a:t>冯</a:t>
            </a:r>
            <a:r>
              <a:rPr lang="en-US" altLang="zh-CN" sz="3200" b="1">
                <a:solidFill>
                  <a:srgbClr val="CC0000"/>
                </a:solidFill>
                <a:ea typeface="黑体" pitchFamily="49" charset="-122"/>
              </a:rPr>
              <a:t>·</a:t>
            </a:r>
            <a:r>
              <a:rPr lang="zh-CN" altLang="en-US" sz="3200" b="1">
                <a:solidFill>
                  <a:srgbClr val="CC0000"/>
                </a:solidFill>
                <a:latin typeface="仿宋_GB2312" pitchFamily="49" charset="-122"/>
                <a:ea typeface="黑体" pitchFamily="49" charset="-122"/>
              </a:rPr>
              <a:t>诺依曼</a:t>
            </a:r>
            <a:r>
              <a:rPr lang="zh-CN" altLang="en-US" sz="3200" b="1">
                <a:solidFill>
                  <a:srgbClr val="CC0000"/>
                </a:solidFill>
                <a:latin typeface="黑体" pitchFamily="49" charset="-122"/>
                <a:ea typeface="黑体" pitchFamily="49" charset="-122"/>
              </a:rPr>
              <a:t>计算机</a:t>
            </a:r>
          </a:p>
        </p:txBody>
      </p:sp>
      <p:sp>
        <p:nvSpPr>
          <p:cNvPr id="11267" name="Rectangle 3"/>
          <p:cNvSpPr>
            <a:spLocks noGrp="1" noChangeArrowheads="1"/>
          </p:cNvSpPr>
          <p:nvPr>
            <p:ph type="body" idx="1"/>
          </p:nvPr>
        </p:nvSpPr>
        <p:spPr bwMode="auto">
          <a:xfrm>
            <a:off x="285750" y="1285875"/>
            <a:ext cx="5715000" cy="1539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115000"/>
              </a:lnSpc>
              <a:buFontTx/>
              <a:buNone/>
            </a:pPr>
            <a:r>
              <a:rPr lang="zh-CN" altLang="en-US" sz="2400" b="1" dirty="0">
                <a:latin typeface="宋体" pitchFamily="2" charset="-122"/>
              </a:rPr>
              <a:t>    数学家冯</a:t>
            </a:r>
            <a:r>
              <a:rPr lang="en-US" altLang="zh-CN" sz="2400" b="1" dirty="0">
                <a:latin typeface="宋体" pitchFamily="2" charset="-122"/>
              </a:rPr>
              <a:t>·</a:t>
            </a:r>
            <a:r>
              <a:rPr lang="zh-CN" altLang="en-US" sz="2400" b="1" dirty="0">
                <a:latin typeface="宋体" pitchFamily="2" charset="-122"/>
              </a:rPr>
              <a:t>诺依曼根据图灵机的设想提出设计计算机的体系结构。</a:t>
            </a:r>
            <a:r>
              <a:rPr kumimoji="1" lang="zh-CN" altLang="en-US" sz="2400" b="1" dirty="0">
                <a:latin typeface="宋体" pitchFamily="2" charset="-122"/>
              </a:rPr>
              <a:t>这一结构也称为</a:t>
            </a:r>
            <a:r>
              <a:rPr kumimoji="1" lang="zh-CN" altLang="en-US" sz="2400" b="1" dirty="0">
                <a:solidFill>
                  <a:srgbClr val="D60093"/>
                </a:solidFill>
                <a:latin typeface="宋体" pitchFamily="2" charset="-122"/>
                <a:sym typeface="Symbol" pitchFamily="18" charset="2"/>
              </a:rPr>
              <a:t>冯</a:t>
            </a:r>
            <a:r>
              <a:rPr kumimoji="1" lang="zh-CN" altLang="en-US" sz="2400" b="1" dirty="0">
                <a:solidFill>
                  <a:srgbClr val="D60093"/>
                </a:solidFill>
                <a:latin typeface="宋体" pitchFamily="2" charset="-122"/>
              </a:rPr>
              <a:t>诺依曼体系结构</a:t>
            </a:r>
            <a:r>
              <a:rPr kumimoji="1" lang="zh-CN" altLang="en-US" sz="2400" b="1" dirty="0">
                <a:solidFill>
                  <a:srgbClr val="FF99FF"/>
                </a:solidFill>
                <a:latin typeface="宋体" pitchFamily="2" charset="-122"/>
                <a:sym typeface="Symbol" pitchFamily="18" charset="2"/>
              </a:rPr>
              <a:t>。</a:t>
            </a:r>
            <a:r>
              <a:rPr lang="zh-CN" altLang="en-US" sz="2400" b="1" dirty="0">
                <a:latin typeface="宋体" pitchFamily="2" charset="-122"/>
              </a:rPr>
              <a:t>  </a:t>
            </a:r>
          </a:p>
        </p:txBody>
      </p:sp>
      <p:sp>
        <p:nvSpPr>
          <p:cNvPr id="11269" name="Rectangle 3"/>
          <p:cNvSpPr>
            <a:spLocks noChangeArrowheads="1"/>
          </p:cNvSpPr>
          <p:nvPr/>
        </p:nvSpPr>
        <p:spPr bwMode="auto">
          <a:xfrm>
            <a:off x="179388" y="2762250"/>
            <a:ext cx="8035925"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5000"/>
              </a:lnSpc>
              <a:spcBef>
                <a:spcPct val="20000"/>
              </a:spcBef>
            </a:pPr>
            <a:r>
              <a:rPr lang="zh-CN" altLang="en-US" sz="2400" b="1" dirty="0">
                <a:latin typeface="宋体" pitchFamily="2" charset="-122"/>
              </a:rPr>
              <a:t>    冯</a:t>
            </a:r>
            <a:r>
              <a:rPr lang="en-US" altLang="zh-CN" sz="2400" b="1" dirty="0">
                <a:latin typeface="宋体" pitchFamily="2" charset="-122"/>
              </a:rPr>
              <a:t>·</a:t>
            </a:r>
            <a:r>
              <a:rPr lang="zh-CN" altLang="en-US" sz="2400" b="1" dirty="0">
                <a:latin typeface="宋体" pitchFamily="2" charset="-122"/>
              </a:rPr>
              <a:t>诺依曼计算机</a:t>
            </a:r>
            <a:r>
              <a:rPr kumimoji="1" lang="zh-CN" altLang="en-US" sz="2400" b="1" dirty="0">
                <a:latin typeface="宋体" pitchFamily="2" charset="-122"/>
              </a:rPr>
              <a:t>主要有</a:t>
            </a:r>
            <a:r>
              <a:rPr kumimoji="1" lang="zh-CN" altLang="en-US" sz="2800" b="1" dirty="0">
                <a:latin typeface="华文新魏" panose="02010800040101010101" pitchFamily="2" charset="-122"/>
                <a:ea typeface="华文新魏" panose="02010800040101010101" pitchFamily="2" charset="-122"/>
              </a:rPr>
              <a:t>三个特点</a:t>
            </a:r>
            <a:r>
              <a:rPr kumimoji="1" lang="zh-CN" altLang="en-US" sz="2400" b="1" dirty="0">
                <a:latin typeface="宋体" pitchFamily="2" charset="-122"/>
              </a:rPr>
              <a:t>：</a:t>
            </a:r>
          </a:p>
          <a:p>
            <a:pPr>
              <a:lnSpc>
                <a:spcPct val="105000"/>
              </a:lnSpc>
              <a:spcBef>
                <a:spcPct val="20000"/>
              </a:spcBef>
            </a:pPr>
            <a:r>
              <a:rPr kumimoji="1" lang="zh-CN" altLang="en-US" sz="2400" b="1" dirty="0">
                <a:latin typeface="宋体" pitchFamily="2" charset="-122"/>
                <a:sym typeface="Symbol" pitchFamily="18" charset="2"/>
              </a:rPr>
              <a:t>    ① </a:t>
            </a:r>
            <a:r>
              <a:rPr lang="zh-CN" altLang="en-US" sz="2400" b="1" dirty="0">
                <a:latin typeface="宋体" pitchFamily="2" charset="-122"/>
              </a:rPr>
              <a:t>计算机由五大部分组成：运算器、控制器、存储器、输入设备和输出设备。</a:t>
            </a:r>
          </a:p>
          <a:p>
            <a:pPr>
              <a:lnSpc>
                <a:spcPct val="105000"/>
              </a:lnSpc>
              <a:spcBef>
                <a:spcPct val="20000"/>
              </a:spcBef>
            </a:pPr>
            <a:r>
              <a:rPr kumimoji="1" lang="zh-CN" altLang="en-US" sz="2400" b="1" dirty="0">
                <a:latin typeface="宋体" pitchFamily="2" charset="-122"/>
                <a:sym typeface="Symbol" pitchFamily="18" charset="2"/>
              </a:rPr>
              <a:t>    ② 指令和数据以同等地位存储在主存储器中，并按地址访问、以顺序的方式执行。</a:t>
            </a:r>
            <a:endParaRPr kumimoji="1" lang="en-US" altLang="zh-CN" sz="2400" b="1" dirty="0">
              <a:latin typeface="宋体" pitchFamily="2" charset="-122"/>
              <a:sym typeface="Symbol" pitchFamily="18" charset="2"/>
            </a:endParaRPr>
          </a:p>
          <a:p>
            <a:pPr>
              <a:lnSpc>
                <a:spcPct val="105000"/>
              </a:lnSpc>
              <a:spcBef>
                <a:spcPct val="20000"/>
              </a:spcBef>
            </a:pPr>
            <a:r>
              <a:rPr kumimoji="1" lang="zh-CN" altLang="en-US" sz="2400" b="1" dirty="0">
                <a:latin typeface="宋体" pitchFamily="2" charset="-122"/>
                <a:sym typeface="Symbol" pitchFamily="18" charset="2"/>
              </a:rPr>
              <a:t>    ③ 程序和数据以二进制表示。</a:t>
            </a:r>
            <a:r>
              <a:rPr lang="zh-CN" altLang="en-US" sz="2400" b="1" dirty="0">
                <a:latin typeface="宋体" pitchFamily="2" charset="-122"/>
              </a:rPr>
              <a:t> </a:t>
            </a:r>
          </a:p>
        </p:txBody>
      </p:sp>
      <p:sp>
        <p:nvSpPr>
          <p:cNvPr id="12295" name="Text Box 7"/>
          <p:cNvSpPr txBox="1">
            <a:spLocks noChangeArrowheads="1"/>
          </p:cNvSpPr>
          <p:nvPr/>
        </p:nvSpPr>
        <p:spPr bwMode="gray">
          <a:xfrm>
            <a:off x="-31656" y="5625187"/>
            <a:ext cx="9356184" cy="830997"/>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square">
            <a:spAutoFit/>
          </a:bodyPr>
          <a:lstStyle/>
          <a:p>
            <a:pPr eaLnBrk="0" hangingPunct="0">
              <a:spcBef>
                <a:spcPct val="20000"/>
              </a:spcBef>
              <a:defRPr/>
            </a:pPr>
            <a:r>
              <a:rPr kumimoji="1" lang="en-US" altLang="zh-CN" sz="2400" b="1" dirty="0">
                <a:solidFill>
                  <a:srgbClr val="D60093"/>
                </a:solidFill>
                <a:latin typeface="仿宋_GB2312" pitchFamily="49" charset="-122"/>
                <a:ea typeface="仿宋_GB2312" pitchFamily="49" charset="-122"/>
                <a:sym typeface="Symbol" pitchFamily="18" charset="2"/>
              </a:rPr>
              <a:t>EDVAC</a:t>
            </a:r>
            <a:r>
              <a:rPr kumimoji="1" lang="zh-CN" altLang="en-US" sz="2400" b="1" dirty="0">
                <a:solidFill>
                  <a:srgbClr val="D60093"/>
                </a:solidFill>
                <a:latin typeface="仿宋_GB2312" pitchFamily="49" charset="-122"/>
                <a:ea typeface="仿宋_GB2312" pitchFamily="49" charset="-122"/>
                <a:sym typeface="Symbol" pitchFamily="18" charset="2"/>
              </a:rPr>
              <a:t>：</a:t>
            </a:r>
            <a:r>
              <a:rPr kumimoji="1" lang="zh-CN" altLang="en-US" sz="2400" b="1" dirty="0">
                <a:latin typeface="仿宋_GB2312" pitchFamily="49" charset="-122"/>
                <a:ea typeface="仿宋_GB2312" pitchFamily="49" charset="-122"/>
              </a:rPr>
              <a:t>冯</a:t>
            </a:r>
            <a:r>
              <a:rPr kumimoji="1" lang="zh-CN" altLang="en-US" sz="2400" b="1" dirty="0">
                <a:latin typeface="仿宋_GB2312" pitchFamily="49" charset="-122"/>
                <a:ea typeface="仿宋_GB2312" pitchFamily="49" charset="-122"/>
                <a:sym typeface="Symbol" pitchFamily="18" charset="2"/>
              </a:rPr>
              <a:t></a:t>
            </a:r>
            <a:r>
              <a:rPr kumimoji="1" lang="zh-CN" altLang="en-US" sz="2400" b="1" dirty="0">
                <a:latin typeface="仿宋_GB2312" pitchFamily="49" charset="-122"/>
                <a:ea typeface="仿宋_GB2312" pitchFamily="49" charset="-122"/>
              </a:rPr>
              <a:t>诺依曼</a:t>
            </a:r>
            <a:r>
              <a:rPr kumimoji="1" lang="zh-CN" altLang="en-US" sz="2400" b="1" dirty="0">
                <a:latin typeface="仿宋_GB2312" pitchFamily="49" charset="-122"/>
                <a:ea typeface="仿宋_GB2312" pitchFamily="49" charset="-122"/>
                <a:sym typeface="Symbol" pitchFamily="18" charset="2"/>
              </a:rPr>
              <a:t>与莫尔小组合作，研制出了</a:t>
            </a:r>
            <a:r>
              <a:rPr kumimoji="1" lang="en-US" altLang="zh-CN" sz="2400" b="1" dirty="0">
                <a:latin typeface="仿宋_GB2312" pitchFamily="49" charset="-122"/>
                <a:ea typeface="仿宋_GB2312" pitchFamily="49" charset="-122"/>
                <a:sym typeface="Symbol" pitchFamily="18" charset="2"/>
              </a:rPr>
              <a:t>EDVAC</a:t>
            </a:r>
            <a:r>
              <a:rPr kumimoji="1" lang="zh-CN" altLang="en-US" sz="2400" b="1" dirty="0">
                <a:latin typeface="仿宋_GB2312" pitchFamily="49" charset="-122"/>
                <a:ea typeface="仿宋_GB2312" pitchFamily="49" charset="-122"/>
                <a:sym typeface="Symbol" pitchFamily="18" charset="2"/>
              </a:rPr>
              <a:t>计算机。该计算机根据冯</a:t>
            </a:r>
            <a:r>
              <a:rPr kumimoji="1" lang="zh-CN" altLang="en-US" sz="2400" b="1" dirty="0">
                <a:latin typeface="仿宋_GB2312" pitchFamily="49" charset="-122"/>
                <a:ea typeface="仿宋_GB2312" pitchFamily="49" charset="-122"/>
              </a:rPr>
              <a:t>诺依曼提出的原理制造</a:t>
            </a:r>
            <a:r>
              <a:rPr kumimoji="1" lang="en-US" altLang="zh-CN" sz="2400" b="1" dirty="0">
                <a:latin typeface="仿宋_GB2312" pitchFamily="49" charset="-122"/>
                <a:ea typeface="仿宋_GB2312" pitchFamily="49" charset="-122"/>
              </a:rPr>
              <a:t>,</a:t>
            </a:r>
            <a:r>
              <a:rPr kumimoji="1" lang="zh-CN" altLang="en-US" sz="2400" b="1" dirty="0">
                <a:latin typeface="仿宋_GB2312" pitchFamily="49" charset="-122"/>
                <a:ea typeface="仿宋_GB2312" pitchFamily="49" charset="-122"/>
              </a:rPr>
              <a:t>改进了第一台计算机的不足。</a:t>
            </a:r>
            <a:endParaRPr lang="zh-CN" altLang="en-US" sz="2400" dirty="0">
              <a:latin typeface="仿宋_GB2312" pitchFamily="49" charset="-122"/>
              <a:ea typeface="仿宋_GB2312" pitchFamily="49" charset="-122"/>
            </a:endParaRPr>
          </a:p>
        </p:txBody>
      </p:sp>
      <p:sp>
        <p:nvSpPr>
          <p:cNvPr id="11271" name="Rectangle 9"/>
          <p:cNvSpPr>
            <a:spLocks noChangeArrowheads="1"/>
          </p:cNvSpPr>
          <p:nvPr/>
        </p:nvSpPr>
        <p:spPr bwMode="auto">
          <a:xfrm>
            <a:off x="6260658" y="2637749"/>
            <a:ext cx="2883342" cy="587853"/>
          </a:xfrm>
          <a:prstGeom prst="rect">
            <a:avLst/>
          </a:prstGeom>
          <a:solidFill>
            <a:srgbClr val="CCFF9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4008" tIns="32004" rIns="64008" bIns="32004">
            <a:spAutoFit/>
          </a:bodyPr>
          <a:lstStyle/>
          <a:p>
            <a:pPr defTabSz="639763"/>
            <a:r>
              <a:rPr kumimoji="1" lang="zh-CN" altLang="en-US" sz="1700" b="1" dirty="0">
                <a:solidFill>
                  <a:srgbClr val="333300"/>
                </a:solidFill>
                <a:latin typeface="宋体" pitchFamily="2" charset="-122"/>
              </a:rPr>
              <a:t>美籍匈牙利数学家冯</a:t>
            </a:r>
            <a:r>
              <a:rPr kumimoji="1" lang="en-US" altLang="zh-CN" sz="1700" b="1" dirty="0">
                <a:solidFill>
                  <a:srgbClr val="333300"/>
                </a:solidFill>
                <a:latin typeface="宋体" pitchFamily="2" charset="-122"/>
              </a:rPr>
              <a:t>.</a:t>
            </a:r>
            <a:r>
              <a:rPr kumimoji="1" lang="zh-CN" altLang="en-US" sz="1700" b="1" dirty="0">
                <a:solidFill>
                  <a:srgbClr val="333300"/>
                </a:solidFill>
                <a:latin typeface="宋体" pitchFamily="2" charset="-122"/>
              </a:rPr>
              <a:t>诺依曼</a:t>
            </a:r>
          </a:p>
          <a:p>
            <a:pPr algn="ctr" defTabSz="639763"/>
            <a:r>
              <a:rPr kumimoji="1" lang="zh-CN" altLang="en-US" sz="1700" b="1" dirty="0">
                <a:solidFill>
                  <a:srgbClr val="333300"/>
                </a:solidFill>
                <a:latin typeface="宋体" pitchFamily="2" charset="-122"/>
              </a:rPr>
              <a:t>（</a:t>
            </a:r>
            <a:r>
              <a:rPr kumimoji="1" lang="en-US" altLang="zh-CN" sz="1700" b="1" dirty="0">
                <a:solidFill>
                  <a:srgbClr val="333300"/>
                </a:solidFill>
                <a:latin typeface="宋体" pitchFamily="2" charset="-122"/>
              </a:rPr>
              <a:t>1903-1957</a:t>
            </a:r>
            <a:r>
              <a:rPr kumimoji="1" lang="zh-CN" altLang="en-US" sz="1700" b="1" dirty="0">
                <a:solidFill>
                  <a:srgbClr val="333300"/>
                </a:solidFill>
                <a:latin typeface="宋体" pitchFamily="2" charset="-122"/>
              </a:rPr>
              <a:t>）</a:t>
            </a:r>
          </a:p>
        </p:txBody>
      </p:sp>
      <p:pic>
        <p:nvPicPr>
          <p:cNvPr id="3" name="图片 2">
            <a:extLst>
              <a:ext uri="{FF2B5EF4-FFF2-40B4-BE49-F238E27FC236}">
                <a16:creationId xmlns:a16="http://schemas.microsoft.com/office/drawing/2014/main" id="{C55FC02F-66E3-4507-8767-C98FE70F49A6}"/>
              </a:ext>
            </a:extLst>
          </p:cNvPr>
          <p:cNvPicPr>
            <a:picLocks noChangeAspect="1"/>
          </p:cNvPicPr>
          <p:nvPr/>
        </p:nvPicPr>
        <p:blipFill>
          <a:blip r:embed="rId2"/>
          <a:stretch>
            <a:fillRect/>
          </a:stretch>
        </p:blipFill>
        <p:spPr>
          <a:xfrm>
            <a:off x="6497533" y="829698"/>
            <a:ext cx="2409591" cy="18080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barn(inVertical)">
                                      <p:cBhvr>
                                        <p:cTn id="7" dur="500"/>
                                        <p:tgtEl>
                                          <p:spTgt spid="112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295"/>
                                        </p:tgtEl>
                                        <p:attrNameLst>
                                          <p:attrName>style.visibility</p:attrName>
                                        </p:attrNameLst>
                                      </p:cBhvr>
                                      <p:to>
                                        <p:strVal val="visible"/>
                                      </p:to>
                                    </p:set>
                                    <p:animEffect transition="in" filter="wipe(down)">
                                      <p:cBhvr>
                                        <p:cTn id="12"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22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3"/>
          <p:cNvGrpSpPr>
            <a:grpSpLocks/>
          </p:cNvGrpSpPr>
          <p:nvPr/>
        </p:nvGrpSpPr>
        <p:grpSpPr bwMode="auto">
          <a:xfrm>
            <a:off x="84138" y="2420938"/>
            <a:ext cx="8807450" cy="3716337"/>
            <a:chOff x="270" y="1488"/>
            <a:chExt cx="5424" cy="2064"/>
          </a:xfrm>
        </p:grpSpPr>
        <p:sp>
          <p:nvSpPr>
            <p:cNvPr id="12300" name="Rectangle 5"/>
            <p:cNvSpPr>
              <a:spLocks noChangeArrowheads="1"/>
            </p:cNvSpPr>
            <p:nvPr/>
          </p:nvSpPr>
          <p:spPr bwMode="auto">
            <a:xfrm>
              <a:off x="2688" y="1488"/>
              <a:ext cx="912" cy="288"/>
            </a:xfrm>
            <a:prstGeom prst="rect">
              <a:avLst/>
            </a:prstGeom>
            <a:solidFill>
              <a:srgbClr val="CCFFFF"/>
            </a:solidFill>
            <a:ln w="9525">
              <a:solidFill>
                <a:schemeClr val="tx1"/>
              </a:solidFill>
              <a:miter lim="800000"/>
              <a:headEnd/>
              <a:tailEnd/>
            </a:ln>
          </p:spPr>
          <p:txBody>
            <a:bodyPr wrap="none" anchor="ctr"/>
            <a:lstStyle/>
            <a:p>
              <a:endParaRPr lang="zh-CN" altLang="en-US"/>
            </a:p>
          </p:txBody>
        </p:sp>
        <p:sp>
          <p:nvSpPr>
            <p:cNvPr id="12301" name="Rectangle 6"/>
            <p:cNvSpPr>
              <a:spLocks noChangeArrowheads="1"/>
            </p:cNvSpPr>
            <p:nvPr/>
          </p:nvSpPr>
          <p:spPr bwMode="auto">
            <a:xfrm>
              <a:off x="2688" y="3264"/>
              <a:ext cx="912" cy="28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2302" name="AutoShape 11"/>
            <p:cNvSpPr>
              <a:spLocks noChangeArrowheads="1"/>
            </p:cNvSpPr>
            <p:nvPr/>
          </p:nvSpPr>
          <p:spPr bwMode="auto">
            <a:xfrm>
              <a:off x="1925" y="2368"/>
              <a:ext cx="768" cy="288"/>
            </a:xfrm>
            <a:prstGeom prst="righ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zh-CN" altLang="en-US"/>
            </a:p>
          </p:txBody>
        </p:sp>
        <p:sp>
          <p:nvSpPr>
            <p:cNvPr id="12303" name="AutoShape 12"/>
            <p:cNvSpPr>
              <a:spLocks noChangeArrowheads="1"/>
            </p:cNvSpPr>
            <p:nvPr/>
          </p:nvSpPr>
          <p:spPr bwMode="auto">
            <a:xfrm>
              <a:off x="3610" y="2352"/>
              <a:ext cx="768" cy="288"/>
            </a:xfrm>
            <a:prstGeom prst="righ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zh-CN" altLang="en-US"/>
            </a:p>
          </p:txBody>
        </p:sp>
        <p:sp>
          <p:nvSpPr>
            <p:cNvPr id="12304" name="AutoShape 13"/>
            <p:cNvSpPr>
              <a:spLocks noChangeArrowheads="1"/>
            </p:cNvSpPr>
            <p:nvPr/>
          </p:nvSpPr>
          <p:spPr bwMode="auto">
            <a:xfrm>
              <a:off x="270" y="2352"/>
              <a:ext cx="768" cy="288"/>
            </a:xfrm>
            <a:prstGeom prst="righ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zh-CN" altLang="en-US"/>
            </a:p>
          </p:txBody>
        </p:sp>
        <p:sp>
          <p:nvSpPr>
            <p:cNvPr id="12305" name="AutoShape 14"/>
            <p:cNvSpPr>
              <a:spLocks noChangeArrowheads="1"/>
            </p:cNvSpPr>
            <p:nvPr/>
          </p:nvSpPr>
          <p:spPr bwMode="auto">
            <a:xfrm>
              <a:off x="3072" y="2688"/>
              <a:ext cx="288" cy="576"/>
            </a:xfrm>
            <a:prstGeom prst="downArrow">
              <a:avLst>
                <a:gd name="adj1" fmla="val 50000"/>
                <a:gd name="adj2" fmla="val 50000"/>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12306" name="AutoShape 15"/>
            <p:cNvSpPr>
              <a:spLocks noChangeArrowheads="1"/>
            </p:cNvSpPr>
            <p:nvPr/>
          </p:nvSpPr>
          <p:spPr bwMode="auto">
            <a:xfrm>
              <a:off x="2784" y="1776"/>
              <a:ext cx="288" cy="576"/>
            </a:xfrm>
            <a:prstGeom prst="upDownArrow">
              <a:avLst>
                <a:gd name="adj1" fmla="val 50000"/>
                <a:gd name="adj2" fmla="val 40000"/>
              </a:avLst>
            </a:prstGeom>
            <a:solidFill>
              <a:schemeClr val="accent1"/>
            </a:solidFill>
            <a:ln w="9525">
              <a:solidFill>
                <a:schemeClr val="tx1"/>
              </a:solidFill>
              <a:miter lim="800000"/>
              <a:headEnd/>
              <a:tailEnd/>
            </a:ln>
          </p:spPr>
          <p:txBody>
            <a:bodyPr vert="eaVert" wrap="none" anchor="ctr"/>
            <a:lstStyle/>
            <a:p>
              <a:endParaRPr lang="zh-CN" altLang="en-US"/>
            </a:p>
          </p:txBody>
        </p:sp>
        <p:cxnSp>
          <p:nvCxnSpPr>
            <p:cNvPr id="12307" name="AutoShape 16"/>
            <p:cNvCxnSpPr>
              <a:cxnSpLocks noChangeShapeType="1"/>
            </p:cNvCxnSpPr>
            <p:nvPr/>
          </p:nvCxnSpPr>
          <p:spPr bwMode="auto">
            <a:xfrm flipV="1">
              <a:off x="2928" y="2640"/>
              <a:ext cx="0" cy="62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308" name="Line 17"/>
            <p:cNvSpPr>
              <a:spLocks noChangeShapeType="1"/>
            </p:cNvSpPr>
            <p:nvPr/>
          </p:nvSpPr>
          <p:spPr bwMode="auto">
            <a:xfrm flipV="1">
              <a:off x="3360" y="1776"/>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9" name="Line 18"/>
            <p:cNvSpPr>
              <a:spLocks noChangeShapeType="1"/>
            </p:cNvSpPr>
            <p:nvPr/>
          </p:nvSpPr>
          <p:spPr bwMode="auto">
            <a:xfrm>
              <a:off x="3360" y="206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0" name="Line 19"/>
            <p:cNvSpPr>
              <a:spLocks noChangeShapeType="1"/>
            </p:cNvSpPr>
            <p:nvPr/>
          </p:nvSpPr>
          <p:spPr bwMode="auto">
            <a:xfrm>
              <a:off x="3888" y="2064"/>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1" name="Line 20"/>
            <p:cNvSpPr>
              <a:spLocks noChangeShapeType="1"/>
            </p:cNvSpPr>
            <p:nvPr/>
          </p:nvSpPr>
          <p:spPr bwMode="auto">
            <a:xfrm flipH="1">
              <a:off x="3504" y="2832"/>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2" name="Line 21"/>
            <p:cNvSpPr>
              <a:spLocks noChangeShapeType="1"/>
            </p:cNvSpPr>
            <p:nvPr/>
          </p:nvSpPr>
          <p:spPr bwMode="auto">
            <a:xfrm>
              <a:off x="3504" y="2832"/>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3" name="Line 22"/>
            <p:cNvSpPr>
              <a:spLocks noChangeShapeType="1"/>
            </p:cNvSpPr>
            <p:nvPr/>
          </p:nvSpPr>
          <p:spPr bwMode="auto">
            <a:xfrm flipV="1">
              <a:off x="2784" y="2976"/>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4" name="Line 23"/>
            <p:cNvSpPr>
              <a:spLocks noChangeShapeType="1"/>
            </p:cNvSpPr>
            <p:nvPr/>
          </p:nvSpPr>
          <p:spPr bwMode="auto">
            <a:xfrm flipH="1">
              <a:off x="1440" y="297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5" name="Line 24"/>
            <p:cNvSpPr>
              <a:spLocks noChangeShapeType="1"/>
            </p:cNvSpPr>
            <p:nvPr/>
          </p:nvSpPr>
          <p:spPr bwMode="auto">
            <a:xfrm flipV="1">
              <a:off x="1440" y="2640"/>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6" name="Line 25"/>
            <p:cNvSpPr>
              <a:spLocks noChangeShapeType="1"/>
            </p:cNvSpPr>
            <p:nvPr/>
          </p:nvSpPr>
          <p:spPr bwMode="auto">
            <a:xfrm>
              <a:off x="5295" y="249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7" name="Line 26"/>
            <p:cNvSpPr>
              <a:spLocks noChangeShapeType="1"/>
            </p:cNvSpPr>
            <p:nvPr/>
          </p:nvSpPr>
          <p:spPr bwMode="auto">
            <a:xfrm>
              <a:off x="3600" y="3408"/>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8" name="Line 27"/>
            <p:cNvSpPr>
              <a:spLocks noChangeShapeType="1"/>
            </p:cNvSpPr>
            <p:nvPr/>
          </p:nvSpPr>
          <p:spPr bwMode="auto">
            <a:xfrm flipV="1">
              <a:off x="4944" y="2640"/>
              <a:ext cx="0" cy="7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9" name="Text Box 28"/>
            <p:cNvSpPr txBox="1">
              <a:spLocks noChangeArrowheads="1"/>
            </p:cNvSpPr>
            <p:nvPr/>
          </p:nvSpPr>
          <p:spPr bwMode="auto">
            <a:xfrm>
              <a:off x="2784" y="1488"/>
              <a:ext cx="72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zh-CN" altLang="en-US" sz="2400" b="1">
                  <a:latin typeface="Times New Roman" pitchFamily="18" charset="0"/>
                </a:rPr>
                <a:t>运算器</a:t>
              </a:r>
            </a:p>
          </p:txBody>
        </p:sp>
        <p:sp>
          <p:nvSpPr>
            <p:cNvPr id="12320" name="Rectangle 29"/>
            <p:cNvSpPr>
              <a:spLocks noChangeArrowheads="1"/>
            </p:cNvSpPr>
            <p:nvPr/>
          </p:nvSpPr>
          <p:spPr bwMode="auto">
            <a:xfrm>
              <a:off x="4378" y="2328"/>
              <a:ext cx="931" cy="320"/>
            </a:xfrm>
            <a:prstGeom prst="rect">
              <a:avLst/>
            </a:prstGeom>
            <a:solidFill>
              <a:srgbClr val="CCFFFF"/>
            </a:solidFill>
            <a:ln w="9525">
              <a:solidFill>
                <a:schemeClr val="tx1"/>
              </a:solidFill>
              <a:miter lim="800000"/>
              <a:headEnd/>
              <a:tailEnd/>
            </a:ln>
          </p:spPr>
          <p:txBody>
            <a:bodyPr wrap="none" anchor="ctr"/>
            <a:lstStyle/>
            <a:p>
              <a:pPr algn="ctr" eaLnBrk="0" hangingPunct="0"/>
              <a:r>
                <a:rPr lang="zh-CN" altLang="en-US" sz="2400" b="1">
                  <a:latin typeface="Times New Roman" pitchFamily="18" charset="0"/>
                </a:rPr>
                <a:t>输出设备</a:t>
              </a:r>
            </a:p>
          </p:txBody>
        </p:sp>
        <p:sp>
          <p:nvSpPr>
            <p:cNvPr id="12321" name="Rectangle 30"/>
            <p:cNvSpPr>
              <a:spLocks noChangeArrowheads="1"/>
            </p:cNvSpPr>
            <p:nvPr/>
          </p:nvSpPr>
          <p:spPr bwMode="auto">
            <a:xfrm>
              <a:off x="2698" y="2360"/>
              <a:ext cx="912" cy="288"/>
            </a:xfrm>
            <a:prstGeom prst="rect">
              <a:avLst/>
            </a:prstGeom>
            <a:solidFill>
              <a:srgbClr val="CCFFFF"/>
            </a:solidFill>
            <a:ln w="9525">
              <a:solidFill>
                <a:schemeClr val="tx1"/>
              </a:solidFill>
              <a:miter lim="800000"/>
              <a:headEnd/>
              <a:tailEnd/>
            </a:ln>
          </p:spPr>
          <p:txBody>
            <a:bodyPr wrap="none" anchor="ctr"/>
            <a:lstStyle/>
            <a:p>
              <a:pPr algn="ctr" eaLnBrk="0" hangingPunct="0"/>
              <a:r>
                <a:rPr lang="zh-CN" altLang="en-US" sz="2400" b="1">
                  <a:latin typeface="Times New Roman" pitchFamily="18" charset="0"/>
                </a:rPr>
                <a:t>存储器</a:t>
              </a:r>
            </a:p>
          </p:txBody>
        </p:sp>
        <p:sp>
          <p:nvSpPr>
            <p:cNvPr id="12322" name="Rectangle 31"/>
            <p:cNvSpPr>
              <a:spLocks noChangeArrowheads="1"/>
            </p:cNvSpPr>
            <p:nvPr/>
          </p:nvSpPr>
          <p:spPr bwMode="auto">
            <a:xfrm>
              <a:off x="2688" y="3264"/>
              <a:ext cx="912" cy="288"/>
            </a:xfrm>
            <a:prstGeom prst="rect">
              <a:avLst/>
            </a:prstGeom>
            <a:solidFill>
              <a:srgbClr val="CCFFFF"/>
            </a:solidFill>
            <a:ln w="9525">
              <a:solidFill>
                <a:schemeClr val="tx1"/>
              </a:solidFill>
              <a:miter lim="800000"/>
              <a:headEnd/>
              <a:tailEnd/>
            </a:ln>
          </p:spPr>
          <p:txBody>
            <a:bodyPr wrap="none" anchor="ctr"/>
            <a:lstStyle/>
            <a:p>
              <a:pPr algn="ctr" eaLnBrk="0" hangingPunct="0"/>
              <a:r>
                <a:rPr lang="zh-CN" altLang="en-US" sz="2400" b="1">
                  <a:latin typeface="Times New Roman" pitchFamily="18" charset="0"/>
                </a:rPr>
                <a:t>控制器</a:t>
              </a:r>
            </a:p>
          </p:txBody>
        </p:sp>
        <p:sp>
          <p:nvSpPr>
            <p:cNvPr id="12323" name="Rectangle 32"/>
            <p:cNvSpPr>
              <a:spLocks noChangeArrowheads="1"/>
            </p:cNvSpPr>
            <p:nvPr/>
          </p:nvSpPr>
          <p:spPr bwMode="auto">
            <a:xfrm>
              <a:off x="1038" y="2360"/>
              <a:ext cx="912" cy="288"/>
            </a:xfrm>
            <a:prstGeom prst="rect">
              <a:avLst/>
            </a:prstGeom>
            <a:solidFill>
              <a:srgbClr val="CCFFFF"/>
            </a:solidFill>
            <a:ln w="9525">
              <a:solidFill>
                <a:schemeClr val="tx1"/>
              </a:solidFill>
              <a:miter lim="800000"/>
              <a:headEnd/>
              <a:tailEnd/>
            </a:ln>
          </p:spPr>
          <p:txBody>
            <a:bodyPr wrap="none" anchor="ctr"/>
            <a:lstStyle/>
            <a:p>
              <a:pPr algn="ctr" eaLnBrk="0" hangingPunct="0"/>
              <a:r>
                <a:rPr lang="zh-CN" altLang="en-US" sz="2400" b="1">
                  <a:latin typeface="Times New Roman" pitchFamily="18" charset="0"/>
                </a:rPr>
                <a:t>输入设备</a:t>
              </a:r>
            </a:p>
          </p:txBody>
        </p:sp>
        <p:sp useBgFill="1">
          <p:nvSpPr>
            <p:cNvPr id="12324" name="Rectangle 33"/>
            <p:cNvSpPr>
              <a:spLocks noChangeArrowheads="1"/>
            </p:cNvSpPr>
            <p:nvPr/>
          </p:nvSpPr>
          <p:spPr bwMode="auto">
            <a:xfrm>
              <a:off x="288" y="2208"/>
              <a:ext cx="432" cy="144"/>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sz="2000" b="1">
                  <a:latin typeface="Times New Roman" pitchFamily="18" charset="0"/>
                </a:rPr>
                <a:t>数据</a:t>
              </a:r>
            </a:p>
          </p:txBody>
        </p:sp>
        <p:sp useBgFill="1">
          <p:nvSpPr>
            <p:cNvPr id="12325" name="Rectangle 34"/>
            <p:cNvSpPr>
              <a:spLocks noChangeArrowheads="1"/>
            </p:cNvSpPr>
            <p:nvPr/>
          </p:nvSpPr>
          <p:spPr bwMode="auto">
            <a:xfrm>
              <a:off x="288" y="2592"/>
              <a:ext cx="432" cy="19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sz="2000" b="1">
                  <a:latin typeface="Times New Roman" pitchFamily="18" charset="0"/>
                </a:rPr>
                <a:t>指令</a:t>
              </a:r>
            </a:p>
          </p:txBody>
        </p:sp>
        <p:sp useBgFill="1">
          <p:nvSpPr>
            <p:cNvPr id="12326" name="Rectangle 35"/>
            <p:cNvSpPr>
              <a:spLocks noChangeArrowheads="1"/>
            </p:cNvSpPr>
            <p:nvPr/>
          </p:nvSpPr>
          <p:spPr bwMode="auto">
            <a:xfrm>
              <a:off x="5406" y="2296"/>
              <a:ext cx="288" cy="19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sz="2000" b="1">
                  <a:latin typeface="Times New Roman" pitchFamily="18" charset="0"/>
                </a:rPr>
                <a:t>结果</a:t>
              </a:r>
            </a:p>
          </p:txBody>
        </p:sp>
      </p:grpSp>
      <p:grpSp>
        <p:nvGrpSpPr>
          <p:cNvPr id="3" name="Group 37"/>
          <p:cNvGrpSpPr>
            <a:grpSpLocks/>
          </p:cNvGrpSpPr>
          <p:nvPr/>
        </p:nvGrpSpPr>
        <p:grpSpPr bwMode="auto">
          <a:xfrm>
            <a:off x="3175000" y="2392363"/>
            <a:ext cx="4968875" cy="3816350"/>
            <a:chOff x="2109" y="1872"/>
            <a:chExt cx="2858" cy="2320"/>
          </a:xfrm>
        </p:grpSpPr>
        <p:sp>
          <p:nvSpPr>
            <p:cNvPr id="12294" name="Line 38"/>
            <p:cNvSpPr>
              <a:spLocks noChangeShapeType="1"/>
            </p:cNvSpPr>
            <p:nvPr/>
          </p:nvSpPr>
          <p:spPr bwMode="auto">
            <a:xfrm>
              <a:off x="2112" y="1872"/>
              <a:ext cx="1753" cy="0"/>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5" name="Line 39"/>
            <p:cNvSpPr>
              <a:spLocks noChangeShapeType="1"/>
            </p:cNvSpPr>
            <p:nvPr/>
          </p:nvSpPr>
          <p:spPr bwMode="auto">
            <a:xfrm>
              <a:off x="2112" y="4176"/>
              <a:ext cx="1753" cy="8"/>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6" name="Line 40"/>
            <p:cNvSpPr>
              <a:spLocks noChangeShapeType="1"/>
            </p:cNvSpPr>
            <p:nvPr/>
          </p:nvSpPr>
          <p:spPr bwMode="auto">
            <a:xfrm>
              <a:off x="3865" y="1872"/>
              <a:ext cx="0" cy="2304"/>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7" name="Line 41"/>
            <p:cNvSpPr>
              <a:spLocks noChangeShapeType="1"/>
            </p:cNvSpPr>
            <p:nvPr/>
          </p:nvSpPr>
          <p:spPr bwMode="auto">
            <a:xfrm>
              <a:off x="2109" y="1888"/>
              <a:ext cx="0" cy="2304"/>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8" name="Line 42"/>
            <p:cNvSpPr>
              <a:spLocks noChangeShapeType="1"/>
            </p:cNvSpPr>
            <p:nvPr/>
          </p:nvSpPr>
          <p:spPr bwMode="auto">
            <a:xfrm flipV="1">
              <a:off x="3936" y="2400"/>
              <a:ext cx="432" cy="24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9" name="Text Box 43"/>
            <p:cNvSpPr txBox="1">
              <a:spLocks noChangeArrowheads="1"/>
            </p:cNvSpPr>
            <p:nvPr/>
          </p:nvSpPr>
          <p:spPr bwMode="auto">
            <a:xfrm>
              <a:off x="4368" y="2208"/>
              <a:ext cx="59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3200" b="1">
                  <a:solidFill>
                    <a:srgbClr val="003399"/>
                  </a:solidFill>
                  <a:latin typeface="Times New Roman" pitchFamily="18" charset="0"/>
                </a:rPr>
                <a:t>主机</a:t>
              </a:r>
            </a:p>
          </p:txBody>
        </p:sp>
      </p:grpSp>
      <p:sp>
        <p:nvSpPr>
          <p:cNvPr id="12292" name="Text Box 51"/>
          <p:cNvSpPr txBox="1">
            <a:spLocks noChangeArrowheads="1"/>
          </p:cNvSpPr>
          <p:nvPr/>
        </p:nvSpPr>
        <p:spPr bwMode="gray">
          <a:xfrm>
            <a:off x="301625" y="1268413"/>
            <a:ext cx="8569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400" b="1" dirty="0">
                <a:latin typeface="仿宋_GB2312" pitchFamily="49" charset="-122"/>
                <a:ea typeface="仿宋_GB2312" pitchFamily="49" charset="-122"/>
              </a:rPr>
              <a:t>    </a:t>
            </a:r>
            <a:r>
              <a:rPr lang="zh-CN" altLang="en-US" sz="2400" dirty="0">
                <a:latin typeface="仿宋_GB2312" pitchFamily="49" charset="-122"/>
                <a:ea typeface="仿宋_GB2312" pitchFamily="49" charset="-122"/>
              </a:rPr>
              <a:t>根据冯</a:t>
            </a:r>
            <a:r>
              <a:rPr lang="en-US" altLang="zh-CN" sz="2400" dirty="0">
                <a:ea typeface="仿宋_GB2312" pitchFamily="49" charset="-122"/>
              </a:rPr>
              <a:t>·</a:t>
            </a:r>
            <a:r>
              <a:rPr lang="zh-CN" altLang="en-US" sz="2400" dirty="0">
                <a:latin typeface="仿宋_GB2312" pitchFamily="49" charset="-122"/>
                <a:ea typeface="仿宋_GB2312" pitchFamily="49" charset="-122"/>
              </a:rPr>
              <a:t>诺依曼体系，计算机结构主要由</a:t>
            </a:r>
            <a:r>
              <a:rPr lang="zh-CN" altLang="en-US" sz="2400" b="1" dirty="0">
                <a:solidFill>
                  <a:schemeClr val="accent6"/>
                </a:solidFill>
                <a:latin typeface="仿宋_GB2312" pitchFamily="49" charset="-122"/>
                <a:ea typeface="仿宋_GB2312" pitchFamily="49" charset="-122"/>
              </a:rPr>
              <a:t>运算器、控制器、存储器和输入、输出设备</a:t>
            </a:r>
            <a:r>
              <a:rPr lang="zh-CN" altLang="en-US" sz="2400" dirty="0">
                <a:latin typeface="仿宋_GB2312" pitchFamily="49" charset="-122"/>
                <a:ea typeface="仿宋_GB2312" pitchFamily="49" charset="-122"/>
              </a:rPr>
              <a:t>五大部分组成。</a:t>
            </a:r>
            <a:r>
              <a:rPr lang="zh-CN" altLang="en-US" sz="2400" b="1" dirty="0">
                <a:latin typeface="仿宋_GB2312" pitchFamily="49" charset="-122"/>
                <a:ea typeface="仿宋_GB2312" pitchFamily="49" charset="-122"/>
              </a:rPr>
              <a:t> </a:t>
            </a:r>
          </a:p>
        </p:txBody>
      </p:sp>
      <p:sp>
        <p:nvSpPr>
          <p:cNvPr id="12293" name="Rectangle 4"/>
          <p:cNvSpPr>
            <a:spLocks noChangeArrowheads="1"/>
          </p:cNvSpPr>
          <p:nvPr/>
        </p:nvSpPr>
        <p:spPr bwMode="gray">
          <a:xfrm>
            <a:off x="323850" y="333375"/>
            <a:ext cx="7696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kumimoji="1" lang="zh-CN" altLang="en-US" sz="3600" b="1">
                <a:latin typeface="黑体" pitchFamily="49" charset="-122"/>
                <a:ea typeface="黑体" pitchFamily="49" charset="-122"/>
              </a:rPr>
              <a:t>计算机组成结构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p:cNvSpPr>
            <a:spLocks noGrp="1"/>
          </p:cNvSpPr>
          <p:nvPr>
            <p:ph idx="1"/>
          </p:nvPr>
        </p:nvSpPr>
        <p:spPr bwMode="auto">
          <a:xfrm>
            <a:off x="457200" y="1168400"/>
            <a:ext cx="6778625" cy="6048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Tx/>
              <a:buNone/>
            </a:pPr>
            <a:r>
              <a:rPr lang="zh-CN" altLang="en-US" sz="2400"/>
              <a:t>计算机的五个部分简介如下：</a:t>
            </a:r>
          </a:p>
        </p:txBody>
      </p:sp>
      <p:sp>
        <p:nvSpPr>
          <p:cNvPr id="4" name="Rectangle 2"/>
          <p:cNvSpPr txBox="1">
            <a:spLocks noChangeArrowheads="1"/>
          </p:cNvSpPr>
          <p:nvPr/>
        </p:nvSpPr>
        <p:spPr bwMode="auto">
          <a:xfrm>
            <a:off x="395288" y="404813"/>
            <a:ext cx="7696200" cy="5635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defRPr/>
            </a:pPr>
            <a:r>
              <a:rPr lang="en-US" altLang="zh-CN" sz="3200" b="1" kern="0" dirty="0">
                <a:solidFill>
                  <a:srgbClr val="CC0000"/>
                </a:solidFill>
                <a:latin typeface="仿宋_GB2312" pitchFamily="49" charset="-122"/>
                <a:ea typeface="黑体" pitchFamily="2" charset="-122"/>
              </a:rPr>
              <a:t>3.</a:t>
            </a:r>
            <a:r>
              <a:rPr lang="zh-CN" altLang="en-US" sz="3200" b="1" kern="0" dirty="0">
                <a:solidFill>
                  <a:srgbClr val="CC0000"/>
                </a:solidFill>
                <a:latin typeface="黑体" pitchFamily="2" charset="-122"/>
                <a:ea typeface="黑体" pitchFamily="2" charset="-122"/>
              </a:rPr>
              <a:t>计算机的组成</a:t>
            </a:r>
          </a:p>
        </p:txBody>
      </p:sp>
      <p:sp>
        <p:nvSpPr>
          <p:cNvPr id="13316" name="矩形 5"/>
          <p:cNvSpPr>
            <a:spLocks noChangeArrowheads="1"/>
          </p:cNvSpPr>
          <p:nvPr/>
        </p:nvSpPr>
        <p:spPr bwMode="auto">
          <a:xfrm>
            <a:off x="250825" y="1700213"/>
            <a:ext cx="86423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dirty="0"/>
              <a:t>（</a:t>
            </a:r>
            <a:r>
              <a:rPr lang="en-US" altLang="zh-CN" sz="2400" dirty="0"/>
              <a:t>1</a:t>
            </a:r>
            <a:r>
              <a:rPr lang="zh-CN" altLang="zh-CN" sz="2400" dirty="0"/>
              <a:t>）存储器</a:t>
            </a:r>
          </a:p>
          <a:p>
            <a:r>
              <a:rPr lang="en-US" altLang="zh-CN" sz="2400" dirty="0"/>
              <a:t>       </a:t>
            </a:r>
            <a:r>
              <a:rPr lang="zh-CN" altLang="zh-CN" sz="2400" dirty="0"/>
              <a:t>存储器（</a:t>
            </a:r>
            <a:r>
              <a:rPr lang="en-US" altLang="zh-CN" sz="2400" dirty="0"/>
              <a:t>Memory</a:t>
            </a:r>
            <a:r>
              <a:rPr lang="zh-CN" altLang="zh-CN" sz="2400" dirty="0"/>
              <a:t>）是存放程序和数据的部件，是计算机的记忆装置，用于存放计算机进行信息处理所必需的</a:t>
            </a:r>
            <a:r>
              <a:rPr lang="zh-CN" altLang="zh-CN" sz="2400" b="1" dirty="0">
                <a:solidFill>
                  <a:srgbClr val="7030A0"/>
                </a:solidFill>
              </a:rPr>
              <a:t>原始数据</a:t>
            </a:r>
            <a:r>
              <a:rPr lang="zh-CN" altLang="zh-CN" sz="2400" dirty="0">
                <a:solidFill>
                  <a:srgbClr val="7030A0"/>
                </a:solidFill>
              </a:rPr>
              <a:t>、</a:t>
            </a:r>
            <a:r>
              <a:rPr lang="zh-CN" altLang="zh-CN" sz="2400" b="1" dirty="0">
                <a:solidFill>
                  <a:srgbClr val="7030A0"/>
                </a:solidFill>
              </a:rPr>
              <a:t>中间结果</a:t>
            </a:r>
            <a:r>
              <a:rPr lang="zh-CN" altLang="zh-CN" sz="2400" dirty="0">
                <a:solidFill>
                  <a:srgbClr val="7030A0"/>
                </a:solidFill>
              </a:rPr>
              <a:t>、</a:t>
            </a:r>
            <a:r>
              <a:rPr lang="zh-CN" altLang="zh-CN" sz="2400" b="1" dirty="0">
                <a:solidFill>
                  <a:srgbClr val="7030A0"/>
                </a:solidFill>
              </a:rPr>
              <a:t>最后结果</a:t>
            </a:r>
            <a:r>
              <a:rPr lang="zh-CN" altLang="zh-CN" sz="2400" dirty="0"/>
              <a:t>以及</a:t>
            </a:r>
            <a:r>
              <a:rPr lang="zh-CN" altLang="zh-CN" sz="2400" b="1" dirty="0">
                <a:solidFill>
                  <a:srgbClr val="7030A0"/>
                </a:solidFill>
              </a:rPr>
              <a:t>指示计算机进行工作的程序</a:t>
            </a:r>
            <a:r>
              <a:rPr lang="zh-CN" altLang="zh-CN" sz="2400" dirty="0"/>
              <a:t>。</a:t>
            </a:r>
          </a:p>
        </p:txBody>
      </p:sp>
      <p:sp>
        <p:nvSpPr>
          <p:cNvPr id="8" name="矩形 6">
            <a:extLst>
              <a:ext uri="{FF2B5EF4-FFF2-40B4-BE49-F238E27FC236}">
                <a16:creationId xmlns:a16="http://schemas.microsoft.com/office/drawing/2014/main" id="{A96D6812-0693-4FDC-B755-955F9036C403}"/>
              </a:ext>
            </a:extLst>
          </p:cNvPr>
          <p:cNvSpPr>
            <a:spLocks noChangeArrowheads="1"/>
          </p:cNvSpPr>
          <p:nvPr/>
        </p:nvSpPr>
        <p:spPr bwMode="auto">
          <a:xfrm>
            <a:off x="250825" y="3771106"/>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dirty="0"/>
              <a:t>存储器组成框图</a:t>
            </a:r>
            <a:r>
              <a:rPr lang="zh-CN" altLang="en-US" sz="2400" dirty="0"/>
              <a:t>：</a:t>
            </a:r>
          </a:p>
        </p:txBody>
      </p:sp>
      <p:pic>
        <p:nvPicPr>
          <p:cNvPr id="7" name="图片 6">
            <a:extLst>
              <a:ext uri="{FF2B5EF4-FFF2-40B4-BE49-F238E27FC236}">
                <a16:creationId xmlns:a16="http://schemas.microsoft.com/office/drawing/2014/main" id="{E88094A9-62D6-8E4D-91E3-6DAC1F5E3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988" y="3429000"/>
            <a:ext cx="5871458" cy="26095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95288" y="404813"/>
            <a:ext cx="7696200" cy="5635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defRPr/>
            </a:pPr>
            <a:r>
              <a:rPr lang="en-US" altLang="zh-CN" sz="3200" b="1" kern="0" dirty="0">
                <a:solidFill>
                  <a:srgbClr val="CC0000"/>
                </a:solidFill>
                <a:latin typeface="仿宋_GB2312" pitchFamily="49" charset="-122"/>
                <a:ea typeface="黑体" pitchFamily="2" charset="-122"/>
              </a:rPr>
              <a:t>3.</a:t>
            </a:r>
            <a:r>
              <a:rPr lang="zh-CN" altLang="en-US" sz="3200" b="1" kern="0" dirty="0">
                <a:solidFill>
                  <a:srgbClr val="CC0000"/>
                </a:solidFill>
                <a:latin typeface="黑体" pitchFamily="2" charset="-122"/>
                <a:ea typeface="黑体" pitchFamily="2" charset="-122"/>
              </a:rPr>
              <a:t>计算机的组成</a:t>
            </a:r>
          </a:p>
        </p:txBody>
      </p:sp>
      <p:sp>
        <p:nvSpPr>
          <p:cNvPr id="14340" name="矩形 7"/>
          <p:cNvSpPr>
            <a:spLocks noChangeArrowheads="1"/>
          </p:cNvSpPr>
          <p:nvPr/>
        </p:nvSpPr>
        <p:spPr bwMode="auto">
          <a:xfrm>
            <a:off x="395288" y="2572767"/>
            <a:ext cx="81946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dirty="0"/>
              <a:t>（</a:t>
            </a:r>
            <a:r>
              <a:rPr lang="en-US" altLang="zh-CN" sz="2400" dirty="0"/>
              <a:t>3</a:t>
            </a:r>
            <a:r>
              <a:rPr lang="zh-CN" altLang="zh-CN" sz="2400" dirty="0"/>
              <a:t>）控制器</a:t>
            </a:r>
          </a:p>
          <a:p>
            <a:r>
              <a:rPr lang="en-US" altLang="zh-CN" sz="2400" dirty="0"/>
              <a:t>      </a:t>
            </a:r>
            <a:r>
              <a:rPr lang="zh-CN" altLang="zh-CN" sz="2400" dirty="0"/>
              <a:t>控制器是计算机的指挥控制中心，主要由</a:t>
            </a:r>
            <a:r>
              <a:rPr lang="en-US" altLang="zh-CN" sz="2400" dirty="0">
                <a:solidFill>
                  <a:srgbClr val="7030A0"/>
                </a:solidFill>
              </a:rPr>
              <a:t>PC</a:t>
            </a:r>
            <a:r>
              <a:rPr lang="zh-CN" altLang="zh-CN" sz="2400" dirty="0"/>
              <a:t>、</a:t>
            </a:r>
            <a:r>
              <a:rPr lang="en-US" altLang="zh-CN" sz="2400" dirty="0">
                <a:solidFill>
                  <a:schemeClr val="accent6">
                    <a:lumMod val="60000"/>
                    <a:lumOff val="40000"/>
                  </a:schemeClr>
                </a:solidFill>
                <a:effectLst>
                  <a:outerShdw blurRad="38100" dist="38100" dir="2700000" algn="tl">
                    <a:srgbClr val="000000">
                      <a:alpha val="43137"/>
                    </a:srgbClr>
                  </a:outerShdw>
                </a:effectLst>
              </a:rPr>
              <a:t>IR</a:t>
            </a:r>
            <a:r>
              <a:rPr lang="zh-CN" altLang="zh-CN" sz="2400" dirty="0">
                <a:solidFill>
                  <a:schemeClr val="accent6">
                    <a:lumMod val="60000"/>
                    <a:lumOff val="40000"/>
                  </a:schemeClr>
                </a:solidFill>
                <a:effectLst>
                  <a:outerShdw blurRad="38100" dist="38100" dir="2700000" algn="tl">
                    <a:srgbClr val="000000">
                      <a:alpha val="43137"/>
                    </a:srgbClr>
                  </a:outerShdw>
                </a:effectLst>
              </a:rPr>
              <a:t>、</a:t>
            </a:r>
            <a:r>
              <a:rPr lang="en-US" altLang="zh-CN" sz="2400" dirty="0">
                <a:solidFill>
                  <a:schemeClr val="accent6">
                    <a:lumMod val="60000"/>
                    <a:lumOff val="40000"/>
                  </a:schemeClr>
                </a:solidFill>
                <a:effectLst>
                  <a:outerShdw blurRad="38100" dist="38100" dir="2700000" algn="tl">
                    <a:srgbClr val="000000">
                      <a:alpha val="43137"/>
                    </a:srgbClr>
                  </a:outerShdw>
                </a:effectLst>
              </a:rPr>
              <a:t>ID</a:t>
            </a:r>
            <a:r>
              <a:rPr lang="zh-CN" altLang="zh-CN" sz="2400" dirty="0">
                <a:solidFill>
                  <a:schemeClr val="accent6">
                    <a:lumMod val="60000"/>
                    <a:lumOff val="40000"/>
                  </a:schemeClr>
                </a:solidFill>
                <a:effectLst>
                  <a:outerShdw blurRad="38100" dist="38100" dir="2700000" algn="tl">
                    <a:srgbClr val="000000">
                      <a:alpha val="43137"/>
                    </a:srgbClr>
                  </a:outerShdw>
                </a:effectLst>
              </a:rPr>
              <a:t>和操作控制电路</a:t>
            </a:r>
            <a:r>
              <a:rPr lang="zh-CN" altLang="zh-CN" sz="2400" dirty="0"/>
              <a:t>所组成。</a:t>
            </a:r>
            <a:endParaRPr lang="en-US" altLang="zh-CN" sz="2400" dirty="0"/>
          </a:p>
        </p:txBody>
      </p:sp>
      <p:sp>
        <p:nvSpPr>
          <p:cNvPr id="14342" name="矩形 8"/>
          <p:cNvSpPr>
            <a:spLocks noChangeArrowheads="1"/>
          </p:cNvSpPr>
          <p:nvPr/>
        </p:nvSpPr>
        <p:spPr bwMode="auto">
          <a:xfrm>
            <a:off x="417194" y="4293096"/>
            <a:ext cx="3263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dirty="0"/>
              <a:t>控制器、运算器和存</a:t>
            </a:r>
            <a:endParaRPr lang="en-US" altLang="zh-CN" sz="2400" dirty="0"/>
          </a:p>
          <a:p>
            <a:r>
              <a:rPr lang="zh-CN" altLang="zh-CN" sz="2400" dirty="0"/>
              <a:t>储器之间的连接关系</a:t>
            </a:r>
            <a:r>
              <a:rPr lang="zh-CN" altLang="en-US" sz="2400" dirty="0"/>
              <a:t>：</a:t>
            </a:r>
          </a:p>
        </p:txBody>
      </p:sp>
      <p:sp>
        <p:nvSpPr>
          <p:cNvPr id="6" name="矩形 4">
            <a:extLst>
              <a:ext uri="{FF2B5EF4-FFF2-40B4-BE49-F238E27FC236}">
                <a16:creationId xmlns:a16="http://schemas.microsoft.com/office/drawing/2014/main" id="{43623F7C-7C4F-4990-B915-2741C3F07D63}"/>
              </a:ext>
            </a:extLst>
          </p:cNvPr>
          <p:cNvSpPr>
            <a:spLocks noChangeArrowheads="1"/>
          </p:cNvSpPr>
          <p:nvPr/>
        </p:nvSpPr>
        <p:spPr bwMode="auto">
          <a:xfrm>
            <a:off x="466075" y="1372617"/>
            <a:ext cx="83359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dirty="0"/>
              <a:t>（</a:t>
            </a:r>
            <a:r>
              <a:rPr lang="en-US" altLang="zh-CN" sz="2400" dirty="0"/>
              <a:t>2</a:t>
            </a:r>
            <a:r>
              <a:rPr lang="zh-CN" altLang="zh-CN" sz="2400" dirty="0"/>
              <a:t>）运算器</a:t>
            </a:r>
          </a:p>
          <a:p>
            <a:r>
              <a:rPr lang="en-US" altLang="zh-CN" sz="2400" dirty="0"/>
              <a:t>        </a:t>
            </a:r>
            <a:r>
              <a:rPr lang="zh-CN" altLang="zh-CN" sz="2400" dirty="0"/>
              <a:t>运算器也称为算术逻辑单元，是计算机中进行算术运算和逻辑运算的主要部件。</a:t>
            </a:r>
            <a:endParaRPr lang="zh-CN" altLang="en-US" sz="2400" dirty="0"/>
          </a:p>
        </p:txBody>
      </p:sp>
      <p:sp>
        <p:nvSpPr>
          <p:cNvPr id="2" name="对话气泡: 椭圆形 1">
            <a:extLst>
              <a:ext uri="{FF2B5EF4-FFF2-40B4-BE49-F238E27FC236}">
                <a16:creationId xmlns:a16="http://schemas.microsoft.com/office/drawing/2014/main" id="{D187D028-D4CB-4F37-941C-37E78C697B3A}"/>
              </a:ext>
            </a:extLst>
          </p:cNvPr>
          <p:cNvSpPr/>
          <p:nvPr/>
        </p:nvSpPr>
        <p:spPr bwMode="auto">
          <a:xfrm>
            <a:off x="4860032" y="2348879"/>
            <a:ext cx="2088232" cy="432049"/>
          </a:xfrm>
          <a:prstGeom prst="wedgeEllipseCallout">
            <a:avLst>
              <a:gd name="adj1" fmla="val 34071"/>
              <a:gd name="adj2" fmla="val 97900"/>
            </a:avLst>
          </a:prstGeom>
          <a:solidFill>
            <a:srgbClr val="CCFF99"/>
          </a:solidFill>
          <a:ln w="9525" cap="flat" cmpd="sng" algn="ctr">
            <a:solidFill>
              <a:srgbClr val="CCFF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程序计数器</a:t>
            </a:r>
          </a:p>
        </p:txBody>
      </p:sp>
      <p:pic>
        <p:nvPicPr>
          <p:cNvPr id="8" name="图片 7">
            <a:extLst>
              <a:ext uri="{FF2B5EF4-FFF2-40B4-BE49-F238E27FC236}">
                <a16:creationId xmlns:a16="http://schemas.microsoft.com/office/drawing/2014/main" id="{7E2C212F-4F48-AA44-8716-7990756AE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2148" y="3429000"/>
            <a:ext cx="4650292" cy="3111267"/>
          </a:xfrm>
          <a:prstGeom prst="rect">
            <a:avLst/>
          </a:prstGeom>
        </p:spPr>
      </p:pic>
      <p:sp>
        <p:nvSpPr>
          <p:cNvPr id="3" name="矩形 2">
            <a:extLst>
              <a:ext uri="{FF2B5EF4-FFF2-40B4-BE49-F238E27FC236}">
                <a16:creationId xmlns:a16="http://schemas.microsoft.com/office/drawing/2014/main" id="{CF262094-BC0E-4FD9-8D5C-D0D1739DCDB9}"/>
              </a:ext>
            </a:extLst>
          </p:cNvPr>
          <p:cNvSpPr/>
          <p:nvPr/>
        </p:nvSpPr>
        <p:spPr bwMode="auto">
          <a:xfrm>
            <a:off x="7107249" y="3861048"/>
            <a:ext cx="1224136" cy="1512168"/>
          </a:xfrm>
          <a:prstGeom prst="rect">
            <a:avLst/>
          </a:prstGeom>
          <a:noFill/>
          <a:ln w="3810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5" name="箭头: 右 4">
            <a:extLst>
              <a:ext uri="{FF2B5EF4-FFF2-40B4-BE49-F238E27FC236}">
                <a16:creationId xmlns:a16="http://schemas.microsoft.com/office/drawing/2014/main" id="{32E0926D-1475-4581-8EFB-53AE3E1C1F7F}"/>
              </a:ext>
            </a:extLst>
          </p:cNvPr>
          <p:cNvSpPr/>
          <p:nvPr/>
        </p:nvSpPr>
        <p:spPr bwMode="auto">
          <a:xfrm rot="5400000">
            <a:off x="7517363" y="3498729"/>
            <a:ext cx="403907" cy="201055"/>
          </a:xfrm>
          <a:prstGeom prst="rightArrow">
            <a:avLst/>
          </a:prstGeom>
          <a:solidFill>
            <a:schemeClr val="accent6">
              <a:lumMod val="40000"/>
              <a:lumOff val="60000"/>
            </a:schemeClr>
          </a:solidFill>
          <a:ln w="9525" cap="flat" cmpd="sng" algn="ctr">
            <a:solidFill>
              <a:schemeClr val="accent6">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normalizeH="0" baseline="0">
              <a:ln w="22225">
                <a:solidFill>
                  <a:schemeClr val="accent2"/>
                </a:solidFill>
                <a:prstDash val="solid"/>
              </a:ln>
              <a:solidFill>
                <a:schemeClr val="accent2">
                  <a:lumMod val="40000"/>
                  <a:lumOff val="60000"/>
                </a:schemeClr>
              </a:solidFill>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95288" y="404813"/>
            <a:ext cx="7696200" cy="5635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defRPr/>
            </a:pPr>
            <a:r>
              <a:rPr lang="en-US" altLang="zh-CN" sz="3200" b="1" kern="0" dirty="0">
                <a:solidFill>
                  <a:srgbClr val="CC0000"/>
                </a:solidFill>
                <a:latin typeface="仿宋_GB2312" pitchFamily="49" charset="-122"/>
                <a:ea typeface="黑体" pitchFamily="2" charset="-122"/>
              </a:rPr>
              <a:t>3.</a:t>
            </a:r>
            <a:r>
              <a:rPr lang="zh-CN" altLang="en-US" sz="3200" b="1" kern="0" dirty="0">
                <a:solidFill>
                  <a:srgbClr val="CC0000"/>
                </a:solidFill>
                <a:latin typeface="黑体" pitchFamily="2" charset="-122"/>
                <a:ea typeface="黑体" pitchFamily="2" charset="-122"/>
              </a:rPr>
              <a:t>计算机的组成</a:t>
            </a:r>
          </a:p>
        </p:txBody>
      </p:sp>
      <p:sp>
        <p:nvSpPr>
          <p:cNvPr id="15363" name="矩形 4"/>
          <p:cNvSpPr>
            <a:spLocks noChangeArrowheads="1"/>
          </p:cNvSpPr>
          <p:nvPr/>
        </p:nvSpPr>
        <p:spPr bwMode="auto">
          <a:xfrm>
            <a:off x="588963" y="1412875"/>
            <a:ext cx="7799387"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zh-CN" sz="2400"/>
              <a:t>（</a:t>
            </a:r>
            <a:r>
              <a:rPr lang="en-US" altLang="zh-CN" sz="2400"/>
              <a:t>4</a:t>
            </a:r>
            <a:r>
              <a:rPr lang="zh-CN" altLang="zh-CN" sz="2400"/>
              <a:t>）输入设备</a:t>
            </a:r>
          </a:p>
          <a:p>
            <a:pPr>
              <a:lnSpc>
                <a:spcPct val="150000"/>
              </a:lnSpc>
            </a:pPr>
            <a:r>
              <a:rPr lang="en-US" altLang="zh-CN" sz="2400"/>
              <a:t>       </a:t>
            </a:r>
            <a:r>
              <a:rPr lang="zh-CN" altLang="zh-CN" sz="2400"/>
              <a:t>输入设备</a:t>
            </a:r>
            <a:r>
              <a:rPr lang="en-US" altLang="zh-CN" sz="2400"/>
              <a:t>(Input)</a:t>
            </a:r>
            <a:r>
              <a:rPr lang="zh-CN" altLang="zh-CN" sz="2400"/>
              <a:t>用来接收用户输入的程序、数据，并转换为计算机能够接受的信息形式，送入计算机内存中。</a:t>
            </a:r>
          </a:p>
          <a:p>
            <a:pPr>
              <a:lnSpc>
                <a:spcPct val="150000"/>
              </a:lnSpc>
            </a:pPr>
            <a:r>
              <a:rPr lang="zh-CN" altLang="zh-CN" sz="2400"/>
              <a:t>（</a:t>
            </a:r>
            <a:r>
              <a:rPr lang="en-US" altLang="zh-CN" sz="2400"/>
              <a:t>5</a:t>
            </a:r>
            <a:r>
              <a:rPr lang="zh-CN" altLang="zh-CN" sz="2400"/>
              <a:t>）输出设备</a:t>
            </a:r>
          </a:p>
          <a:p>
            <a:pPr>
              <a:lnSpc>
                <a:spcPct val="150000"/>
              </a:lnSpc>
            </a:pPr>
            <a:r>
              <a:rPr lang="en-US" altLang="zh-CN" sz="2400"/>
              <a:t>        </a:t>
            </a:r>
            <a:r>
              <a:rPr lang="zh-CN" altLang="zh-CN" sz="2400"/>
              <a:t>输出设备</a:t>
            </a:r>
            <a:r>
              <a:rPr lang="en-US" altLang="zh-CN" sz="2400"/>
              <a:t>(Output)</a:t>
            </a:r>
            <a:r>
              <a:rPr lang="zh-CN" altLang="zh-CN" sz="2400"/>
              <a:t>的功能是将计算机内部的二进制数据转换为人或其他设备所能接受的信息形式显示或打印出来。</a:t>
            </a:r>
            <a:endParaRPr lang="zh-CN" alt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36"/>
          <p:cNvSpPr txBox="1">
            <a:spLocks noChangeArrowheads="1"/>
          </p:cNvSpPr>
          <p:nvPr/>
        </p:nvSpPr>
        <p:spPr bwMode="auto">
          <a:xfrm>
            <a:off x="609600" y="404813"/>
            <a:ext cx="6637338"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10000"/>
              </a:lnSpc>
            </a:pPr>
            <a:r>
              <a:rPr lang="zh-CN" altLang="en-US" sz="3200" b="1">
                <a:solidFill>
                  <a:srgbClr val="CC0000"/>
                </a:solidFill>
                <a:latin typeface="Times New Roman" pitchFamily="18" charset="0"/>
                <a:ea typeface="黑体" pitchFamily="49" charset="-122"/>
              </a:rPr>
              <a:t>现代计算机结构</a:t>
            </a:r>
          </a:p>
        </p:txBody>
      </p:sp>
      <p:sp>
        <p:nvSpPr>
          <p:cNvPr id="16387" name="Text Box 51"/>
          <p:cNvSpPr txBox="1">
            <a:spLocks noChangeArrowheads="1"/>
          </p:cNvSpPr>
          <p:nvPr/>
        </p:nvSpPr>
        <p:spPr bwMode="gray">
          <a:xfrm>
            <a:off x="284163" y="1125538"/>
            <a:ext cx="8569325"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ts val="600"/>
              </a:spcBef>
            </a:pPr>
            <a:r>
              <a:rPr lang="en-US" altLang="zh-CN" sz="2400" b="1" dirty="0"/>
              <a:t>        </a:t>
            </a:r>
            <a:r>
              <a:rPr lang="zh-CN" altLang="zh-CN" sz="2400" b="1" dirty="0"/>
              <a:t>运算器和控制器通常被集成在同一个集成电路芯片上，统称为中央处理器</a:t>
            </a:r>
            <a:r>
              <a:rPr lang="zh-CN" altLang="en-US" sz="2400" b="1" dirty="0"/>
              <a:t>，</a:t>
            </a:r>
            <a:r>
              <a:rPr lang="zh-CN" altLang="zh-CN" sz="2400" b="1" dirty="0"/>
              <a:t>简称</a:t>
            </a:r>
            <a:r>
              <a:rPr lang="en-US" altLang="zh-CN" sz="2400" b="1" dirty="0"/>
              <a:t>CPU</a:t>
            </a:r>
            <a:r>
              <a:rPr lang="zh-CN" altLang="zh-CN" sz="2400" b="1" dirty="0"/>
              <a:t>；</a:t>
            </a:r>
            <a:endParaRPr lang="en-US" altLang="zh-CN" sz="2400" b="1" dirty="0"/>
          </a:p>
          <a:p>
            <a:pPr eaLnBrk="1" hangingPunct="1">
              <a:spcBef>
                <a:spcPts val="600"/>
              </a:spcBef>
            </a:pPr>
            <a:r>
              <a:rPr lang="en-US" altLang="zh-CN" sz="2400" b="1" dirty="0"/>
              <a:t>       </a:t>
            </a:r>
            <a:r>
              <a:rPr lang="zh-CN" altLang="zh-CN" sz="2400" b="1" dirty="0"/>
              <a:t>将输入设备与输出设备简称为</a:t>
            </a:r>
            <a:r>
              <a:rPr lang="en-US" altLang="zh-CN" sz="2400" b="1" dirty="0"/>
              <a:t>I/O</a:t>
            </a:r>
            <a:r>
              <a:rPr lang="zh-CN" altLang="zh-CN" sz="2400" b="1" dirty="0"/>
              <a:t>设备</a:t>
            </a:r>
            <a:r>
              <a:rPr lang="zh-CN" altLang="en-US" sz="2400" b="1" dirty="0"/>
              <a:t>；</a:t>
            </a:r>
            <a:endParaRPr lang="en-US" altLang="zh-CN" sz="2400" b="1" dirty="0"/>
          </a:p>
          <a:p>
            <a:pPr eaLnBrk="1" hangingPunct="1">
              <a:spcBef>
                <a:spcPts val="600"/>
              </a:spcBef>
            </a:pPr>
            <a:r>
              <a:rPr lang="zh-CN" altLang="en-US" sz="2400" b="1" dirty="0"/>
              <a:t>       主存储器和辅助存储器为存储设备。</a:t>
            </a:r>
            <a:endParaRPr lang="zh-CN" altLang="en-US" sz="2400" b="1" dirty="0">
              <a:latin typeface="仿宋_GB2312" pitchFamily="49" charset="-122"/>
              <a:ea typeface="仿宋_GB2312" pitchFamily="49" charset="-122"/>
            </a:endParaRPr>
          </a:p>
        </p:txBody>
      </p:sp>
      <p:pic>
        <p:nvPicPr>
          <p:cNvPr id="16388"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969" y="2847975"/>
            <a:ext cx="522605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矩形 1"/>
          <p:cNvSpPr>
            <a:spLocks noChangeArrowheads="1"/>
          </p:cNvSpPr>
          <p:nvPr/>
        </p:nvSpPr>
        <p:spPr bwMode="auto">
          <a:xfrm>
            <a:off x="284163" y="5516563"/>
            <a:ext cx="8475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400" b="1"/>
              <a:t>       </a:t>
            </a:r>
            <a:r>
              <a:rPr lang="zh-CN" altLang="zh-CN" sz="2400" b="1"/>
              <a:t>现代计算机可以认为是由</a:t>
            </a:r>
            <a:r>
              <a:rPr lang="en-US" altLang="zh-CN" sz="2400" b="1"/>
              <a:t>CPU</a:t>
            </a:r>
            <a:r>
              <a:rPr lang="zh-CN" altLang="zh-CN" sz="2400" b="1"/>
              <a:t>、</a:t>
            </a:r>
            <a:r>
              <a:rPr lang="en-US" altLang="zh-CN" sz="2400" b="1"/>
              <a:t>I/O</a:t>
            </a:r>
            <a:r>
              <a:rPr lang="zh-CN" altLang="zh-CN" sz="2400" b="1"/>
              <a:t>设备及</a:t>
            </a:r>
            <a:r>
              <a:rPr lang="zh-CN" altLang="en-US" sz="2400" b="1"/>
              <a:t>主</a:t>
            </a:r>
            <a:r>
              <a:rPr lang="zh-CN" altLang="zh-CN" sz="2400" b="1"/>
              <a:t>存储器和辅助存储器组成</a:t>
            </a:r>
            <a:r>
              <a:rPr lang="zh-CN" altLang="en-US" sz="2400" b="1"/>
              <a:t>的</a:t>
            </a:r>
            <a:r>
              <a:rPr lang="zh-CN" altLang="zh-CN" sz="2400" b="1"/>
              <a:t>。</a:t>
            </a:r>
            <a:endParaRPr lang="zh-CN" altLang="en-US" sz="2400" b="1">
              <a:latin typeface="仿宋_GB2312" pitchFamily="49" charset="-122"/>
              <a:ea typeface="仿宋_GB2312"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53CA29D-B290-4756-ADF9-0625B5FD4B6F}"/>
              </a:ext>
            </a:extLst>
          </p:cNvPr>
          <p:cNvSpPr txBox="1"/>
          <p:nvPr>
            <p:custDataLst>
              <p:tags r:id="rId2"/>
            </p:custDataLst>
          </p:nvPr>
        </p:nvSpPr>
        <p:spPr>
          <a:xfrm>
            <a:off x="539552" y="921544"/>
            <a:ext cx="7315200" cy="2143125"/>
          </a:xfrm>
          <a:prstGeom prst="rect">
            <a:avLst/>
          </a:prstGeom>
          <a:noFill/>
        </p:spPr>
        <p:txBody>
          <a:bodyPr vert="horz" wrap="square" rtlCol="0" anchor="ctr" anchorCtr="0">
            <a:noAutofit/>
          </a:bodyPr>
          <a:lstStyle/>
          <a:p>
            <a:r>
              <a:rPr lang="zh-CN" altLang="en-US" sz="2800" dirty="0">
                <a:latin typeface="仿宋_GB2312" pitchFamily="49" charset="-122"/>
                <a:ea typeface="仿宋_GB2312" pitchFamily="49" charset="-122"/>
              </a:rPr>
              <a:t>在冯</a:t>
            </a:r>
            <a:r>
              <a:rPr lang="en-US" altLang="zh-CN" sz="2800" dirty="0">
                <a:ea typeface="仿宋_GB2312" pitchFamily="49" charset="-122"/>
              </a:rPr>
              <a:t>·</a:t>
            </a:r>
            <a:r>
              <a:rPr lang="zh-CN" altLang="en-US" sz="2800" dirty="0">
                <a:latin typeface="仿宋_GB2312" pitchFamily="49" charset="-122"/>
                <a:ea typeface="仿宋_GB2312" pitchFamily="49" charset="-122"/>
              </a:rPr>
              <a:t>诺依曼体系中，以下哪一项</a:t>
            </a:r>
            <a:r>
              <a:rPr lang="zh-CN" altLang="en-US" sz="2800" b="1" dirty="0">
                <a:solidFill>
                  <a:srgbClr val="FF0000"/>
                </a:solidFill>
                <a:latin typeface="仿宋_GB2312" pitchFamily="49" charset="-122"/>
                <a:ea typeface="仿宋_GB2312" pitchFamily="49" charset="-122"/>
              </a:rPr>
              <a:t>不属于</a:t>
            </a:r>
            <a:r>
              <a:rPr lang="zh-CN" altLang="en-US" sz="2800" dirty="0">
                <a:latin typeface="仿宋_GB2312" pitchFamily="49" charset="-122"/>
                <a:ea typeface="仿宋_GB2312" pitchFamily="49" charset="-122"/>
              </a:rPr>
              <a:t>计算机结构的主要组成。</a:t>
            </a:r>
            <a:endParaRPr lang="en-US" altLang="zh-CN" sz="2800" dirty="0">
              <a:latin typeface="仿宋_GB2312" pitchFamily="49" charset="-122"/>
              <a:ea typeface="仿宋_GB2312" pitchFamily="49" charset="-122"/>
            </a:endParaRPr>
          </a:p>
        </p:txBody>
      </p:sp>
      <p:sp>
        <p:nvSpPr>
          <p:cNvPr id="7" name="文本框 6">
            <a:extLst>
              <a:ext uri="{FF2B5EF4-FFF2-40B4-BE49-F238E27FC236}">
                <a16:creationId xmlns:a16="http://schemas.microsoft.com/office/drawing/2014/main" id="{CC20B0B0-BB03-487E-911A-EAC8BFB7132C}"/>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运算器</a:t>
            </a:r>
          </a:p>
        </p:txBody>
      </p:sp>
      <p:sp>
        <p:nvSpPr>
          <p:cNvPr id="8" name="文本框 7">
            <a:extLst>
              <a:ext uri="{FF2B5EF4-FFF2-40B4-BE49-F238E27FC236}">
                <a16:creationId xmlns:a16="http://schemas.microsoft.com/office/drawing/2014/main" id="{A1B4DED9-AC0B-448B-958B-1B1796165A8F}"/>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控制器</a:t>
            </a:r>
          </a:p>
        </p:txBody>
      </p:sp>
      <p:sp>
        <p:nvSpPr>
          <p:cNvPr id="9" name="文本框 8">
            <a:extLst>
              <a:ext uri="{FF2B5EF4-FFF2-40B4-BE49-F238E27FC236}">
                <a16:creationId xmlns:a16="http://schemas.microsoft.com/office/drawing/2014/main" id="{83D3ADBC-4418-4F6C-B143-EF39425C1640}"/>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处理器</a:t>
            </a:r>
          </a:p>
        </p:txBody>
      </p:sp>
      <p:sp>
        <p:nvSpPr>
          <p:cNvPr id="10" name="文本框 9">
            <a:extLst>
              <a:ext uri="{FF2B5EF4-FFF2-40B4-BE49-F238E27FC236}">
                <a16:creationId xmlns:a16="http://schemas.microsoft.com/office/drawing/2014/main" id="{A933B698-6E94-43B6-9939-3D61D1EE1CB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存储器</a:t>
            </a:r>
          </a:p>
        </p:txBody>
      </p:sp>
      <p:sp>
        <p:nvSpPr>
          <p:cNvPr id="11" name="椭圆 10">
            <a:extLst>
              <a:ext uri="{FF2B5EF4-FFF2-40B4-BE49-F238E27FC236}">
                <a16:creationId xmlns:a16="http://schemas.microsoft.com/office/drawing/2014/main" id="{CC48EA9D-9D63-4B72-A620-6D9F397493BF}"/>
              </a:ext>
            </a:extLst>
          </p:cNvPr>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50E0EF91-C035-4393-B32F-AAF186E133E4}"/>
              </a:ext>
            </a:extLst>
          </p:cNvPr>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72BCD7AD-A1DF-4A96-916C-DDF4A676E851}"/>
              </a:ext>
            </a:extLst>
          </p:cNvPr>
          <p:cNvSpPr>
            <a:spLocks noChangeAspect="1"/>
          </p:cNvSpPr>
          <p:nvPr>
            <p:custDataLst>
              <p:tags r:id="rId9"/>
            </p:custDataLst>
          </p:nvPr>
        </p:nvSpPr>
        <p:spPr bwMode="auto">
          <a:xfrm>
            <a:off x="1114425" y="45648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A37BAFD5-D9D9-45C2-AD05-22EC00DA70F5}"/>
              </a:ext>
            </a:extLst>
          </p:cNvPr>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70C5DCEE-E022-42A8-B133-D5F52857B815}"/>
              </a:ext>
            </a:extLst>
          </p:cNvPr>
          <p:cNvSpPr/>
          <p:nvPr>
            <p:custDataLst>
              <p:tags r:id="rId11"/>
            </p:custDataLst>
          </p:nvPr>
        </p:nvSpPr>
        <p:spPr bwMode="auto">
          <a:xfrm>
            <a:off x="6156176" y="5936456"/>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75207F58-27A1-4166-99AB-3BDFCB685B72}"/>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8C598F28-C644-4657-942F-9F51C1B188CA}"/>
                </a:ext>
              </a:extLst>
            </p:cNvPr>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7" name="ColorBlock">
              <a:extLst>
                <a:ext uri="{FF2B5EF4-FFF2-40B4-BE49-F238E27FC236}">
                  <a16:creationId xmlns:a16="http://schemas.microsoft.com/office/drawing/2014/main" id="{5696A3DD-F5B3-441C-BBC2-86B0FA151592}"/>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8" name="TypeText">
              <a:extLst>
                <a:ext uri="{FF2B5EF4-FFF2-40B4-BE49-F238E27FC236}">
                  <a16:creationId xmlns:a16="http://schemas.microsoft.com/office/drawing/2014/main" id="{D8A5A1B6-88CB-4B83-BFD1-F1DC1324E89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5B29825D-2A93-40E8-A059-3C5ADCF2156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8F3EBE4A-7C94-4F2D-BEA4-6DF0DBE2EDF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601517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4" descr="200651116643247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650" y="2235200"/>
            <a:ext cx="424815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bwMode="auto">
          <a:xfrm>
            <a:off x="457200" y="404813"/>
            <a:ext cx="7427913" cy="576262"/>
          </a:xfrm>
          <a:noFill/>
          <a:ln>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1" hangingPunct="1"/>
            <a:r>
              <a:rPr kumimoji="1" lang="en-US" altLang="zh-CN" sz="3600">
                <a:solidFill>
                  <a:srgbClr val="000000"/>
                </a:solidFill>
                <a:latin typeface="黑体" pitchFamily="49" charset="-122"/>
                <a:ea typeface="黑体" pitchFamily="49" charset="-122"/>
              </a:rPr>
              <a:t>  3.2 </a:t>
            </a:r>
            <a:r>
              <a:rPr kumimoji="1" lang="zh-CN" altLang="en-US" sz="3600">
                <a:solidFill>
                  <a:srgbClr val="000000"/>
                </a:solidFill>
                <a:latin typeface="黑体" pitchFamily="49" charset="-122"/>
                <a:ea typeface="黑体" pitchFamily="49" charset="-122"/>
              </a:rPr>
              <a:t>计算机系统</a:t>
            </a:r>
          </a:p>
        </p:txBody>
      </p:sp>
      <p:sp>
        <p:nvSpPr>
          <p:cNvPr id="386051" name="Rectangle 3"/>
          <p:cNvSpPr>
            <a:spLocks noChangeArrowheads="1"/>
          </p:cNvSpPr>
          <p:nvPr/>
        </p:nvSpPr>
        <p:spPr bwMode="auto">
          <a:xfrm>
            <a:off x="1042988" y="1341438"/>
            <a:ext cx="7240587" cy="612775"/>
          </a:xfrm>
          <a:prstGeom prst="rect">
            <a:avLst/>
          </a:prstGeom>
          <a:solidFill>
            <a:srgbClr val="EEE4CE"/>
          </a:solidFill>
          <a:ln w="19050">
            <a:noFill/>
            <a:miter lim="800000"/>
            <a:headEnd/>
            <a:tailEnd/>
          </a:ln>
          <a:effectLst/>
        </p:spPr>
        <p:txBody>
          <a:bodyPr wrap="none" lIns="91435" tIns="45718" rIns="91435" bIns="45718" anchor="ctr"/>
          <a:lstStyle/>
          <a:p>
            <a:pPr algn="ctr" eaLnBrk="0" hangingPunct="0">
              <a:defRPr/>
            </a:pPr>
            <a:r>
              <a:rPr kumimoji="1" lang="zh-CN" altLang="en-US" sz="2800" b="1" dirty="0">
                <a:solidFill>
                  <a:srgbClr val="FF3300"/>
                </a:solidFill>
                <a:effectLst>
                  <a:outerShdw blurRad="38100" dist="38100" dir="2700000" algn="tl">
                    <a:srgbClr val="000000"/>
                  </a:outerShdw>
                </a:effectLst>
                <a:latin typeface="Times New Roman" pitchFamily="18" charset="0"/>
              </a:rPr>
              <a:t>计算机系统</a:t>
            </a:r>
            <a:r>
              <a:rPr kumimoji="1" lang="en-US" altLang="zh-CN" sz="2800" b="1" dirty="0">
                <a:solidFill>
                  <a:srgbClr val="FF3300"/>
                </a:solidFill>
                <a:effectLst>
                  <a:outerShdw blurRad="38100" dist="38100" dir="2700000" algn="tl">
                    <a:srgbClr val="000000"/>
                  </a:outerShdw>
                </a:effectLst>
                <a:latin typeface="Times New Roman" pitchFamily="18" charset="0"/>
              </a:rPr>
              <a:t>=</a:t>
            </a:r>
            <a:r>
              <a:rPr kumimoji="1" lang="zh-CN" altLang="en-US" sz="2800" b="1" dirty="0">
                <a:solidFill>
                  <a:srgbClr val="FF3300"/>
                </a:solidFill>
                <a:effectLst>
                  <a:outerShdw blurRad="38100" dist="38100" dir="2700000" algn="tl">
                    <a:srgbClr val="000000"/>
                  </a:outerShdw>
                </a:effectLst>
                <a:latin typeface="Times New Roman" pitchFamily="18" charset="0"/>
              </a:rPr>
              <a:t>硬件系统+软件系统</a:t>
            </a:r>
          </a:p>
        </p:txBody>
      </p:sp>
      <p:sp>
        <p:nvSpPr>
          <p:cNvPr id="386055" name="AutoShape 7"/>
          <p:cNvSpPr>
            <a:spLocks noChangeArrowheads="1"/>
          </p:cNvSpPr>
          <p:nvPr/>
        </p:nvSpPr>
        <p:spPr bwMode="auto">
          <a:xfrm flipH="1">
            <a:off x="6877050" y="4221163"/>
            <a:ext cx="2266950" cy="1079500"/>
          </a:xfrm>
          <a:prstGeom prst="wedgeEllipseCallout">
            <a:avLst>
              <a:gd name="adj1" fmla="val 95727"/>
              <a:gd name="adj2" fmla="val -75000"/>
            </a:avLst>
          </a:prstGeom>
          <a:solidFill>
            <a:schemeClr val="accent2"/>
          </a:solidFill>
          <a:ln w="9525">
            <a:solidFill>
              <a:schemeClr val="tx1"/>
            </a:solidFill>
            <a:miter lim="800000"/>
            <a:headEnd/>
            <a:tailEnd/>
          </a:ln>
        </p:spPr>
        <p:txBody>
          <a:bodyPr wrap="none" lIns="64008" tIns="32004" rIns="64008" bIns="32004" anchor="ctr"/>
          <a:lstStyle/>
          <a:p>
            <a:pPr algn="ctr" defTabSz="639763"/>
            <a:r>
              <a:rPr kumimoji="1" lang="zh-CN" altLang="en-US" sz="3200" b="1">
                <a:solidFill>
                  <a:schemeClr val="bg1"/>
                </a:solidFill>
                <a:latin typeface="Times New Roman" pitchFamily="18" charset="0"/>
              </a:rPr>
              <a:t>硬 件</a:t>
            </a:r>
          </a:p>
        </p:txBody>
      </p:sp>
      <p:sp>
        <p:nvSpPr>
          <p:cNvPr id="2055" name="Text Box 8"/>
          <p:cNvSpPr txBox="1">
            <a:spLocks noChangeArrowheads="1"/>
          </p:cNvSpPr>
          <p:nvPr/>
        </p:nvSpPr>
        <p:spPr bwMode="gray">
          <a:xfrm>
            <a:off x="6948488" y="2781300"/>
            <a:ext cx="1728787" cy="1187450"/>
          </a:xfrm>
          <a:prstGeom prst="rect">
            <a:avLst/>
          </a:prstGeom>
          <a:solidFill>
            <a:srgbClr val="CCFF99"/>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20000"/>
              </a:lnSpc>
              <a:spcBef>
                <a:spcPct val="50000"/>
              </a:spcBef>
              <a:buClr>
                <a:schemeClr val="hlink"/>
              </a:buClr>
              <a:buFont typeface="Wingdings" pitchFamily="2" charset="2"/>
              <a:buNone/>
            </a:pPr>
            <a:r>
              <a:rPr kumimoji="1" lang="zh-CN" altLang="en-US" sz="2000" b="1" dirty="0">
                <a:solidFill>
                  <a:srgbClr val="000000"/>
                </a:solidFill>
                <a:latin typeface="仿宋_GB2312" pitchFamily="49" charset="-122"/>
                <a:ea typeface="仿宋_GB2312" pitchFamily="49" charset="-122"/>
              </a:rPr>
              <a:t>由电子线路和机电设备组成的设备实体。</a:t>
            </a:r>
          </a:p>
        </p:txBody>
      </p:sp>
      <p:sp>
        <p:nvSpPr>
          <p:cNvPr id="2056" name="Text Box 9"/>
          <p:cNvSpPr txBox="1">
            <a:spLocks noChangeArrowheads="1"/>
          </p:cNvSpPr>
          <p:nvPr/>
        </p:nvSpPr>
        <p:spPr bwMode="gray">
          <a:xfrm>
            <a:off x="250825" y="2133600"/>
            <a:ext cx="1800225" cy="1552575"/>
          </a:xfrm>
          <a:prstGeom prst="rect">
            <a:avLst/>
          </a:prstGeom>
          <a:solidFill>
            <a:srgbClr val="CCFF99"/>
          </a:solidFill>
          <a:ln>
            <a:noFill/>
          </a:ln>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20000"/>
              </a:lnSpc>
              <a:spcBef>
                <a:spcPct val="50000"/>
              </a:spcBef>
              <a:buClr>
                <a:schemeClr val="hlink"/>
              </a:buClr>
              <a:buFont typeface="Wingdings" pitchFamily="2" charset="2"/>
              <a:buNone/>
            </a:pPr>
            <a:r>
              <a:rPr kumimoji="1" lang="zh-CN" altLang="en-US" sz="2000" b="1" dirty="0">
                <a:solidFill>
                  <a:srgbClr val="000000"/>
                </a:solidFill>
                <a:latin typeface="仿宋_GB2312" pitchFamily="49" charset="-122"/>
                <a:ea typeface="仿宋_GB2312" pitchFamily="49" charset="-122"/>
              </a:rPr>
              <a:t>为运行、维护管理、应用计算机所编制的计算机程序。</a:t>
            </a:r>
          </a:p>
        </p:txBody>
      </p:sp>
      <p:pic>
        <p:nvPicPr>
          <p:cNvPr id="17417" name="Picture 10">
            <a:hlinkClick r:id="" action="ppaction://noaction">
              <a:snd r:embed="rId4" name="chimes.wav"/>
            </a:hlinkClick>
          </p:cNvPr>
          <p:cNvPicPr>
            <a:picLocks noChangeAspect="1" noChangeArrowheads="1"/>
          </p:cNvPicPr>
          <p:nvPr/>
        </p:nvPicPr>
        <p:blipFill>
          <a:blip r:embed="rId5">
            <a:extLst>
              <a:ext uri="{28A0092B-C50C-407E-A947-70E740481C1C}">
                <a14:useLocalDpi xmlns:a14="http://schemas.microsoft.com/office/drawing/2010/main" val="0"/>
              </a:ext>
            </a:extLst>
          </a:blip>
          <a:srcRect r="3880"/>
          <a:stretch>
            <a:fillRect/>
          </a:stretch>
        </p:blipFill>
        <p:spPr bwMode="auto">
          <a:xfrm>
            <a:off x="2715366" y="2996952"/>
            <a:ext cx="1885054"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059" name="AutoShape 11"/>
          <p:cNvSpPr>
            <a:spLocks noChangeArrowheads="1"/>
          </p:cNvSpPr>
          <p:nvPr/>
        </p:nvSpPr>
        <p:spPr bwMode="auto">
          <a:xfrm>
            <a:off x="0" y="3860800"/>
            <a:ext cx="2339975" cy="1081088"/>
          </a:xfrm>
          <a:prstGeom prst="wedgeEllipseCallout">
            <a:avLst>
              <a:gd name="adj1" fmla="val 103255"/>
              <a:gd name="adj2" fmla="val -84653"/>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4008" tIns="32004" rIns="64008" bIns="32004" anchor="ctr"/>
          <a:lstStyle/>
          <a:p>
            <a:pPr algn="ctr" defTabSz="639763"/>
            <a:r>
              <a:rPr kumimoji="1" lang="zh-CN" altLang="en-US" sz="3200" b="1">
                <a:solidFill>
                  <a:schemeClr val="bg1"/>
                </a:solidFill>
                <a:latin typeface="Times New Roman" pitchFamily="18" charset="0"/>
              </a:rPr>
              <a:t>软 件</a:t>
            </a:r>
            <a:endParaRPr kumimoji="1" lang="zh-CN" altLang="en-US" sz="3200">
              <a:solidFill>
                <a:schemeClr val="bg1"/>
              </a:solidFill>
              <a:latin typeface="Times New Roman" pitchFamily="18" charset="0"/>
            </a:endParaRPr>
          </a:p>
        </p:txBody>
      </p:sp>
      <p:sp>
        <p:nvSpPr>
          <p:cNvPr id="6" name="对话气泡: 矩形 5">
            <a:extLst>
              <a:ext uri="{FF2B5EF4-FFF2-40B4-BE49-F238E27FC236}">
                <a16:creationId xmlns:a16="http://schemas.microsoft.com/office/drawing/2014/main" id="{6E7067E8-024D-456B-B804-52DF6E0F76FC}"/>
              </a:ext>
            </a:extLst>
          </p:cNvPr>
          <p:cNvSpPr/>
          <p:nvPr/>
        </p:nvSpPr>
        <p:spPr bwMode="auto">
          <a:xfrm>
            <a:off x="827584" y="5385052"/>
            <a:ext cx="1728192" cy="822073"/>
          </a:xfrm>
          <a:prstGeom prst="wedgeRectCallout">
            <a:avLst>
              <a:gd name="adj1" fmla="val -29215"/>
              <a:gd name="adj2" fmla="val -10256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lnSpc>
                <a:spcPct val="125000"/>
              </a:lnSpc>
            </a:pPr>
            <a:r>
              <a:rPr lang="zh-CN" altLang="en-US" b="1" dirty="0">
                <a:latin typeface="Times New Roman" pitchFamily="18" charset="0"/>
                <a:ea typeface="隶书" pitchFamily="49" charset="-122"/>
              </a:rPr>
              <a:t>系统软件</a:t>
            </a:r>
          </a:p>
          <a:p>
            <a:pPr algn="ctr" eaLnBrk="0" hangingPunct="0">
              <a:lnSpc>
                <a:spcPct val="125000"/>
              </a:lnSpc>
            </a:pPr>
            <a:r>
              <a:rPr lang="zh-CN" altLang="en-US" b="1" dirty="0">
                <a:latin typeface="Times New Roman" pitchFamily="18" charset="0"/>
                <a:ea typeface="隶书" pitchFamily="49" charset="-122"/>
              </a:rPr>
              <a:t>应用软件</a:t>
            </a:r>
            <a:endParaRPr lang="zh-CN" altLang="en-US" dirty="0">
              <a:latin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86051"/>
                                        </p:tgtEl>
                                        <p:attrNameLst>
                                          <p:attrName>style.visibility</p:attrName>
                                        </p:attrNameLst>
                                      </p:cBhvr>
                                      <p:to>
                                        <p:strVal val="visible"/>
                                      </p:to>
                                    </p:set>
                                    <p:animEffect transition="in" filter="barn(outVertical)">
                                      <p:cBhvr>
                                        <p:cTn id="7" dur="500"/>
                                        <p:tgtEl>
                                          <p:spTgt spid="3860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86055"/>
                                        </p:tgtEl>
                                        <p:attrNameLst>
                                          <p:attrName>style.visibility</p:attrName>
                                        </p:attrNameLst>
                                      </p:cBhvr>
                                      <p:to>
                                        <p:strVal val="visible"/>
                                      </p:to>
                                    </p:set>
                                    <p:animEffect transition="in" filter="wipe(right)">
                                      <p:cBhvr>
                                        <p:cTn id="12" dur="500"/>
                                        <p:tgtEl>
                                          <p:spTgt spid="3860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55"/>
                                        </p:tgtEl>
                                        <p:attrNameLst>
                                          <p:attrName>style.visibility</p:attrName>
                                        </p:attrNameLst>
                                      </p:cBhvr>
                                      <p:to>
                                        <p:strVal val="visible"/>
                                      </p:to>
                                    </p:set>
                                    <p:animEffect transition="in" filter="fade">
                                      <p:cBhvr>
                                        <p:cTn id="15" dur="500"/>
                                        <p:tgtEl>
                                          <p:spTgt spid="205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056"/>
                                        </p:tgtEl>
                                        <p:attrNameLst>
                                          <p:attrName>style.visibility</p:attrName>
                                        </p:attrNameLst>
                                      </p:cBhvr>
                                      <p:to>
                                        <p:strVal val="visible"/>
                                      </p:to>
                                    </p:set>
                                    <p:anim calcmode="lin" valueType="num">
                                      <p:cBhvr additive="base">
                                        <p:cTn id="20" dur="500" fill="hold"/>
                                        <p:tgtEl>
                                          <p:spTgt spid="2056"/>
                                        </p:tgtEl>
                                        <p:attrNameLst>
                                          <p:attrName>ppt_x</p:attrName>
                                        </p:attrNameLst>
                                      </p:cBhvr>
                                      <p:tavLst>
                                        <p:tav tm="0">
                                          <p:val>
                                            <p:strVal val="#ppt_x"/>
                                          </p:val>
                                        </p:tav>
                                        <p:tav tm="100000">
                                          <p:val>
                                            <p:strVal val="#ppt_x"/>
                                          </p:val>
                                        </p:tav>
                                      </p:tavLst>
                                    </p:anim>
                                    <p:anim calcmode="lin" valueType="num">
                                      <p:cBhvr additive="base">
                                        <p:cTn id="21" dur="500" fill="hold"/>
                                        <p:tgtEl>
                                          <p:spTgt spid="205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86059"/>
                                        </p:tgtEl>
                                        <p:attrNameLst>
                                          <p:attrName>style.visibility</p:attrName>
                                        </p:attrNameLst>
                                      </p:cBhvr>
                                      <p:to>
                                        <p:strVal val="visible"/>
                                      </p:to>
                                    </p:set>
                                    <p:anim calcmode="lin" valueType="num">
                                      <p:cBhvr additive="base">
                                        <p:cTn id="24" dur="500" fill="hold"/>
                                        <p:tgtEl>
                                          <p:spTgt spid="386059"/>
                                        </p:tgtEl>
                                        <p:attrNameLst>
                                          <p:attrName>ppt_x</p:attrName>
                                        </p:attrNameLst>
                                      </p:cBhvr>
                                      <p:tavLst>
                                        <p:tav tm="0">
                                          <p:val>
                                            <p:strVal val="#ppt_x"/>
                                          </p:val>
                                        </p:tav>
                                        <p:tav tm="100000">
                                          <p:val>
                                            <p:strVal val="#ppt_x"/>
                                          </p:val>
                                        </p:tav>
                                      </p:tavLst>
                                    </p:anim>
                                    <p:anim calcmode="lin" valueType="num">
                                      <p:cBhvr additive="base">
                                        <p:cTn id="25" dur="500" fill="hold"/>
                                        <p:tgtEl>
                                          <p:spTgt spid="38605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1" grpId="0" animBg="1" autoUpdateAnimBg="0"/>
      <p:bldP spid="386055" grpId="0" animBg="1" autoUpdateAnimBg="0"/>
      <p:bldP spid="2055" grpId="0" animBg="1"/>
      <p:bldP spid="2056" grpId="0" animBg="1"/>
      <p:bldP spid="386059"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5" name="Oval 3"/>
          <p:cNvSpPr>
            <a:spLocks noChangeArrowheads="1"/>
          </p:cNvSpPr>
          <p:nvPr/>
        </p:nvSpPr>
        <p:spPr bwMode="auto">
          <a:xfrm>
            <a:off x="1763713" y="5013325"/>
            <a:ext cx="2608262" cy="1179513"/>
          </a:xfrm>
          <a:prstGeom prst="ellipse">
            <a:avLst/>
          </a:prstGeom>
          <a:noFill/>
          <a:ln w="9525">
            <a:solidFill>
              <a:srgbClr val="000000"/>
            </a:solidFill>
            <a:round/>
            <a:headEnd/>
            <a:tailEnd/>
          </a:ln>
          <a:scene3d>
            <a:camera prst="legacyPerspectiveTopLeft">
              <a:rot lat="0" lon="20519980"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solidFill>
                  <a:srgbClr val="FFFFFF"/>
                </a:solidFill>
              </a14:hiddenFill>
            </a:ext>
          </a:extLst>
        </p:spPr>
        <p:txBody>
          <a:bodyPr wrap="none" anchor="ctr">
            <a:flatTx/>
          </a:bodyPr>
          <a:lstStyle/>
          <a:p>
            <a:pPr algn="ctr"/>
            <a:r>
              <a:rPr kumimoji="1" lang="zh-CN" altLang="en-US" sz="4400" b="1">
                <a:solidFill>
                  <a:srgbClr val="FF3300"/>
                </a:solidFill>
                <a:latin typeface="Times New Roman" pitchFamily="18" charset="0"/>
                <a:ea typeface="隶书" pitchFamily="49" charset="-122"/>
              </a:rPr>
              <a:t>硬 件</a:t>
            </a:r>
            <a:endParaRPr kumimoji="1" lang="zh-CN" altLang="en-US" sz="4400" b="1">
              <a:latin typeface="Times New Roman" pitchFamily="18" charset="0"/>
              <a:ea typeface="隶书" pitchFamily="49" charset="-122"/>
            </a:endParaRPr>
          </a:p>
        </p:txBody>
      </p:sp>
      <p:grpSp>
        <p:nvGrpSpPr>
          <p:cNvPr id="2" name="Group 4"/>
          <p:cNvGrpSpPr>
            <a:grpSpLocks/>
          </p:cNvGrpSpPr>
          <p:nvPr/>
        </p:nvGrpSpPr>
        <p:grpSpPr bwMode="auto">
          <a:xfrm>
            <a:off x="1403350" y="4005263"/>
            <a:ext cx="3875088" cy="2227262"/>
            <a:chOff x="1143" y="2336"/>
            <a:chExt cx="2206" cy="1403"/>
          </a:xfrm>
        </p:grpSpPr>
        <p:sp>
          <p:nvSpPr>
            <p:cNvPr id="18445" name="Oval 5"/>
            <p:cNvSpPr>
              <a:spLocks noChangeArrowheads="1"/>
            </p:cNvSpPr>
            <p:nvPr/>
          </p:nvSpPr>
          <p:spPr bwMode="auto">
            <a:xfrm>
              <a:off x="1143" y="2336"/>
              <a:ext cx="2206" cy="1403"/>
            </a:xfrm>
            <a:prstGeom prst="ellipse">
              <a:avLst/>
            </a:prstGeom>
            <a:noFill/>
            <a:ln w="9525">
              <a:solidFill>
                <a:srgbClr val="000000"/>
              </a:solidFill>
              <a:round/>
              <a:headEnd/>
              <a:tailEnd/>
            </a:ln>
            <a:scene3d>
              <a:camera prst="legacyPerspectiveTopLeft">
                <a:rot lat="0" lon="20519980"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solidFill>
                    <a:srgbClr val="FFFFFF"/>
                  </a:solidFill>
                </a14:hiddenFill>
              </a:ext>
            </a:extLst>
          </p:spPr>
          <p:txBody>
            <a:bodyPr wrap="none" anchor="ctr">
              <a:flatTx/>
            </a:bodyPr>
            <a:lstStyle/>
            <a:p>
              <a:pPr algn="ctr"/>
              <a:endParaRPr kumimoji="1" lang="zh-CN" altLang="en-US" sz="2400">
                <a:latin typeface="Times New Roman" pitchFamily="18" charset="0"/>
              </a:endParaRPr>
            </a:p>
          </p:txBody>
        </p:sp>
        <p:sp>
          <p:nvSpPr>
            <p:cNvPr id="18446" name="Rectangle 6"/>
            <p:cNvSpPr>
              <a:spLocks noChangeArrowheads="1"/>
            </p:cNvSpPr>
            <p:nvPr/>
          </p:nvSpPr>
          <p:spPr bwMode="auto">
            <a:xfrm>
              <a:off x="1378" y="2484"/>
              <a:ext cx="15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kumimoji="1" lang="zh-CN" altLang="en-US" sz="4400" b="1">
                  <a:solidFill>
                    <a:srgbClr val="0000FF"/>
                  </a:solidFill>
                  <a:latin typeface="隶书" pitchFamily="49" charset="-122"/>
                  <a:ea typeface="隶书" pitchFamily="49" charset="-122"/>
                </a:rPr>
                <a:t>操作系统</a:t>
              </a:r>
              <a:endParaRPr kumimoji="1" lang="zh-CN" altLang="en-US" sz="4800" b="1">
                <a:solidFill>
                  <a:srgbClr val="0000FF"/>
                </a:solidFill>
                <a:latin typeface="隶书" pitchFamily="49" charset="-122"/>
                <a:ea typeface="隶书" pitchFamily="49" charset="-122"/>
              </a:endParaRPr>
            </a:p>
          </p:txBody>
        </p:sp>
      </p:grpSp>
      <p:grpSp>
        <p:nvGrpSpPr>
          <p:cNvPr id="3" name="Group 7"/>
          <p:cNvGrpSpPr>
            <a:grpSpLocks/>
          </p:cNvGrpSpPr>
          <p:nvPr/>
        </p:nvGrpSpPr>
        <p:grpSpPr bwMode="auto">
          <a:xfrm>
            <a:off x="1116013" y="2830513"/>
            <a:ext cx="4748212" cy="3406775"/>
            <a:chOff x="882" y="1593"/>
            <a:chExt cx="2991" cy="2146"/>
          </a:xfrm>
        </p:grpSpPr>
        <p:sp>
          <p:nvSpPr>
            <p:cNvPr id="18443" name="Oval 8"/>
            <p:cNvSpPr>
              <a:spLocks noChangeArrowheads="1"/>
            </p:cNvSpPr>
            <p:nvPr/>
          </p:nvSpPr>
          <p:spPr bwMode="auto">
            <a:xfrm>
              <a:off x="882" y="1593"/>
              <a:ext cx="2991" cy="2146"/>
            </a:xfrm>
            <a:prstGeom prst="ellipse">
              <a:avLst/>
            </a:prstGeom>
            <a:noFill/>
            <a:ln w="9525">
              <a:solidFill>
                <a:srgbClr val="000000"/>
              </a:solidFill>
              <a:round/>
              <a:headEnd/>
              <a:tailEnd/>
            </a:ln>
            <a:scene3d>
              <a:camera prst="legacyPerspectiveTopLeft">
                <a:rot lat="0" lon="20519980"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solidFill>
                    <a:srgbClr val="FFFFFF"/>
                  </a:solidFill>
                </a14:hiddenFill>
              </a:ext>
            </a:extLst>
          </p:spPr>
          <p:txBody>
            <a:bodyPr wrap="none" anchor="ctr">
              <a:flatTx/>
            </a:bodyPr>
            <a:lstStyle/>
            <a:p>
              <a:endParaRPr lang="zh-CN" altLang="en-US"/>
            </a:p>
          </p:txBody>
        </p:sp>
        <p:sp>
          <p:nvSpPr>
            <p:cNvPr id="387081" name="Rectangle 9"/>
            <p:cNvSpPr>
              <a:spLocks noChangeArrowheads="1"/>
            </p:cNvSpPr>
            <p:nvPr/>
          </p:nvSpPr>
          <p:spPr bwMode="auto">
            <a:xfrm>
              <a:off x="1830" y="1731"/>
              <a:ext cx="1076" cy="519"/>
            </a:xfrm>
            <a:prstGeom prst="rect">
              <a:avLst/>
            </a:prstGeom>
            <a:noFill/>
            <a:ln w="9525">
              <a:noFill/>
              <a:miter lim="800000"/>
              <a:headEnd/>
              <a:tailEnd/>
            </a:ln>
            <a:effectLst/>
          </p:spPr>
          <p:txBody>
            <a:bodyPr wrap="none" anchor="ctr">
              <a:spAutoFit/>
              <a:flatTx/>
            </a:bodyPr>
            <a:lstStyle/>
            <a:p>
              <a:pPr algn="ctr">
                <a:defRPr/>
              </a:pPr>
              <a:r>
                <a:rPr kumimoji="1" lang="zh-CN" altLang="en-US" sz="4800" b="1">
                  <a:solidFill>
                    <a:srgbClr val="CC00FF"/>
                  </a:solidFill>
                  <a:effectLst>
                    <a:outerShdw blurRad="38100" dist="38100" dir="2700000" algn="tl">
                      <a:srgbClr val="C0C0C0"/>
                    </a:outerShdw>
                  </a:effectLst>
                  <a:latin typeface="隶书" pitchFamily="49" charset="-122"/>
                  <a:ea typeface="隶书" pitchFamily="49" charset="-122"/>
                </a:rPr>
                <a:t>软 件</a:t>
              </a:r>
            </a:p>
          </p:txBody>
        </p:sp>
      </p:grpSp>
      <p:grpSp>
        <p:nvGrpSpPr>
          <p:cNvPr id="4" name="Group 10"/>
          <p:cNvGrpSpPr>
            <a:grpSpLocks/>
          </p:cNvGrpSpPr>
          <p:nvPr/>
        </p:nvGrpSpPr>
        <p:grpSpPr bwMode="auto">
          <a:xfrm>
            <a:off x="755650" y="1268413"/>
            <a:ext cx="6648450" cy="4913312"/>
            <a:chOff x="545" y="603"/>
            <a:chExt cx="4188" cy="3095"/>
          </a:xfrm>
        </p:grpSpPr>
        <p:sp>
          <p:nvSpPr>
            <p:cNvPr id="18441" name="Oval 11"/>
            <p:cNvSpPr>
              <a:spLocks noChangeArrowheads="1"/>
            </p:cNvSpPr>
            <p:nvPr/>
          </p:nvSpPr>
          <p:spPr bwMode="auto">
            <a:xfrm>
              <a:off x="545" y="603"/>
              <a:ext cx="4188" cy="3095"/>
            </a:xfrm>
            <a:prstGeom prst="ellipse">
              <a:avLst/>
            </a:prstGeom>
            <a:noFill/>
            <a:ln w="9525">
              <a:solidFill>
                <a:srgbClr val="000000"/>
              </a:solidFill>
              <a:round/>
              <a:headEnd/>
              <a:tailEnd/>
            </a:ln>
            <a:scene3d>
              <a:camera prst="legacyPerspectiveTopLeft">
                <a:rot lat="0" lon="20519980" rev="0"/>
              </a:camera>
              <a:lightRig rig="legacyHarsh3" dir="r"/>
            </a:scene3d>
            <a:sp3d extrusionH="430200" prstMaterial="legacyMatte">
              <a:bevelT w="13500" h="13500" prst="angle"/>
              <a:bevelB w="13500" h="13500" prst="angle"/>
              <a:extrusionClr>
                <a:srgbClr val="006600"/>
              </a:extrusionClr>
            </a:sp3d>
            <a:extLst>
              <a:ext uri="{909E8E84-426E-40DD-AFC4-6F175D3DCCD1}">
                <a14:hiddenFill xmlns:a14="http://schemas.microsoft.com/office/drawing/2010/main">
                  <a:solidFill>
                    <a:srgbClr val="FFFFFF"/>
                  </a:solidFill>
                </a14:hiddenFill>
              </a:ext>
            </a:extLst>
          </p:spPr>
          <p:txBody>
            <a:bodyPr wrap="none" anchor="ctr">
              <a:flatTx/>
            </a:bodyPr>
            <a:lstStyle/>
            <a:p>
              <a:endParaRPr lang="zh-CN" altLang="en-US"/>
            </a:p>
          </p:txBody>
        </p:sp>
        <p:sp>
          <p:nvSpPr>
            <p:cNvPr id="18442" name="Rectangle 12"/>
            <p:cNvSpPr>
              <a:spLocks noChangeArrowheads="1"/>
            </p:cNvSpPr>
            <p:nvPr/>
          </p:nvSpPr>
          <p:spPr bwMode="auto">
            <a:xfrm>
              <a:off x="1180" y="1048"/>
              <a:ext cx="258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kumimoji="1" lang="zh-CN" altLang="en-US" sz="4400" b="1">
                  <a:solidFill>
                    <a:schemeClr val="tx2"/>
                  </a:solidFill>
                  <a:latin typeface="隶书" pitchFamily="49" charset="-122"/>
                  <a:ea typeface="隶书" pitchFamily="49" charset="-122"/>
                </a:rPr>
                <a:t>用户程序或文档</a:t>
              </a:r>
              <a:endParaRPr kumimoji="1" lang="zh-CN" altLang="en-US" sz="4800" b="1">
                <a:solidFill>
                  <a:schemeClr val="tx2"/>
                </a:solidFill>
                <a:latin typeface="隶书" pitchFamily="49" charset="-122"/>
                <a:ea typeface="隶书" pitchFamily="49" charset="-122"/>
              </a:endParaRPr>
            </a:p>
          </p:txBody>
        </p:sp>
      </p:grpSp>
      <p:sp>
        <p:nvSpPr>
          <p:cNvPr id="387085" name="Rectangle 13"/>
          <p:cNvSpPr>
            <a:spLocks noChangeArrowheads="1"/>
          </p:cNvSpPr>
          <p:nvPr/>
        </p:nvSpPr>
        <p:spPr bwMode="auto">
          <a:xfrm>
            <a:off x="971550" y="333375"/>
            <a:ext cx="6480175" cy="433388"/>
          </a:xfrm>
          <a:prstGeom prst="rect">
            <a:avLst/>
          </a:prstGeom>
          <a:noFill/>
          <a:ln w="9525">
            <a:noFill/>
            <a:miter lim="800000"/>
            <a:headEnd/>
            <a:tailEnd/>
          </a:ln>
          <a:effectLst/>
        </p:spPr>
        <p:txBody>
          <a:bodyPr>
            <a:spAutoFit/>
            <a:flatTx/>
          </a:bodyPr>
          <a:lstStyle/>
          <a:p>
            <a:pPr algn="ctr">
              <a:lnSpc>
                <a:spcPct val="70000"/>
              </a:lnSpc>
              <a:buFont typeface="Monotype Sorts" pitchFamily="2" charset="2"/>
              <a:buNone/>
              <a:defRPr/>
            </a:pPr>
            <a:r>
              <a:rPr kumimoji="1" lang="zh-CN" altLang="en-US" sz="3200" b="1">
                <a:solidFill>
                  <a:srgbClr val="0000FF"/>
                </a:solidFill>
                <a:effectLst>
                  <a:outerShdw blurRad="38100" dist="38100" dir="2700000" algn="tl">
                    <a:srgbClr val="C0C0C0"/>
                  </a:outerShdw>
                </a:effectLst>
                <a:latin typeface="隶书" pitchFamily="49" charset="-122"/>
                <a:ea typeface="隶书" pitchFamily="49" charset="-122"/>
              </a:rPr>
              <a:t>计算机系统层次结构</a:t>
            </a:r>
            <a:endParaRPr kumimoji="1" lang="zh-CN" altLang="en-US" sz="3200" b="1">
              <a:latin typeface="宋体" pitchFamily="2" charset="-122"/>
            </a:endParaRPr>
          </a:p>
        </p:txBody>
      </p:sp>
      <p:sp>
        <p:nvSpPr>
          <p:cNvPr id="18440" name="Text Box 15"/>
          <p:cNvSpPr txBox="1">
            <a:spLocks noChangeArrowheads="1"/>
          </p:cNvSpPr>
          <p:nvPr/>
        </p:nvSpPr>
        <p:spPr bwMode="gray">
          <a:xfrm>
            <a:off x="6683374" y="1268413"/>
            <a:ext cx="2016125" cy="5159375"/>
          </a:xfrm>
          <a:prstGeom prst="rect">
            <a:avLst/>
          </a:prstGeom>
          <a:solidFill>
            <a:schemeClr val="accent5"/>
          </a:solidFill>
          <a:ln w="38100" cmpd="dbl"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dirty="0">
                <a:ea typeface="仿宋_GB2312" pitchFamily="49" charset="-122"/>
              </a:rPr>
              <a:t>作为一个完整的计算机系统，硬件和软件是按一定的层次关系组织起来的。</a:t>
            </a:r>
          </a:p>
          <a:p>
            <a:pPr eaLnBrk="1" hangingPunct="1">
              <a:spcBef>
                <a:spcPct val="50000"/>
              </a:spcBef>
            </a:pPr>
            <a:r>
              <a:rPr lang="zh-CN" altLang="en-US" sz="2000" b="1" dirty="0">
                <a:ea typeface="仿宋_GB2312" pitchFamily="49" charset="-122"/>
              </a:rPr>
              <a:t>操作系统向下控制硬件、向上支持软件，</a:t>
            </a:r>
            <a:r>
              <a:rPr lang="zh-CN" altLang="en-US" sz="2000" b="1" dirty="0">
                <a:solidFill>
                  <a:srgbClr val="7030A0"/>
                </a:solidFill>
                <a:ea typeface="仿宋_GB2312" pitchFamily="49" charset="-122"/>
              </a:rPr>
              <a:t>所有的其他软件都必须在操作系统的支持下运行</a:t>
            </a:r>
            <a:r>
              <a:rPr lang="zh-CN" altLang="en-US" sz="2000" b="1" dirty="0">
                <a:ea typeface="仿宋_GB2312" pitchFamily="49" charset="-122"/>
              </a:rPr>
              <a:t>。对计算机的操作转化为对操作系统的使用。为软件开发、扩充和使用提供了条件。</a:t>
            </a:r>
            <a:endParaRPr lang="en-US" altLang="zh-CN" sz="2000" b="1" dirty="0">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7075"/>
                                        </p:tgtEl>
                                        <p:attrNameLst>
                                          <p:attrName>style.visibility</p:attrName>
                                        </p:attrNameLst>
                                      </p:cBhvr>
                                      <p:to>
                                        <p:strVal val="visible"/>
                                      </p:to>
                                    </p:set>
                                    <p:animEffect transition="in" filter="wipe(up)">
                                      <p:cBhvr>
                                        <p:cTn id="7" dur="500"/>
                                        <p:tgtEl>
                                          <p:spTgt spid="387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5"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ChangeArrowheads="1"/>
          </p:cNvSpPr>
          <p:nvPr/>
        </p:nvSpPr>
        <p:spPr bwMode="gray">
          <a:xfrm>
            <a:off x="1475656" y="2204864"/>
            <a:ext cx="6048375"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indent="-342900" eaLnBrk="0" hangingPunct="0">
              <a:lnSpc>
                <a:spcPts val="4500"/>
              </a:lnSpc>
              <a:spcBef>
                <a:spcPts val="600"/>
              </a:spcBef>
              <a:spcAft>
                <a:spcPts val="0"/>
              </a:spcAft>
              <a:buClr>
                <a:schemeClr val="hlink"/>
              </a:buClr>
              <a:buSzPct val="85000"/>
              <a:buFont typeface="Wingdings" pitchFamily="2" charset="2"/>
              <a:buNone/>
              <a:defRPr/>
            </a:pPr>
            <a:r>
              <a:rPr kumimoji="1" lang="en-US" altLang="zh-CN" sz="3200" b="1" dirty="0">
                <a:latin typeface="+mn-ea"/>
                <a:ea typeface="+mn-ea"/>
              </a:rPr>
              <a:t>  3.1 </a:t>
            </a:r>
            <a:r>
              <a:rPr kumimoji="1" lang="zh-CN" altLang="en-US" sz="3200" b="1" dirty="0">
                <a:latin typeface="+mn-ea"/>
                <a:ea typeface="+mn-ea"/>
              </a:rPr>
              <a:t>计算机的结构</a:t>
            </a:r>
          </a:p>
          <a:p>
            <a:pPr indent="-342900">
              <a:lnSpc>
                <a:spcPts val="4500"/>
              </a:lnSpc>
              <a:spcBef>
                <a:spcPts val="600"/>
              </a:spcBef>
              <a:spcAft>
                <a:spcPts val="0"/>
              </a:spcAft>
              <a:buClr>
                <a:schemeClr val="hlink"/>
              </a:buClr>
              <a:buFont typeface="Wingdings" pitchFamily="2" charset="2"/>
              <a:buNone/>
              <a:defRPr/>
            </a:pPr>
            <a:r>
              <a:rPr kumimoji="1" lang="zh-CN" altLang="en-US" sz="3200" b="1" dirty="0">
                <a:latin typeface="+mn-ea"/>
                <a:ea typeface="+mn-ea"/>
              </a:rPr>
              <a:t>  </a:t>
            </a:r>
            <a:r>
              <a:rPr kumimoji="1" lang="en-US" altLang="zh-CN" sz="3200" b="1" dirty="0">
                <a:latin typeface="+mn-ea"/>
                <a:ea typeface="+mn-ea"/>
              </a:rPr>
              <a:t>3.2 </a:t>
            </a:r>
            <a:r>
              <a:rPr kumimoji="1" lang="zh-CN" altLang="en-US" sz="3200" b="1" dirty="0">
                <a:latin typeface="+mn-ea"/>
                <a:ea typeface="+mn-ea"/>
              </a:rPr>
              <a:t>计算机系统</a:t>
            </a:r>
          </a:p>
          <a:p>
            <a:pPr indent="-342900">
              <a:lnSpc>
                <a:spcPts val="4500"/>
              </a:lnSpc>
              <a:spcBef>
                <a:spcPts val="600"/>
              </a:spcBef>
              <a:spcAft>
                <a:spcPts val="0"/>
              </a:spcAft>
              <a:buClr>
                <a:schemeClr val="hlink"/>
              </a:buClr>
              <a:buFont typeface="Wingdings" pitchFamily="2" charset="2"/>
              <a:buNone/>
              <a:defRPr/>
            </a:pPr>
            <a:r>
              <a:rPr kumimoji="1" lang="zh-CN" altLang="en-US" sz="3200" b="1" dirty="0">
                <a:latin typeface="+mn-ea"/>
                <a:ea typeface="+mn-ea"/>
              </a:rPr>
              <a:t>  </a:t>
            </a:r>
            <a:r>
              <a:rPr kumimoji="1" lang="en-US" altLang="zh-CN" sz="3200" b="1" dirty="0">
                <a:latin typeface="+mn-ea"/>
                <a:ea typeface="+mn-ea"/>
              </a:rPr>
              <a:t>3.3 </a:t>
            </a:r>
            <a:r>
              <a:rPr kumimoji="1" lang="zh-CN" altLang="en-US" sz="3200" b="1" dirty="0">
                <a:latin typeface="+mn-ea"/>
                <a:ea typeface="+mn-ea"/>
              </a:rPr>
              <a:t>计算机的基本工作原理</a:t>
            </a:r>
          </a:p>
          <a:p>
            <a:pPr indent="-342900">
              <a:lnSpc>
                <a:spcPts val="4500"/>
              </a:lnSpc>
              <a:spcBef>
                <a:spcPts val="600"/>
              </a:spcBef>
              <a:spcAft>
                <a:spcPts val="0"/>
              </a:spcAft>
              <a:buClr>
                <a:schemeClr val="hlink"/>
              </a:buClr>
              <a:buFont typeface="Wingdings" pitchFamily="2" charset="2"/>
              <a:buNone/>
              <a:defRPr/>
            </a:pPr>
            <a:r>
              <a:rPr kumimoji="1" lang="zh-CN" altLang="en-US" sz="3200" b="1" dirty="0">
                <a:latin typeface="+mn-ea"/>
                <a:ea typeface="+mn-ea"/>
              </a:rPr>
              <a:t>  </a:t>
            </a:r>
            <a:r>
              <a:rPr kumimoji="1" lang="en-US" altLang="zh-CN" sz="3200" b="1" dirty="0">
                <a:latin typeface="+mn-ea"/>
                <a:ea typeface="+mn-ea"/>
              </a:rPr>
              <a:t>3.4 </a:t>
            </a:r>
            <a:r>
              <a:rPr kumimoji="1" lang="zh-CN" altLang="en-US" sz="3200" b="1" dirty="0">
                <a:latin typeface="+mn-ea"/>
                <a:ea typeface="+mn-ea"/>
              </a:rPr>
              <a:t>微型计算机</a:t>
            </a:r>
          </a:p>
        </p:txBody>
      </p:sp>
      <p:sp>
        <p:nvSpPr>
          <p:cNvPr id="3075" name="标题 1"/>
          <p:cNvSpPr>
            <a:spLocks noGrp="1"/>
          </p:cNvSpPr>
          <p:nvPr>
            <p:ph type="title"/>
          </p:nvPr>
        </p:nvSpPr>
        <p:spPr bwMode="auto">
          <a:xfrm>
            <a:off x="323850" y="333375"/>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zh-CN" altLang="en-US" b="1">
                <a:solidFill>
                  <a:srgbClr val="E41202"/>
                </a:solidFill>
                <a:latin typeface="黑体" pitchFamily="49" charset="-122"/>
                <a:ea typeface="黑体" pitchFamily="49" charset="-122"/>
              </a:rPr>
              <a:t>主要内容</a:t>
            </a:r>
            <a:br>
              <a:rPr kumimoji="1" lang="zh-CN" altLang="en-US" b="1">
                <a:solidFill>
                  <a:srgbClr val="E41202"/>
                </a:solidFill>
                <a:latin typeface="黑体" pitchFamily="49" charset="-122"/>
                <a:ea typeface="黑体" pitchFamily="49" charset="-122"/>
              </a:rPr>
            </a:br>
            <a:endParaRPr lang="zh-CN" altLang="en-US">
              <a:latin typeface="黑体" pitchFamily="49" charset="-122"/>
              <a:ea typeface="黑体"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23850" y="333375"/>
            <a:ext cx="6911975" cy="706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4000" b="1"/>
              <a:t>3.2.1 </a:t>
            </a:r>
            <a:r>
              <a:rPr lang="zh-CN" altLang="en-US" sz="4000" b="1"/>
              <a:t>计算机硬件系统</a:t>
            </a:r>
          </a:p>
        </p:txBody>
      </p:sp>
      <p:grpSp>
        <p:nvGrpSpPr>
          <p:cNvPr id="19459" name="Group 30"/>
          <p:cNvGrpSpPr>
            <a:grpSpLocks/>
          </p:cNvGrpSpPr>
          <p:nvPr/>
        </p:nvGrpSpPr>
        <p:grpSpPr bwMode="auto">
          <a:xfrm>
            <a:off x="776288" y="2163763"/>
            <a:ext cx="7215187" cy="3143250"/>
            <a:chOff x="975" y="799"/>
            <a:chExt cx="4545" cy="1980"/>
          </a:xfrm>
        </p:grpSpPr>
        <p:sp>
          <p:nvSpPr>
            <p:cNvPr id="19461" name="矩形 84"/>
            <p:cNvSpPr>
              <a:spLocks noChangeArrowheads="1"/>
            </p:cNvSpPr>
            <p:nvPr/>
          </p:nvSpPr>
          <p:spPr bwMode="auto">
            <a:xfrm>
              <a:off x="975" y="799"/>
              <a:ext cx="4545" cy="1980"/>
            </a:xfrm>
            <a:prstGeom prst="rect">
              <a:avLst/>
            </a:prstGeom>
            <a:noFill/>
            <a:ln w="25400" algn="ctr">
              <a:solidFill>
                <a:srgbClr val="CC00CC"/>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b="1">
                <a:solidFill>
                  <a:srgbClr val="FFFFFF"/>
                </a:solidFill>
              </a:endParaRPr>
            </a:p>
          </p:txBody>
        </p:sp>
        <p:sp>
          <p:nvSpPr>
            <p:cNvPr id="6" name="Rectangle 10"/>
            <p:cNvSpPr>
              <a:spLocks noChangeArrowheads="1"/>
            </p:cNvSpPr>
            <p:nvPr/>
          </p:nvSpPr>
          <p:spPr bwMode="auto">
            <a:xfrm>
              <a:off x="1040" y="1753"/>
              <a:ext cx="453" cy="238"/>
            </a:xfrm>
            <a:prstGeom prst="rect">
              <a:avLst/>
            </a:prstGeom>
            <a:solidFill>
              <a:schemeClr val="hlink"/>
            </a:solidFill>
            <a:ln w="12700">
              <a:noFill/>
              <a:miter lim="800000"/>
              <a:headEnd/>
              <a:tailEnd/>
            </a:ln>
            <a:effectLst>
              <a:prstShdw prst="shdw17" dist="17961" dir="2700000">
                <a:schemeClr val="hlink">
                  <a:gamma/>
                  <a:shade val="60000"/>
                  <a:invGamma/>
                </a:schemeClr>
              </a:prstShdw>
            </a:effectLst>
          </p:spPr>
          <p:txBody>
            <a:bodyPr lIns="73021" tIns="36511" rIns="73021" bIns="36511"/>
            <a:lstStyle/>
            <a:p>
              <a:pPr algn="ctr" defTabSz="712788" eaLnBrk="0" hangingPunct="0">
                <a:spcBef>
                  <a:spcPct val="50000"/>
                </a:spcBef>
                <a:defRPr/>
              </a:pPr>
              <a:r>
                <a:rPr kumimoji="1" lang="zh-CN" altLang="en-US" sz="2000" b="1">
                  <a:solidFill>
                    <a:schemeClr val="bg1"/>
                  </a:solidFill>
                  <a:latin typeface="仿宋_GB2312" pitchFamily="49" charset="-122"/>
                  <a:ea typeface="仿宋_GB2312" pitchFamily="49" charset="-122"/>
                </a:rPr>
                <a:t>硬件</a:t>
              </a:r>
            </a:p>
          </p:txBody>
        </p:sp>
        <p:sp>
          <p:nvSpPr>
            <p:cNvPr id="19463" name="Rectangle 29"/>
            <p:cNvSpPr>
              <a:spLocks noChangeArrowheads="1"/>
            </p:cNvSpPr>
            <p:nvPr/>
          </p:nvSpPr>
          <p:spPr bwMode="auto">
            <a:xfrm>
              <a:off x="3082" y="1490"/>
              <a:ext cx="48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spAutoFit/>
            </a:bodyPr>
            <a:lstStyle/>
            <a:p>
              <a:pPr defTabSz="712788" eaLnBrk="0" hangingPunct="0">
                <a:spcBef>
                  <a:spcPct val="50000"/>
                </a:spcBef>
              </a:pPr>
              <a:r>
                <a:rPr kumimoji="1" lang="zh-CN" altLang="en-US" sz="1900" b="1">
                  <a:solidFill>
                    <a:schemeClr val="accent2"/>
                  </a:solidFill>
                  <a:latin typeface="仿宋_GB2312" pitchFamily="49" charset="-122"/>
                  <a:ea typeface="仿宋_GB2312" pitchFamily="49" charset="-122"/>
                </a:rPr>
                <a:t>内存</a:t>
              </a:r>
            </a:p>
          </p:txBody>
        </p:sp>
        <p:sp>
          <p:nvSpPr>
            <p:cNvPr id="19464" name="Rectangle 30"/>
            <p:cNvSpPr>
              <a:spLocks noChangeArrowheads="1"/>
            </p:cNvSpPr>
            <p:nvPr/>
          </p:nvSpPr>
          <p:spPr bwMode="auto">
            <a:xfrm>
              <a:off x="3082" y="982"/>
              <a:ext cx="48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spAutoFit/>
            </a:bodyPr>
            <a:lstStyle/>
            <a:p>
              <a:pPr defTabSz="712788" eaLnBrk="0" hangingPunct="0">
                <a:spcBef>
                  <a:spcPct val="50000"/>
                </a:spcBef>
              </a:pPr>
              <a:r>
                <a:rPr kumimoji="1" lang="en-US" altLang="zh-CN" sz="2000" b="1">
                  <a:solidFill>
                    <a:schemeClr val="accent2"/>
                  </a:solidFill>
                  <a:latin typeface="仿宋_GB2312" pitchFamily="49" charset="-122"/>
                  <a:ea typeface="仿宋_GB2312" pitchFamily="49" charset="-122"/>
                </a:rPr>
                <a:t>CPU</a:t>
              </a:r>
            </a:p>
          </p:txBody>
        </p:sp>
        <p:sp>
          <p:nvSpPr>
            <p:cNvPr id="19465" name="Rectangle 34"/>
            <p:cNvSpPr>
              <a:spLocks noChangeArrowheads="1"/>
            </p:cNvSpPr>
            <p:nvPr/>
          </p:nvSpPr>
          <p:spPr bwMode="auto">
            <a:xfrm>
              <a:off x="3082" y="1862"/>
              <a:ext cx="241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spAutoFit/>
            </a:bodyPr>
            <a:lstStyle/>
            <a:p>
              <a:pPr defTabSz="712788" eaLnBrk="0" hangingPunct="0">
                <a:spcBef>
                  <a:spcPct val="20000"/>
                </a:spcBef>
              </a:pPr>
              <a:r>
                <a:rPr kumimoji="1" lang="zh-CN" altLang="en-US" b="1" dirty="0">
                  <a:solidFill>
                    <a:srgbClr val="00B050"/>
                  </a:solidFill>
                  <a:latin typeface="仿宋_GB2312" pitchFamily="49" charset="-122"/>
                  <a:ea typeface="仿宋_GB2312" pitchFamily="49" charset="-122"/>
                </a:rPr>
                <a:t>外    存</a:t>
              </a:r>
              <a:r>
                <a:rPr kumimoji="1" lang="zh-CN" altLang="en-US" b="1" dirty="0">
                  <a:solidFill>
                    <a:srgbClr val="333300"/>
                  </a:solidFill>
                  <a:latin typeface="仿宋_GB2312" pitchFamily="49" charset="-122"/>
                  <a:ea typeface="仿宋_GB2312" pitchFamily="49" charset="-122"/>
                </a:rPr>
                <a:t>：软、硬盘、光盘、闪存 </a:t>
              </a:r>
            </a:p>
          </p:txBody>
        </p:sp>
        <p:sp>
          <p:nvSpPr>
            <p:cNvPr id="19466" name="Rectangle 43"/>
            <p:cNvSpPr>
              <a:spLocks noChangeArrowheads="1"/>
            </p:cNvSpPr>
            <p:nvPr/>
          </p:nvSpPr>
          <p:spPr bwMode="auto">
            <a:xfrm>
              <a:off x="1766" y="1980"/>
              <a:ext cx="304" cy="495"/>
            </a:xfrm>
            <a:prstGeom prst="rect">
              <a:avLst/>
            </a:prstGeom>
            <a:solidFill>
              <a:srgbClr val="FFFF99"/>
            </a:soli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lstStyle/>
            <a:p>
              <a:pPr algn="ctr" defTabSz="712788" eaLnBrk="0" hangingPunct="0">
                <a:spcBef>
                  <a:spcPct val="50000"/>
                </a:spcBef>
              </a:pPr>
              <a:r>
                <a:rPr kumimoji="1" lang="zh-CN" altLang="en-US" sz="2000" b="1">
                  <a:solidFill>
                    <a:srgbClr val="0066FF"/>
                  </a:solidFill>
                  <a:latin typeface="仿宋_GB2312" pitchFamily="49" charset="-122"/>
                  <a:ea typeface="仿宋_GB2312" pitchFamily="49" charset="-122"/>
                </a:rPr>
                <a:t>外设</a:t>
              </a:r>
            </a:p>
          </p:txBody>
        </p:sp>
        <p:sp>
          <p:nvSpPr>
            <p:cNvPr id="19467" name="Rectangle 46"/>
            <p:cNvSpPr>
              <a:spLocks noChangeArrowheads="1"/>
            </p:cNvSpPr>
            <p:nvPr/>
          </p:nvSpPr>
          <p:spPr bwMode="auto">
            <a:xfrm>
              <a:off x="1766" y="1080"/>
              <a:ext cx="304" cy="509"/>
            </a:xfrm>
            <a:prstGeom prst="rect">
              <a:avLst/>
            </a:prstGeom>
            <a:solidFill>
              <a:srgbClr val="FFFF99"/>
            </a:soli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lstStyle/>
            <a:p>
              <a:pPr algn="ctr" defTabSz="712788" eaLnBrk="0" hangingPunct="0">
                <a:spcBef>
                  <a:spcPct val="50000"/>
                </a:spcBef>
              </a:pPr>
              <a:r>
                <a:rPr kumimoji="1" lang="zh-CN" altLang="en-US" sz="2000" b="1">
                  <a:solidFill>
                    <a:srgbClr val="0066FF"/>
                  </a:solidFill>
                  <a:latin typeface="仿宋_GB2312" pitchFamily="49" charset="-122"/>
                  <a:ea typeface="仿宋_GB2312" pitchFamily="49" charset="-122"/>
                </a:rPr>
                <a:t>主机</a:t>
              </a:r>
            </a:p>
          </p:txBody>
        </p:sp>
        <p:sp>
          <p:nvSpPr>
            <p:cNvPr id="19468" name="Rectangle 57"/>
            <p:cNvSpPr>
              <a:spLocks noChangeArrowheads="1"/>
            </p:cNvSpPr>
            <p:nvPr/>
          </p:nvSpPr>
          <p:spPr bwMode="auto">
            <a:xfrm>
              <a:off x="3943" y="855"/>
              <a:ext cx="59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spAutoFit/>
            </a:bodyPr>
            <a:lstStyle/>
            <a:p>
              <a:pPr defTabSz="712788" eaLnBrk="0" hangingPunct="0">
                <a:spcBef>
                  <a:spcPct val="20000"/>
                </a:spcBef>
              </a:pPr>
              <a:r>
                <a:rPr kumimoji="1" lang="zh-CN" altLang="en-US" sz="1900" b="1">
                  <a:solidFill>
                    <a:schemeClr val="hlink"/>
                  </a:solidFill>
                  <a:latin typeface="仿宋_GB2312" pitchFamily="49" charset="-122"/>
                  <a:ea typeface="仿宋_GB2312" pitchFamily="49" charset="-122"/>
                </a:rPr>
                <a:t>运算器</a:t>
              </a:r>
            </a:p>
          </p:txBody>
        </p:sp>
        <p:cxnSp>
          <p:nvCxnSpPr>
            <p:cNvPr id="19469" name="AutoShape 75"/>
            <p:cNvCxnSpPr>
              <a:cxnSpLocks noChangeShapeType="1"/>
              <a:stCxn id="19467" idx="1"/>
              <a:endCxn id="6" idx="3"/>
            </p:cNvCxnSpPr>
            <p:nvPr/>
          </p:nvCxnSpPr>
          <p:spPr bwMode="auto">
            <a:xfrm rot="10800000" flipV="1">
              <a:off x="1493" y="1335"/>
              <a:ext cx="273" cy="537"/>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9470" name="AutoShape 76"/>
            <p:cNvCxnSpPr>
              <a:cxnSpLocks noChangeShapeType="1"/>
              <a:stCxn id="6" idx="3"/>
              <a:endCxn id="19466" idx="1"/>
            </p:cNvCxnSpPr>
            <p:nvPr/>
          </p:nvCxnSpPr>
          <p:spPr bwMode="auto">
            <a:xfrm>
              <a:off x="1493" y="1872"/>
              <a:ext cx="273" cy="356"/>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9471" name="AutoShape 79"/>
            <p:cNvCxnSpPr>
              <a:cxnSpLocks noChangeShapeType="1"/>
              <a:stCxn id="19467" idx="3"/>
              <a:endCxn id="19464" idx="1"/>
            </p:cNvCxnSpPr>
            <p:nvPr/>
          </p:nvCxnSpPr>
          <p:spPr bwMode="auto">
            <a:xfrm flipV="1">
              <a:off x="2070" y="1101"/>
              <a:ext cx="1012" cy="234"/>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9472" name="AutoShape 80"/>
            <p:cNvCxnSpPr>
              <a:cxnSpLocks noChangeShapeType="1"/>
              <a:stCxn id="19467" idx="3"/>
              <a:endCxn id="19463" idx="1"/>
            </p:cNvCxnSpPr>
            <p:nvPr/>
          </p:nvCxnSpPr>
          <p:spPr bwMode="auto">
            <a:xfrm>
              <a:off x="2070" y="1335"/>
              <a:ext cx="1012" cy="269"/>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9473" name="AutoShape 81"/>
            <p:cNvCxnSpPr>
              <a:cxnSpLocks noChangeShapeType="1"/>
              <a:stCxn id="19466" idx="3"/>
              <a:endCxn id="19465" idx="1"/>
            </p:cNvCxnSpPr>
            <p:nvPr/>
          </p:nvCxnSpPr>
          <p:spPr bwMode="auto">
            <a:xfrm flipV="1">
              <a:off x="2070" y="1971"/>
              <a:ext cx="1012" cy="257"/>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19474" name="Rectangle 91"/>
            <p:cNvSpPr>
              <a:spLocks noChangeArrowheads="1"/>
            </p:cNvSpPr>
            <p:nvPr/>
          </p:nvSpPr>
          <p:spPr bwMode="auto">
            <a:xfrm>
              <a:off x="3082" y="2490"/>
              <a:ext cx="241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spAutoFit/>
            </a:bodyPr>
            <a:lstStyle/>
            <a:p>
              <a:pPr algn="just" defTabSz="712788" eaLnBrk="0" hangingPunct="0">
                <a:spcBef>
                  <a:spcPct val="20000"/>
                </a:spcBef>
              </a:pPr>
              <a:r>
                <a:rPr kumimoji="1" lang="zh-CN" altLang="en-US" b="1" dirty="0">
                  <a:solidFill>
                    <a:srgbClr val="00B050"/>
                  </a:solidFill>
                  <a:latin typeface="仿宋_GB2312" pitchFamily="49" charset="-122"/>
                  <a:ea typeface="仿宋_GB2312" pitchFamily="49" charset="-122"/>
                </a:rPr>
                <a:t>网络设备</a:t>
              </a:r>
              <a:r>
                <a:rPr kumimoji="1" lang="zh-CN" altLang="en-US" b="1" dirty="0">
                  <a:solidFill>
                    <a:srgbClr val="333300"/>
                  </a:solidFill>
                  <a:latin typeface="仿宋_GB2312" pitchFamily="49" charset="-122"/>
                  <a:ea typeface="仿宋_GB2312" pitchFamily="49" charset="-122"/>
                </a:rPr>
                <a:t>：网卡、调制解调器等</a:t>
              </a:r>
            </a:p>
          </p:txBody>
        </p:sp>
        <p:sp>
          <p:nvSpPr>
            <p:cNvPr id="19475" name="Rectangle 92"/>
            <p:cNvSpPr>
              <a:spLocks noChangeArrowheads="1"/>
            </p:cNvSpPr>
            <p:nvPr/>
          </p:nvSpPr>
          <p:spPr bwMode="auto">
            <a:xfrm>
              <a:off x="3082" y="2263"/>
              <a:ext cx="241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spAutoFit/>
            </a:bodyPr>
            <a:lstStyle/>
            <a:p>
              <a:pPr defTabSz="712788" eaLnBrk="0" hangingPunct="0">
                <a:spcBef>
                  <a:spcPct val="20000"/>
                </a:spcBef>
              </a:pPr>
              <a:r>
                <a:rPr kumimoji="1" lang="zh-CN" altLang="en-US" b="1" dirty="0">
                  <a:solidFill>
                    <a:srgbClr val="00B050"/>
                  </a:solidFill>
                  <a:latin typeface="仿宋_GB2312" pitchFamily="49" charset="-122"/>
                  <a:ea typeface="仿宋_GB2312" pitchFamily="49" charset="-122"/>
                </a:rPr>
                <a:t>输入设备</a:t>
              </a:r>
              <a:r>
                <a:rPr kumimoji="1" lang="zh-CN" altLang="en-US" b="1" dirty="0">
                  <a:solidFill>
                    <a:srgbClr val="333300"/>
                  </a:solidFill>
                  <a:latin typeface="仿宋_GB2312" pitchFamily="49" charset="-122"/>
                  <a:ea typeface="仿宋_GB2312" pitchFamily="49" charset="-122"/>
                </a:rPr>
                <a:t>：键盘、鼠标、扫描仪 </a:t>
              </a:r>
            </a:p>
          </p:txBody>
        </p:sp>
        <p:sp>
          <p:nvSpPr>
            <p:cNvPr id="19476" name="Rectangle 93"/>
            <p:cNvSpPr>
              <a:spLocks noChangeArrowheads="1"/>
            </p:cNvSpPr>
            <p:nvPr/>
          </p:nvSpPr>
          <p:spPr bwMode="auto">
            <a:xfrm>
              <a:off x="3082" y="2036"/>
              <a:ext cx="241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spAutoFit/>
            </a:bodyPr>
            <a:lstStyle/>
            <a:p>
              <a:pPr defTabSz="712788" eaLnBrk="0" hangingPunct="0">
                <a:spcBef>
                  <a:spcPct val="20000"/>
                </a:spcBef>
              </a:pPr>
              <a:r>
                <a:rPr kumimoji="1" lang="zh-CN" altLang="en-US" b="1" dirty="0">
                  <a:solidFill>
                    <a:srgbClr val="00B050"/>
                  </a:solidFill>
                  <a:latin typeface="仿宋_GB2312" pitchFamily="49" charset="-122"/>
                  <a:ea typeface="仿宋_GB2312" pitchFamily="49" charset="-122"/>
                </a:rPr>
                <a:t>输出设备</a:t>
              </a:r>
              <a:r>
                <a:rPr kumimoji="1" lang="zh-CN" altLang="en-US" b="1" dirty="0">
                  <a:solidFill>
                    <a:srgbClr val="333300"/>
                  </a:solidFill>
                  <a:latin typeface="仿宋_GB2312" pitchFamily="49" charset="-122"/>
                  <a:ea typeface="仿宋_GB2312" pitchFamily="49" charset="-122"/>
                </a:rPr>
                <a:t>：显示器、打印机 </a:t>
              </a:r>
            </a:p>
          </p:txBody>
        </p:sp>
        <p:cxnSp>
          <p:nvCxnSpPr>
            <p:cNvPr id="19477" name="AutoShape 95"/>
            <p:cNvCxnSpPr>
              <a:cxnSpLocks noChangeShapeType="1"/>
              <a:stCxn id="19466" idx="3"/>
              <a:endCxn id="19475" idx="1"/>
            </p:cNvCxnSpPr>
            <p:nvPr/>
          </p:nvCxnSpPr>
          <p:spPr bwMode="auto">
            <a:xfrm>
              <a:off x="2070" y="2228"/>
              <a:ext cx="1012" cy="144"/>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9478" name="AutoShape 96"/>
            <p:cNvCxnSpPr>
              <a:cxnSpLocks noChangeShapeType="1"/>
              <a:stCxn id="19466" idx="3"/>
              <a:endCxn id="19474" idx="1"/>
            </p:cNvCxnSpPr>
            <p:nvPr/>
          </p:nvCxnSpPr>
          <p:spPr bwMode="auto">
            <a:xfrm>
              <a:off x="2070" y="2228"/>
              <a:ext cx="1012" cy="371"/>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9479" name="AutoShape 97"/>
            <p:cNvCxnSpPr>
              <a:cxnSpLocks noChangeShapeType="1"/>
              <a:stCxn id="19466" idx="3"/>
              <a:endCxn id="19476" idx="1"/>
            </p:cNvCxnSpPr>
            <p:nvPr/>
          </p:nvCxnSpPr>
          <p:spPr bwMode="auto">
            <a:xfrm flipV="1">
              <a:off x="2070" y="2145"/>
              <a:ext cx="1012" cy="83"/>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19480" name="Rectangle 98"/>
            <p:cNvSpPr>
              <a:spLocks noChangeArrowheads="1"/>
            </p:cNvSpPr>
            <p:nvPr/>
          </p:nvSpPr>
          <p:spPr bwMode="auto">
            <a:xfrm>
              <a:off x="3943" y="1342"/>
              <a:ext cx="139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spAutoFit/>
            </a:bodyPr>
            <a:lstStyle/>
            <a:p>
              <a:pPr defTabSz="712788" eaLnBrk="0" hangingPunct="0">
                <a:spcBef>
                  <a:spcPct val="20000"/>
                </a:spcBef>
              </a:pPr>
              <a:r>
                <a:rPr kumimoji="1" lang="zh-CN" altLang="en-US" sz="1900" b="1">
                  <a:solidFill>
                    <a:schemeClr val="hlink"/>
                  </a:solidFill>
                  <a:latin typeface="仿宋_GB2312" pitchFamily="49" charset="-122"/>
                  <a:ea typeface="仿宋_GB2312" pitchFamily="49" charset="-122"/>
                </a:rPr>
                <a:t>随机存储器</a:t>
              </a:r>
              <a:r>
                <a:rPr kumimoji="1" lang="en-US" altLang="zh-CN" sz="1900" b="1">
                  <a:solidFill>
                    <a:schemeClr val="hlink"/>
                  </a:solidFill>
                  <a:latin typeface="仿宋_GB2312" pitchFamily="49" charset="-122"/>
                  <a:ea typeface="仿宋_GB2312" pitchFamily="49" charset="-122"/>
                </a:rPr>
                <a:t>(RAM)</a:t>
              </a:r>
            </a:p>
          </p:txBody>
        </p:sp>
        <p:sp>
          <p:nvSpPr>
            <p:cNvPr id="19481" name="Rectangle 99"/>
            <p:cNvSpPr>
              <a:spLocks noChangeArrowheads="1"/>
            </p:cNvSpPr>
            <p:nvPr/>
          </p:nvSpPr>
          <p:spPr bwMode="auto">
            <a:xfrm>
              <a:off x="3937" y="1616"/>
              <a:ext cx="139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spAutoFit/>
            </a:bodyPr>
            <a:lstStyle/>
            <a:p>
              <a:pPr defTabSz="712788" eaLnBrk="0" hangingPunct="0">
                <a:spcBef>
                  <a:spcPct val="20000"/>
                </a:spcBef>
              </a:pPr>
              <a:r>
                <a:rPr kumimoji="1" lang="zh-CN" altLang="en-US" sz="1900" b="1">
                  <a:solidFill>
                    <a:schemeClr val="hlink"/>
                  </a:solidFill>
                  <a:latin typeface="仿宋_GB2312" pitchFamily="49" charset="-122"/>
                  <a:ea typeface="仿宋_GB2312" pitchFamily="49" charset="-122"/>
                </a:rPr>
                <a:t>只读存储器</a:t>
              </a:r>
              <a:r>
                <a:rPr kumimoji="1" lang="en-US" altLang="zh-CN" sz="1900" b="1">
                  <a:solidFill>
                    <a:schemeClr val="hlink"/>
                  </a:solidFill>
                  <a:latin typeface="仿宋_GB2312" pitchFamily="49" charset="-122"/>
                  <a:ea typeface="仿宋_GB2312" pitchFamily="49" charset="-122"/>
                </a:rPr>
                <a:t>(ROM)</a:t>
              </a:r>
            </a:p>
          </p:txBody>
        </p:sp>
        <p:sp>
          <p:nvSpPr>
            <p:cNvPr id="19482" name="Rectangle 100"/>
            <p:cNvSpPr>
              <a:spLocks noChangeArrowheads="1"/>
            </p:cNvSpPr>
            <p:nvPr/>
          </p:nvSpPr>
          <p:spPr bwMode="auto">
            <a:xfrm>
              <a:off x="3943" y="1116"/>
              <a:ext cx="59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spAutoFit/>
            </a:bodyPr>
            <a:lstStyle/>
            <a:p>
              <a:pPr defTabSz="712788" eaLnBrk="0" hangingPunct="0">
                <a:spcBef>
                  <a:spcPct val="20000"/>
                </a:spcBef>
              </a:pPr>
              <a:r>
                <a:rPr kumimoji="1" lang="zh-CN" altLang="en-US" sz="1900" b="1">
                  <a:solidFill>
                    <a:schemeClr val="hlink"/>
                  </a:solidFill>
                  <a:latin typeface="仿宋_GB2312" pitchFamily="49" charset="-122"/>
                  <a:ea typeface="仿宋_GB2312" pitchFamily="49" charset="-122"/>
                </a:rPr>
                <a:t>控制器</a:t>
              </a:r>
            </a:p>
          </p:txBody>
        </p:sp>
        <p:cxnSp>
          <p:nvCxnSpPr>
            <p:cNvPr id="19483" name="AutoShape 101"/>
            <p:cNvCxnSpPr>
              <a:cxnSpLocks noChangeShapeType="1"/>
              <a:stCxn id="19463" idx="3"/>
              <a:endCxn id="19480" idx="1"/>
            </p:cNvCxnSpPr>
            <p:nvPr/>
          </p:nvCxnSpPr>
          <p:spPr bwMode="auto">
            <a:xfrm flipV="1">
              <a:off x="3562" y="1456"/>
              <a:ext cx="381" cy="148"/>
            </a:xfrm>
            <a:prstGeom prst="bentConnector3">
              <a:avLst>
                <a:gd name="adj1" fmla="val 4987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9484" name="AutoShape 103"/>
            <p:cNvCxnSpPr>
              <a:cxnSpLocks noChangeShapeType="1"/>
              <a:stCxn id="19463" idx="3"/>
              <a:endCxn id="19481" idx="1"/>
            </p:cNvCxnSpPr>
            <p:nvPr/>
          </p:nvCxnSpPr>
          <p:spPr bwMode="auto">
            <a:xfrm>
              <a:off x="3562" y="1604"/>
              <a:ext cx="375" cy="126"/>
            </a:xfrm>
            <a:prstGeom prst="bentConnector3">
              <a:avLst>
                <a:gd name="adj1" fmla="val 4986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9485" name="AutoShape 104"/>
            <p:cNvCxnSpPr>
              <a:cxnSpLocks noChangeShapeType="1"/>
              <a:stCxn id="19464" idx="3"/>
              <a:endCxn id="19468" idx="1"/>
            </p:cNvCxnSpPr>
            <p:nvPr/>
          </p:nvCxnSpPr>
          <p:spPr bwMode="auto">
            <a:xfrm flipV="1">
              <a:off x="3571" y="969"/>
              <a:ext cx="372" cy="132"/>
            </a:xfrm>
            <a:prstGeom prst="bentConnector3">
              <a:avLst>
                <a:gd name="adj1" fmla="val 4973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9486" name="AutoShape 105"/>
            <p:cNvCxnSpPr>
              <a:cxnSpLocks noChangeShapeType="1"/>
              <a:stCxn id="19464" idx="3"/>
              <a:endCxn id="19482" idx="1"/>
            </p:cNvCxnSpPr>
            <p:nvPr/>
          </p:nvCxnSpPr>
          <p:spPr bwMode="auto">
            <a:xfrm>
              <a:off x="3571" y="1101"/>
              <a:ext cx="372" cy="129"/>
            </a:xfrm>
            <a:prstGeom prst="bentConnector3">
              <a:avLst>
                <a:gd name="adj1" fmla="val 4973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grpSp>
      <p:sp>
        <p:nvSpPr>
          <p:cNvPr id="19460" name="Text Box 31"/>
          <p:cNvSpPr txBox="1">
            <a:spLocks noChangeArrowheads="1"/>
          </p:cNvSpPr>
          <p:nvPr/>
        </p:nvSpPr>
        <p:spPr bwMode="gray">
          <a:xfrm>
            <a:off x="642938" y="1357313"/>
            <a:ext cx="5400675" cy="584200"/>
          </a:xfrm>
          <a:prstGeom prst="rect">
            <a:avLst/>
          </a:prstGeom>
          <a:solidFill>
            <a:srgbClr val="CC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3200" b="1">
                <a:solidFill>
                  <a:srgbClr val="CC0000"/>
                </a:solidFill>
              </a:rPr>
              <a:t>计算机硬件系统组成</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323850" y="333375"/>
            <a:ext cx="6911975" cy="706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4000" b="1"/>
              <a:t>3.2.2 </a:t>
            </a:r>
            <a:r>
              <a:rPr lang="zh-CN" altLang="en-US" sz="4000" b="1"/>
              <a:t>计算机软件系统</a:t>
            </a:r>
          </a:p>
        </p:txBody>
      </p:sp>
      <p:sp>
        <p:nvSpPr>
          <p:cNvPr id="2051" name="Text Box 31"/>
          <p:cNvSpPr txBox="1">
            <a:spLocks noChangeArrowheads="1"/>
          </p:cNvSpPr>
          <p:nvPr/>
        </p:nvSpPr>
        <p:spPr bwMode="gray">
          <a:xfrm>
            <a:off x="1646238" y="1168130"/>
            <a:ext cx="5400675" cy="584200"/>
          </a:xfrm>
          <a:prstGeom prst="rect">
            <a:avLst/>
          </a:prstGeom>
          <a:solidFill>
            <a:srgbClr val="CC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3200" b="1" dirty="0">
                <a:solidFill>
                  <a:srgbClr val="CC0000"/>
                </a:solidFill>
              </a:rPr>
              <a:t>计算机软件系统组成</a:t>
            </a:r>
          </a:p>
        </p:txBody>
      </p:sp>
      <p:sp>
        <p:nvSpPr>
          <p:cNvPr id="32" name="Rectangle 6"/>
          <p:cNvSpPr>
            <a:spLocks noChangeArrowheads="1"/>
          </p:cNvSpPr>
          <p:nvPr/>
        </p:nvSpPr>
        <p:spPr bwMode="auto">
          <a:xfrm>
            <a:off x="269875" y="3197225"/>
            <a:ext cx="792163" cy="611188"/>
          </a:xfrm>
          <a:prstGeom prst="rect">
            <a:avLst/>
          </a:prstGeom>
          <a:solidFill>
            <a:schemeClr val="hlink"/>
          </a:solidFill>
          <a:ln w="12700">
            <a:noFill/>
            <a:miter lim="800000"/>
            <a:headEnd/>
            <a:tailEnd/>
          </a:ln>
          <a:effectLst>
            <a:prstShdw prst="shdw17" dist="17961" dir="2700000">
              <a:schemeClr val="hlink">
                <a:gamma/>
                <a:shade val="60000"/>
                <a:invGamma/>
              </a:schemeClr>
            </a:prstShdw>
          </a:effectLst>
        </p:spPr>
        <p:txBody>
          <a:bodyPr lIns="73021" tIns="36511" rIns="73021" bIns="36511"/>
          <a:lstStyle/>
          <a:p>
            <a:pPr algn="ctr" defTabSz="712788" eaLnBrk="0" hangingPunct="0">
              <a:spcBef>
                <a:spcPct val="50000"/>
              </a:spcBef>
              <a:defRPr/>
            </a:pPr>
            <a:r>
              <a:rPr kumimoji="1" lang="zh-CN" altLang="en-US" sz="2400" b="1" dirty="0">
                <a:solidFill>
                  <a:schemeClr val="bg1"/>
                </a:solidFill>
                <a:latin typeface="仿宋_GB2312" pitchFamily="49" charset="-122"/>
                <a:ea typeface="仿宋_GB2312" pitchFamily="49" charset="-122"/>
              </a:rPr>
              <a:t>软件</a:t>
            </a:r>
          </a:p>
        </p:txBody>
      </p:sp>
      <p:sp>
        <p:nvSpPr>
          <p:cNvPr id="2053" name="Rectangle 15"/>
          <p:cNvSpPr>
            <a:spLocks noChangeArrowheads="1"/>
          </p:cNvSpPr>
          <p:nvPr/>
        </p:nvSpPr>
        <p:spPr bwMode="auto">
          <a:xfrm>
            <a:off x="1646238" y="2524125"/>
            <a:ext cx="1587500" cy="658813"/>
          </a:xfrm>
          <a:prstGeom prst="rect">
            <a:avLst/>
          </a:prstGeom>
          <a:solidFill>
            <a:srgbClr val="FFFF99"/>
          </a:soli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lstStyle/>
          <a:p>
            <a:pPr algn="ctr" defTabSz="712788" eaLnBrk="0" hangingPunct="0">
              <a:spcBef>
                <a:spcPct val="50000"/>
              </a:spcBef>
            </a:pPr>
            <a:r>
              <a:rPr kumimoji="1" lang="zh-CN" altLang="en-US" sz="2400" b="1">
                <a:solidFill>
                  <a:srgbClr val="0066FF"/>
                </a:solidFill>
                <a:latin typeface="仿宋_GB2312" pitchFamily="49" charset="-122"/>
                <a:ea typeface="仿宋_GB2312" pitchFamily="49" charset="-122"/>
              </a:rPr>
              <a:t>系统软件</a:t>
            </a:r>
          </a:p>
        </p:txBody>
      </p:sp>
      <p:sp>
        <p:nvSpPr>
          <p:cNvPr id="2054" name="Rectangle 16"/>
          <p:cNvSpPr>
            <a:spLocks noChangeArrowheads="1"/>
          </p:cNvSpPr>
          <p:nvPr/>
        </p:nvSpPr>
        <p:spPr bwMode="auto">
          <a:xfrm>
            <a:off x="1667755" y="4370785"/>
            <a:ext cx="1587500" cy="625475"/>
          </a:xfrm>
          <a:prstGeom prst="rect">
            <a:avLst/>
          </a:prstGeom>
          <a:solidFill>
            <a:srgbClr val="FFFF99"/>
          </a:soli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a:tailEnd/>
              </a14:hiddenLine>
            </a:ext>
          </a:extLst>
        </p:spPr>
        <p:txBody>
          <a:bodyPr lIns="73021" tIns="36511" rIns="73021" bIns="36511"/>
          <a:lstStyle/>
          <a:p>
            <a:pPr algn="ctr" defTabSz="712788" eaLnBrk="0" hangingPunct="0">
              <a:spcBef>
                <a:spcPct val="50000"/>
              </a:spcBef>
            </a:pPr>
            <a:r>
              <a:rPr kumimoji="1" lang="zh-CN" altLang="en-US" sz="2400" b="1" dirty="0">
                <a:solidFill>
                  <a:srgbClr val="0066FF"/>
                </a:solidFill>
                <a:latin typeface="仿宋_GB2312" pitchFamily="49" charset="-122"/>
                <a:ea typeface="仿宋_GB2312" pitchFamily="49" charset="-122"/>
              </a:rPr>
              <a:t>应用软件</a:t>
            </a:r>
          </a:p>
        </p:txBody>
      </p:sp>
      <p:sp>
        <p:nvSpPr>
          <p:cNvPr id="2055" name="Text Box 49"/>
          <p:cNvSpPr txBox="1">
            <a:spLocks noChangeArrowheads="1"/>
          </p:cNvSpPr>
          <p:nvPr/>
        </p:nvSpPr>
        <p:spPr bwMode="auto">
          <a:xfrm>
            <a:off x="3735388" y="2014538"/>
            <a:ext cx="501332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just">
              <a:spcBef>
                <a:spcPct val="20000"/>
              </a:spcBef>
            </a:pPr>
            <a:r>
              <a:rPr kumimoji="1" lang="zh-CN" altLang="en-US" sz="2400" b="1" dirty="0">
                <a:solidFill>
                  <a:srgbClr val="008000"/>
                </a:solidFill>
                <a:latin typeface="仿宋_GB2312" pitchFamily="49" charset="-122"/>
                <a:ea typeface="仿宋_GB2312" pitchFamily="49" charset="-122"/>
              </a:rPr>
              <a:t>操作系统：</a:t>
            </a:r>
            <a:r>
              <a:rPr kumimoji="1" lang="en-US" altLang="zh-CN" sz="2400" b="1" dirty="0">
                <a:solidFill>
                  <a:srgbClr val="008000"/>
                </a:solidFill>
                <a:latin typeface="仿宋_GB2312" pitchFamily="49" charset="-122"/>
                <a:ea typeface="仿宋_GB2312" pitchFamily="49" charset="-122"/>
                <a:cs typeface="Times New Roman" pitchFamily="18" charset="0"/>
              </a:rPr>
              <a:t>Windows</a:t>
            </a:r>
            <a:r>
              <a:rPr kumimoji="1" lang="zh-CN" altLang="en-US" sz="2400" b="1" dirty="0">
                <a:solidFill>
                  <a:srgbClr val="008000"/>
                </a:solidFill>
                <a:latin typeface="仿宋_GB2312" pitchFamily="49" charset="-122"/>
                <a:ea typeface="仿宋_GB2312" pitchFamily="49" charset="-122"/>
              </a:rPr>
              <a:t>、</a:t>
            </a:r>
            <a:r>
              <a:rPr kumimoji="1" lang="en-US" altLang="zh-CN" sz="2400" b="1" dirty="0">
                <a:solidFill>
                  <a:srgbClr val="008000"/>
                </a:solidFill>
                <a:latin typeface="仿宋_GB2312" pitchFamily="49" charset="-122"/>
                <a:ea typeface="仿宋_GB2312" pitchFamily="49" charset="-122"/>
              </a:rPr>
              <a:t>Unix</a:t>
            </a:r>
            <a:r>
              <a:rPr kumimoji="1" lang="zh-CN" altLang="en-US" sz="2400" b="1" dirty="0">
                <a:solidFill>
                  <a:srgbClr val="008000"/>
                </a:solidFill>
                <a:latin typeface="仿宋_GB2312" pitchFamily="49" charset="-122"/>
                <a:ea typeface="仿宋_GB2312" pitchFamily="49" charset="-122"/>
              </a:rPr>
              <a:t>、</a:t>
            </a:r>
            <a:r>
              <a:rPr kumimoji="1" lang="en-US" altLang="zh-CN" sz="2400" b="1" dirty="0">
                <a:solidFill>
                  <a:srgbClr val="008000"/>
                </a:solidFill>
                <a:latin typeface="仿宋_GB2312" pitchFamily="49" charset="-122"/>
                <a:ea typeface="仿宋_GB2312" pitchFamily="49" charset="-122"/>
              </a:rPr>
              <a:t>Linux</a:t>
            </a:r>
          </a:p>
        </p:txBody>
      </p:sp>
      <p:sp>
        <p:nvSpPr>
          <p:cNvPr id="2056" name="Text Box 63"/>
          <p:cNvSpPr txBox="1">
            <a:spLocks noChangeArrowheads="1"/>
          </p:cNvSpPr>
          <p:nvPr/>
        </p:nvSpPr>
        <p:spPr bwMode="auto">
          <a:xfrm>
            <a:off x="3710746" y="4063612"/>
            <a:ext cx="4427537"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kumimoji="1" lang="zh-CN" altLang="en-US" sz="2400" b="1" dirty="0">
                <a:solidFill>
                  <a:srgbClr val="660066"/>
                </a:solidFill>
                <a:latin typeface="仿宋_GB2312" pitchFamily="49" charset="-122"/>
                <a:ea typeface="仿宋_GB2312" pitchFamily="49" charset="-122"/>
              </a:rPr>
              <a:t>办公软件包、数据库管理系统 </a:t>
            </a:r>
          </a:p>
        </p:txBody>
      </p:sp>
      <p:sp>
        <p:nvSpPr>
          <p:cNvPr id="2057" name="Text Box 66"/>
          <p:cNvSpPr txBox="1">
            <a:spLocks noChangeArrowheads="1"/>
          </p:cNvSpPr>
          <p:nvPr/>
        </p:nvSpPr>
        <p:spPr bwMode="auto">
          <a:xfrm>
            <a:off x="3695577" y="4524662"/>
            <a:ext cx="31400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kumimoji="1" lang="zh-CN" altLang="en-US" sz="2400" b="1" dirty="0">
                <a:solidFill>
                  <a:srgbClr val="660066"/>
                </a:solidFill>
                <a:latin typeface="仿宋_GB2312" pitchFamily="49" charset="-122"/>
                <a:ea typeface="仿宋_GB2312" pitchFamily="49" charset="-122"/>
              </a:rPr>
              <a:t>专业应用软件 </a:t>
            </a:r>
          </a:p>
        </p:txBody>
      </p:sp>
      <p:sp>
        <p:nvSpPr>
          <p:cNvPr id="2058" name="Text Box 69"/>
          <p:cNvSpPr txBox="1">
            <a:spLocks noChangeArrowheads="1"/>
          </p:cNvSpPr>
          <p:nvPr/>
        </p:nvSpPr>
        <p:spPr bwMode="auto">
          <a:xfrm>
            <a:off x="3695577" y="4975130"/>
            <a:ext cx="3490912"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kumimoji="1" lang="zh-CN" altLang="en-US" sz="2400" b="1" dirty="0">
                <a:solidFill>
                  <a:srgbClr val="660066"/>
                </a:solidFill>
                <a:latin typeface="仿宋_GB2312" pitchFamily="49" charset="-122"/>
                <a:ea typeface="仿宋_GB2312" pitchFamily="49" charset="-122"/>
              </a:rPr>
              <a:t>工具软件 </a:t>
            </a:r>
          </a:p>
        </p:txBody>
      </p:sp>
      <p:cxnSp>
        <p:nvCxnSpPr>
          <p:cNvPr id="2059" name="AutoShape 77"/>
          <p:cNvCxnSpPr>
            <a:cxnSpLocks noChangeShapeType="1"/>
            <a:stCxn id="32" idx="3"/>
            <a:endCxn id="2053" idx="1"/>
          </p:cNvCxnSpPr>
          <p:nvPr/>
        </p:nvCxnSpPr>
        <p:spPr bwMode="auto">
          <a:xfrm flipV="1">
            <a:off x="1062038" y="2852738"/>
            <a:ext cx="584200" cy="650875"/>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0" name="AutoShape 78"/>
          <p:cNvCxnSpPr>
            <a:cxnSpLocks noChangeShapeType="1"/>
          </p:cNvCxnSpPr>
          <p:nvPr/>
        </p:nvCxnSpPr>
        <p:spPr bwMode="auto">
          <a:xfrm>
            <a:off x="1053985" y="3494286"/>
            <a:ext cx="605717" cy="1180704"/>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1" name="AutoShape 83"/>
          <p:cNvCxnSpPr>
            <a:cxnSpLocks noChangeShapeType="1"/>
            <a:stCxn id="2054" idx="3"/>
            <a:endCxn id="2056" idx="1"/>
          </p:cNvCxnSpPr>
          <p:nvPr/>
        </p:nvCxnSpPr>
        <p:spPr bwMode="auto">
          <a:xfrm flipV="1">
            <a:off x="3255255" y="4280306"/>
            <a:ext cx="455491" cy="403217"/>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2" name="AutoShape 84"/>
          <p:cNvCxnSpPr>
            <a:cxnSpLocks noChangeShapeType="1"/>
            <a:stCxn id="2054" idx="3"/>
            <a:endCxn id="2057" idx="1"/>
          </p:cNvCxnSpPr>
          <p:nvPr/>
        </p:nvCxnSpPr>
        <p:spPr bwMode="auto">
          <a:xfrm>
            <a:off x="3255255" y="4683523"/>
            <a:ext cx="440322" cy="57833"/>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3" name="AutoShape 85"/>
          <p:cNvCxnSpPr>
            <a:cxnSpLocks noChangeShapeType="1"/>
            <a:stCxn id="2054" idx="3"/>
            <a:endCxn id="2058" idx="1"/>
          </p:cNvCxnSpPr>
          <p:nvPr/>
        </p:nvCxnSpPr>
        <p:spPr bwMode="auto">
          <a:xfrm>
            <a:off x="3255255" y="4683523"/>
            <a:ext cx="440322" cy="508301"/>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2064" name="Text Box 86"/>
          <p:cNvSpPr txBox="1">
            <a:spLocks noChangeArrowheads="1"/>
          </p:cNvSpPr>
          <p:nvPr/>
        </p:nvSpPr>
        <p:spPr bwMode="auto">
          <a:xfrm>
            <a:off x="3735388" y="3598863"/>
            <a:ext cx="52197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pPr>
            <a:r>
              <a:rPr kumimoji="1" lang="zh-CN" altLang="en-US" sz="2400" b="1" dirty="0">
                <a:solidFill>
                  <a:srgbClr val="008000"/>
                </a:solidFill>
                <a:latin typeface="仿宋_GB2312" pitchFamily="49" charset="-122"/>
                <a:ea typeface="仿宋_GB2312" pitchFamily="49" charset="-122"/>
              </a:rPr>
              <a:t>服务性程序：诊断程序、排错程序等 </a:t>
            </a:r>
          </a:p>
        </p:txBody>
      </p:sp>
      <p:sp>
        <p:nvSpPr>
          <p:cNvPr id="2065" name="Text Box 87"/>
          <p:cNvSpPr txBox="1">
            <a:spLocks noChangeArrowheads="1"/>
          </p:cNvSpPr>
          <p:nvPr/>
        </p:nvSpPr>
        <p:spPr bwMode="auto">
          <a:xfrm>
            <a:off x="3735388" y="2806700"/>
            <a:ext cx="52197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just">
              <a:spcBef>
                <a:spcPct val="20000"/>
              </a:spcBef>
            </a:pPr>
            <a:r>
              <a:rPr kumimoji="1" lang="zh-CN" altLang="en-US" sz="2400" b="1" dirty="0">
                <a:solidFill>
                  <a:srgbClr val="008000"/>
                </a:solidFill>
                <a:latin typeface="仿宋_GB2312" pitchFamily="49" charset="-122"/>
                <a:ea typeface="仿宋_GB2312" pitchFamily="49" charset="-122"/>
              </a:rPr>
              <a:t>语言处理程序：</a:t>
            </a:r>
            <a:r>
              <a:rPr kumimoji="1" lang="en-US" altLang="zh-CN" sz="2400" b="1" dirty="0">
                <a:solidFill>
                  <a:srgbClr val="008000"/>
                </a:solidFill>
                <a:latin typeface="仿宋_GB2312" pitchFamily="49" charset="-122"/>
                <a:ea typeface="仿宋_GB2312" pitchFamily="49" charset="-122"/>
              </a:rPr>
              <a:t>C</a:t>
            </a:r>
            <a:r>
              <a:rPr kumimoji="1" lang="zh-CN" altLang="en-US" sz="2400" b="1" dirty="0">
                <a:solidFill>
                  <a:srgbClr val="008000"/>
                </a:solidFill>
                <a:latin typeface="仿宋_GB2312" pitchFamily="49" charset="-122"/>
                <a:ea typeface="仿宋_GB2312" pitchFamily="49" charset="-122"/>
              </a:rPr>
              <a:t>、</a:t>
            </a:r>
            <a:r>
              <a:rPr kumimoji="1" lang="en-US" altLang="zh-CN" sz="2400" b="1" dirty="0">
                <a:solidFill>
                  <a:srgbClr val="008000"/>
                </a:solidFill>
                <a:latin typeface="仿宋_GB2312" pitchFamily="49" charset="-122"/>
                <a:ea typeface="仿宋_GB2312" pitchFamily="49" charset="-122"/>
              </a:rPr>
              <a:t>C++</a:t>
            </a:r>
            <a:r>
              <a:rPr kumimoji="1" lang="zh-CN" altLang="en-US" sz="2400" b="1" dirty="0">
                <a:solidFill>
                  <a:srgbClr val="008000"/>
                </a:solidFill>
                <a:latin typeface="仿宋_GB2312" pitchFamily="49" charset="-122"/>
                <a:ea typeface="仿宋_GB2312" pitchFamily="49" charset="-122"/>
              </a:rPr>
              <a:t>、</a:t>
            </a:r>
            <a:r>
              <a:rPr kumimoji="1" lang="en-US" altLang="zh-CN" sz="2400" b="1" dirty="0">
                <a:solidFill>
                  <a:srgbClr val="008000"/>
                </a:solidFill>
                <a:latin typeface="仿宋_GB2312" pitchFamily="49" charset="-122"/>
                <a:ea typeface="仿宋_GB2312" pitchFamily="49" charset="-122"/>
              </a:rPr>
              <a:t>Java</a:t>
            </a:r>
            <a:r>
              <a:rPr kumimoji="1" lang="zh-CN" altLang="en-US" sz="2400" b="1" dirty="0">
                <a:solidFill>
                  <a:srgbClr val="008000"/>
                </a:solidFill>
                <a:latin typeface="仿宋_GB2312" pitchFamily="49" charset="-122"/>
                <a:ea typeface="仿宋_GB2312" pitchFamily="49" charset="-122"/>
              </a:rPr>
              <a:t>、</a:t>
            </a:r>
            <a:r>
              <a:rPr kumimoji="1" lang="en-US" altLang="zh-CN" sz="2400" b="1" dirty="0">
                <a:solidFill>
                  <a:srgbClr val="008000"/>
                </a:solidFill>
                <a:latin typeface="仿宋_GB2312" pitchFamily="49" charset="-122"/>
                <a:ea typeface="仿宋_GB2312" pitchFamily="49" charset="-122"/>
              </a:rPr>
              <a:t>VB</a:t>
            </a:r>
            <a:r>
              <a:rPr kumimoji="1" lang="zh-CN" altLang="en-US" sz="2400" b="1" dirty="0">
                <a:solidFill>
                  <a:srgbClr val="008000"/>
                </a:solidFill>
                <a:latin typeface="仿宋_GB2312" pitchFamily="49" charset="-122"/>
                <a:ea typeface="仿宋_GB2312" pitchFamily="49" charset="-122"/>
              </a:rPr>
              <a:t>等 </a:t>
            </a:r>
          </a:p>
        </p:txBody>
      </p:sp>
      <p:cxnSp>
        <p:nvCxnSpPr>
          <p:cNvPr id="2066" name="AutoShape 88"/>
          <p:cNvCxnSpPr>
            <a:cxnSpLocks noChangeShapeType="1"/>
            <a:stCxn id="2053" idx="3"/>
            <a:endCxn id="2055" idx="1"/>
          </p:cNvCxnSpPr>
          <p:nvPr/>
        </p:nvCxnSpPr>
        <p:spPr bwMode="auto">
          <a:xfrm flipV="1">
            <a:off x="3233738" y="2232025"/>
            <a:ext cx="501650" cy="620713"/>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7" name="AutoShape 89"/>
          <p:cNvCxnSpPr>
            <a:cxnSpLocks noChangeShapeType="1"/>
            <a:stCxn id="2053" idx="3"/>
            <a:endCxn id="2065" idx="1"/>
          </p:cNvCxnSpPr>
          <p:nvPr/>
        </p:nvCxnSpPr>
        <p:spPr bwMode="auto">
          <a:xfrm>
            <a:off x="3233738" y="2853532"/>
            <a:ext cx="501650" cy="169862"/>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8" name="AutoShape 90"/>
          <p:cNvCxnSpPr>
            <a:cxnSpLocks noChangeShapeType="1"/>
            <a:stCxn id="2053" idx="3"/>
            <a:endCxn id="2064" idx="1"/>
          </p:cNvCxnSpPr>
          <p:nvPr/>
        </p:nvCxnSpPr>
        <p:spPr bwMode="auto">
          <a:xfrm>
            <a:off x="3233738" y="2853532"/>
            <a:ext cx="501650" cy="962025"/>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49" name="矩形 84"/>
          <p:cNvSpPr/>
          <p:nvPr/>
        </p:nvSpPr>
        <p:spPr>
          <a:xfrm>
            <a:off x="192690" y="1752330"/>
            <a:ext cx="8785225" cy="386397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22" name="Text Box 21">
            <a:extLst>
              <a:ext uri="{FF2B5EF4-FFF2-40B4-BE49-F238E27FC236}">
                <a16:creationId xmlns:a16="http://schemas.microsoft.com/office/drawing/2014/main" id="{33F7ACE4-DD78-40D3-B747-AD30729F7B21}"/>
              </a:ext>
            </a:extLst>
          </p:cNvPr>
          <p:cNvSpPr txBox="1">
            <a:spLocks noChangeArrowheads="1"/>
          </p:cNvSpPr>
          <p:nvPr/>
        </p:nvSpPr>
        <p:spPr bwMode="gray">
          <a:xfrm>
            <a:off x="26605" y="5361322"/>
            <a:ext cx="8951310" cy="1477328"/>
          </a:xfrm>
          <a:prstGeom prst="rect">
            <a:avLst/>
          </a:prstGeom>
          <a:gradFill rotWithShape="1">
            <a:gsLst>
              <a:gs pos="0">
                <a:schemeClr val="accent1"/>
              </a:gs>
              <a:gs pos="100000">
                <a:schemeClr val="bg1"/>
              </a:gs>
            </a:gsLst>
            <a:path path="rect">
              <a:fillToRect r="100000" b="100000"/>
            </a:path>
          </a:gradFill>
          <a:ln w="38100" cmpd="dbl"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dirty="0">
                <a:solidFill>
                  <a:srgbClr val="CC0000"/>
                </a:solidFill>
                <a:ea typeface="仿宋_GB2312" pitchFamily="49" charset="-122"/>
              </a:rPr>
              <a:t>软件包括计算机运行所需的各种程序、数据及其有关技术文档。</a:t>
            </a:r>
            <a:r>
              <a:rPr lang="zh-CN" altLang="en-US" sz="2000" b="1" dirty="0">
                <a:ea typeface="仿宋_GB2312" pitchFamily="49" charset="-122"/>
              </a:rPr>
              <a:t>不装备任何软件的计算机称为裸机。</a:t>
            </a:r>
          </a:p>
          <a:p>
            <a:pPr eaLnBrk="1" hangingPunct="1">
              <a:spcBef>
                <a:spcPct val="50000"/>
              </a:spcBef>
            </a:pPr>
            <a:r>
              <a:rPr lang="zh-CN" altLang="en-US" sz="2000" b="1" dirty="0">
                <a:ea typeface="仿宋_GB2312" pitchFamily="49" charset="-122"/>
              </a:rPr>
              <a:t>硬件是软件赖以运行的物质基础，软件是计算机的灵魂，是发挥计算机功能的关键。软件提高了机器的效率、扩展了硬件功能，方便了用户使用。</a:t>
            </a:r>
            <a:endParaRPr lang="en-US" altLang="zh-CN" sz="2000" b="1" dirty="0">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fade">
                                      <p:cBhvr>
                                        <p:cTn id="18" dur="500"/>
                                        <p:tgtEl>
                                          <p:spTgt spid="20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500"/>
                                        <p:tgtEl>
                                          <p:spTgt spid="20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55"/>
                                        </p:tgtEl>
                                        <p:attrNameLst>
                                          <p:attrName>style.visibility</p:attrName>
                                        </p:attrNameLst>
                                      </p:cBhvr>
                                      <p:to>
                                        <p:strVal val="visible"/>
                                      </p:to>
                                    </p:set>
                                    <p:animEffect transition="in" filter="fade">
                                      <p:cBhvr>
                                        <p:cTn id="24" dur="500"/>
                                        <p:tgtEl>
                                          <p:spTgt spid="205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500"/>
                                        <p:tgtEl>
                                          <p:spTgt spid="20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57"/>
                                        </p:tgtEl>
                                        <p:attrNameLst>
                                          <p:attrName>style.visibility</p:attrName>
                                        </p:attrNameLst>
                                      </p:cBhvr>
                                      <p:to>
                                        <p:strVal val="visible"/>
                                      </p:to>
                                    </p:set>
                                    <p:animEffect transition="in" filter="fade">
                                      <p:cBhvr>
                                        <p:cTn id="30" dur="500"/>
                                        <p:tgtEl>
                                          <p:spTgt spid="20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58"/>
                                        </p:tgtEl>
                                        <p:attrNameLst>
                                          <p:attrName>style.visibility</p:attrName>
                                        </p:attrNameLst>
                                      </p:cBhvr>
                                      <p:to>
                                        <p:strVal val="visible"/>
                                      </p:to>
                                    </p:set>
                                    <p:animEffect transition="in" filter="fade">
                                      <p:cBhvr>
                                        <p:cTn id="33" dur="500"/>
                                        <p:tgtEl>
                                          <p:spTgt spid="2058"/>
                                        </p:tgtEl>
                                      </p:cBhvr>
                                    </p:animEffect>
                                  </p:childTnLst>
                                </p:cTn>
                              </p:par>
                              <p:par>
                                <p:cTn id="34" presetID="10" presetClass="entr" presetSubtype="0" fill="hold" nodeType="withEffect">
                                  <p:stCondLst>
                                    <p:cond delay="0"/>
                                  </p:stCondLst>
                                  <p:childTnLst>
                                    <p:set>
                                      <p:cBhvr>
                                        <p:cTn id="35" dur="1" fill="hold">
                                          <p:stCondLst>
                                            <p:cond delay="0"/>
                                          </p:stCondLst>
                                        </p:cTn>
                                        <p:tgtEl>
                                          <p:spTgt spid="2059"/>
                                        </p:tgtEl>
                                        <p:attrNameLst>
                                          <p:attrName>style.visibility</p:attrName>
                                        </p:attrNameLst>
                                      </p:cBhvr>
                                      <p:to>
                                        <p:strVal val="visible"/>
                                      </p:to>
                                    </p:set>
                                    <p:animEffect transition="in" filter="fade">
                                      <p:cBhvr>
                                        <p:cTn id="36" dur="500"/>
                                        <p:tgtEl>
                                          <p:spTgt spid="2059"/>
                                        </p:tgtEl>
                                      </p:cBhvr>
                                    </p:animEffect>
                                  </p:childTnLst>
                                </p:cTn>
                              </p:par>
                              <p:par>
                                <p:cTn id="37" presetID="10" presetClass="entr" presetSubtype="0" fill="hold" nodeType="withEffect">
                                  <p:stCondLst>
                                    <p:cond delay="0"/>
                                  </p:stCondLst>
                                  <p:childTnLst>
                                    <p:set>
                                      <p:cBhvr>
                                        <p:cTn id="38" dur="1" fill="hold">
                                          <p:stCondLst>
                                            <p:cond delay="0"/>
                                          </p:stCondLst>
                                        </p:cTn>
                                        <p:tgtEl>
                                          <p:spTgt spid="2060"/>
                                        </p:tgtEl>
                                        <p:attrNameLst>
                                          <p:attrName>style.visibility</p:attrName>
                                        </p:attrNameLst>
                                      </p:cBhvr>
                                      <p:to>
                                        <p:strVal val="visible"/>
                                      </p:to>
                                    </p:set>
                                    <p:animEffect transition="in" filter="fade">
                                      <p:cBhvr>
                                        <p:cTn id="39" dur="500"/>
                                        <p:tgtEl>
                                          <p:spTgt spid="2060"/>
                                        </p:tgtEl>
                                      </p:cBhvr>
                                    </p:animEffect>
                                  </p:childTnLst>
                                </p:cTn>
                              </p:par>
                              <p:par>
                                <p:cTn id="40" presetID="10" presetClass="entr" presetSubtype="0" fill="hold" nodeType="withEffect">
                                  <p:stCondLst>
                                    <p:cond delay="0"/>
                                  </p:stCondLst>
                                  <p:childTnLst>
                                    <p:set>
                                      <p:cBhvr>
                                        <p:cTn id="41" dur="1" fill="hold">
                                          <p:stCondLst>
                                            <p:cond delay="0"/>
                                          </p:stCondLst>
                                        </p:cTn>
                                        <p:tgtEl>
                                          <p:spTgt spid="2061"/>
                                        </p:tgtEl>
                                        <p:attrNameLst>
                                          <p:attrName>style.visibility</p:attrName>
                                        </p:attrNameLst>
                                      </p:cBhvr>
                                      <p:to>
                                        <p:strVal val="visible"/>
                                      </p:to>
                                    </p:set>
                                    <p:animEffect transition="in" filter="fade">
                                      <p:cBhvr>
                                        <p:cTn id="42" dur="500"/>
                                        <p:tgtEl>
                                          <p:spTgt spid="2061"/>
                                        </p:tgtEl>
                                      </p:cBhvr>
                                    </p:animEffect>
                                  </p:childTnLst>
                                </p:cTn>
                              </p:par>
                              <p:par>
                                <p:cTn id="43" presetID="10" presetClass="entr" presetSubtype="0"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animEffect transition="in" filter="fade">
                                      <p:cBhvr>
                                        <p:cTn id="45" dur="500"/>
                                        <p:tgtEl>
                                          <p:spTgt spid="2062"/>
                                        </p:tgtEl>
                                      </p:cBhvr>
                                    </p:animEffect>
                                  </p:childTnLst>
                                </p:cTn>
                              </p:par>
                              <p:par>
                                <p:cTn id="46" presetID="10" presetClass="entr" presetSubtype="0" fill="hold" nodeType="withEffect">
                                  <p:stCondLst>
                                    <p:cond delay="0"/>
                                  </p:stCondLst>
                                  <p:childTnLst>
                                    <p:set>
                                      <p:cBhvr>
                                        <p:cTn id="47" dur="1" fill="hold">
                                          <p:stCondLst>
                                            <p:cond delay="0"/>
                                          </p:stCondLst>
                                        </p:cTn>
                                        <p:tgtEl>
                                          <p:spTgt spid="2063"/>
                                        </p:tgtEl>
                                        <p:attrNameLst>
                                          <p:attrName>style.visibility</p:attrName>
                                        </p:attrNameLst>
                                      </p:cBhvr>
                                      <p:to>
                                        <p:strVal val="visible"/>
                                      </p:to>
                                    </p:set>
                                    <p:animEffect transition="in" filter="fade">
                                      <p:cBhvr>
                                        <p:cTn id="48" dur="500"/>
                                        <p:tgtEl>
                                          <p:spTgt spid="206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64"/>
                                        </p:tgtEl>
                                        <p:attrNameLst>
                                          <p:attrName>style.visibility</p:attrName>
                                        </p:attrNameLst>
                                      </p:cBhvr>
                                      <p:to>
                                        <p:strVal val="visible"/>
                                      </p:to>
                                    </p:set>
                                    <p:animEffect transition="in" filter="fade">
                                      <p:cBhvr>
                                        <p:cTn id="51" dur="500"/>
                                        <p:tgtEl>
                                          <p:spTgt spid="206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65"/>
                                        </p:tgtEl>
                                        <p:attrNameLst>
                                          <p:attrName>style.visibility</p:attrName>
                                        </p:attrNameLst>
                                      </p:cBhvr>
                                      <p:to>
                                        <p:strVal val="visible"/>
                                      </p:to>
                                    </p:set>
                                    <p:animEffect transition="in" filter="fade">
                                      <p:cBhvr>
                                        <p:cTn id="54" dur="500"/>
                                        <p:tgtEl>
                                          <p:spTgt spid="2065"/>
                                        </p:tgtEl>
                                      </p:cBhvr>
                                    </p:animEffect>
                                  </p:childTnLst>
                                </p:cTn>
                              </p:par>
                              <p:par>
                                <p:cTn id="55" presetID="10" presetClass="entr" presetSubtype="0" fill="hold" nodeType="withEffect">
                                  <p:stCondLst>
                                    <p:cond delay="0"/>
                                  </p:stCondLst>
                                  <p:childTnLst>
                                    <p:set>
                                      <p:cBhvr>
                                        <p:cTn id="56" dur="1" fill="hold">
                                          <p:stCondLst>
                                            <p:cond delay="0"/>
                                          </p:stCondLst>
                                        </p:cTn>
                                        <p:tgtEl>
                                          <p:spTgt spid="2066"/>
                                        </p:tgtEl>
                                        <p:attrNameLst>
                                          <p:attrName>style.visibility</p:attrName>
                                        </p:attrNameLst>
                                      </p:cBhvr>
                                      <p:to>
                                        <p:strVal val="visible"/>
                                      </p:to>
                                    </p:set>
                                    <p:animEffect transition="in" filter="fade">
                                      <p:cBhvr>
                                        <p:cTn id="57" dur="500"/>
                                        <p:tgtEl>
                                          <p:spTgt spid="2066"/>
                                        </p:tgtEl>
                                      </p:cBhvr>
                                    </p:animEffect>
                                  </p:childTnLst>
                                </p:cTn>
                              </p:par>
                              <p:par>
                                <p:cTn id="58" presetID="10" presetClass="entr" presetSubtype="0" fill="hold" nodeType="withEffect">
                                  <p:stCondLst>
                                    <p:cond delay="0"/>
                                  </p:stCondLst>
                                  <p:childTnLst>
                                    <p:set>
                                      <p:cBhvr>
                                        <p:cTn id="59" dur="1" fill="hold">
                                          <p:stCondLst>
                                            <p:cond delay="0"/>
                                          </p:stCondLst>
                                        </p:cTn>
                                        <p:tgtEl>
                                          <p:spTgt spid="2067"/>
                                        </p:tgtEl>
                                        <p:attrNameLst>
                                          <p:attrName>style.visibility</p:attrName>
                                        </p:attrNameLst>
                                      </p:cBhvr>
                                      <p:to>
                                        <p:strVal val="visible"/>
                                      </p:to>
                                    </p:set>
                                    <p:animEffect transition="in" filter="fade">
                                      <p:cBhvr>
                                        <p:cTn id="60" dur="500"/>
                                        <p:tgtEl>
                                          <p:spTgt spid="2067"/>
                                        </p:tgtEl>
                                      </p:cBhvr>
                                    </p:animEffect>
                                  </p:childTnLst>
                                </p:cTn>
                              </p:par>
                              <p:par>
                                <p:cTn id="61" presetID="10" presetClass="entr" presetSubtype="0" fill="hold" nodeType="withEffect">
                                  <p:stCondLst>
                                    <p:cond delay="0"/>
                                  </p:stCondLst>
                                  <p:childTnLst>
                                    <p:set>
                                      <p:cBhvr>
                                        <p:cTn id="62" dur="1" fill="hold">
                                          <p:stCondLst>
                                            <p:cond delay="0"/>
                                          </p:stCondLst>
                                        </p:cTn>
                                        <p:tgtEl>
                                          <p:spTgt spid="2068"/>
                                        </p:tgtEl>
                                        <p:attrNameLst>
                                          <p:attrName>style.visibility</p:attrName>
                                        </p:attrNameLst>
                                      </p:cBhvr>
                                      <p:to>
                                        <p:strVal val="visible"/>
                                      </p:to>
                                    </p:set>
                                    <p:animEffect transition="in" filter="fade">
                                      <p:cBhvr>
                                        <p:cTn id="63" dur="500"/>
                                        <p:tgtEl>
                                          <p:spTgt spid="2068"/>
                                        </p:tgtEl>
                                      </p:cBhvr>
                                    </p:animEffect>
                                  </p:childTnLst>
                                </p:cTn>
                              </p:par>
                            </p:childTnLst>
                          </p:cTn>
                        </p:par>
                      </p:childTnLst>
                    </p:cTn>
                  </p:par>
                  <p:par>
                    <p:cTn id="64" fill="hold">
                      <p:stCondLst>
                        <p:cond delay="indefinite"/>
                      </p:stCondLst>
                      <p:childTnLst>
                        <p:par>
                          <p:cTn id="65" fill="hold">
                            <p:stCondLst>
                              <p:cond delay="0"/>
                            </p:stCondLst>
                            <p:childTnLst>
                              <p:par>
                                <p:cTn id="66" presetID="5" presetClass="entr" presetSubtype="1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checkerboard(across)">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nimBg="1"/>
      <p:bldP spid="32" grpId="0" animBg="1"/>
      <p:bldP spid="2053" grpId="0" animBg="1"/>
      <p:bldP spid="2054" grpId="0" animBg="1"/>
      <p:bldP spid="2055" grpId="0"/>
      <p:bldP spid="2056" grpId="0"/>
      <p:bldP spid="2057" grpId="0"/>
      <p:bldP spid="2058" grpId="0"/>
      <p:bldP spid="2064" grpId="0"/>
      <p:bldP spid="2065" grpId="0"/>
      <p:bldP spid="49"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bwMode="auto">
          <a:xfrm>
            <a:off x="395288" y="1268413"/>
            <a:ext cx="8424862" cy="64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buFontTx/>
              <a:buNone/>
            </a:pPr>
            <a:r>
              <a:rPr lang="en-US" altLang="zh-CN" sz="2800" b="1">
                <a:solidFill>
                  <a:srgbClr val="000000"/>
                </a:solidFill>
                <a:latin typeface="仿宋_GB2312" pitchFamily="49" charset="-122"/>
                <a:ea typeface="仿宋_GB2312" pitchFamily="49" charset="-122"/>
              </a:rPr>
              <a:t>1. </a:t>
            </a:r>
            <a:r>
              <a:rPr lang="zh-CN" altLang="en-US" sz="2800" b="1">
                <a:solidFill>
                  <a:srgbClr val="000000"/>
                </a:solidFill>
                <a:latin typeface="仿宋_GB2312" pitchFamily="49" charset="-122"/>
                <a:ea typeface="仿宋_GB2312" pitchFamily="49" charset="-122"/>
              </a:rPr>
              <a:t>操作系统</a:t>
            </a:r>
          </a:p>
          <a:p>
            <a:pPr marL="0" indent="0" eaLnBrk="1" hangingPunct="1">
              <a:buFontTx/>
              <a:buNone/>
            </a:pPr>
            <a:r>
              <a:rPr lang="zh-CN" altLang="en-US" sz="2400" b="1">
                <a:solidFill>
                  <a:srgbClr val="000000"/>
                </a:solidFill>
                <a:latin typeface="仿宋_GB2312" pitchFamily="49" charset="-122"/>
                <a:ea typeface="仿宋_GB2312" pitchFamily="49" charset="-122"/>
              </a:rPr>
              <a:t>     </a:t>
            </a:r>
            <a:endParaRPr lang="zh-CN" altLang="en-US" sz="2800" b="1">
              <a:latin typeface="仿宋_GB2312" pitchFamily="49" charset="-122"/>
              <a:ea typeface="仿宋_GB2312" pitchFamily="49" charset="-122"/>
            </a:endParaRPr>
          </a:p>
        </p:txBody>
      </p:sp>
      <p:sp>
        <p:nvSpPr>
          <p:cNvPr id="22531" name="Rectangle 4"/>
          <p:cNvSpPr>
            <a:spLocks noChangeArrowheads="1"/>
          </p:cNvSpPr>
          <p:nvPr/>
        </p:nvSpPr>
        <p:spPr bwMode="gray">
          <a:xfrm>
            <a:off x="395288" y="376238"/>
            <a:ext cx="2881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3200" b="1">
                <a:solidFill>
                  <a:srgbClr val="CC0000"/>
                </a:solidFill>
                <a:ea typeface="黑体" pitchFamily="49" charset="-122"/>
              </a:rPr>
              <a:t>系统软件</a:t>
            </a:r>
          </a:p>
        </p:txBody>
      </p:sp>
      <p:pic>
        <p:nvPicPr>
          <p:cNvPr id="4100" name="Picture 6" descr="u=910463140,3757876858&amp;fm=6&amp;gp=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365625"/>
            <a:ext cx="13239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8" descr="u=392195809,265203002&amp;fm=0&amp;gp=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6021388"/>
            <a:ext cx="13335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10" descr="u=819831232,222727920&amp;fm=0&amp;gp=0">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5876925"/>
            <a:ext cx="1219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2" descr="u=1933182931,718452612&amp;fm=0&amp;gp=0">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4300" y="5949950"/>
            <a:ext cx="9731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6" descr="u=506889841,803875232&amp;fm=0&amp;gp=0">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56550" y="4581525"/>
            <a:ext cx="863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20" descr="389aa8fdb021354609244db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2225" y="5876925"/>
            <a:ext cx="10795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22" descr="d56b36346ed7e66b5bb5f5b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12088" y="5805488"/>
            <a:ext cx="1081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24" descr="a6aed01b094a18aaaf51338a"/>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2725" y="5805488"/>
            <a:ext cx="7921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26" descr="Windows 7">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9975" y="4629150"/>
            <a:ext cx="14414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a:spLocks noChangeArrowheads="1"/>
          </p:cNvSpPr>
          <p:nvPr/>
        </p:nvSpPr>
        <p:spPr bwMode="auto">
          <a:xfrm>
            <a:off x="511175" y="3819525"/>
            <a:ext cx="2970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00"/>
                </a:solidFill>
                <a:latin typeface="仿宋_GB2312" pitchFamily="49" charset="-122"/>
                <a:ea typeface="仿宋_GB2312" pitchFamily="49" charset="-122"/>
              </a:rPr>
              <a:t>常用的操作系统有：</a:t>
            </a:r>
          </a:p>
        </p:txBody>
      </p:sp>
      <p:pic>
        <p:nvPicPr>
          <p:cNvPr id="4110" name="Picture 15" descr="C:\Users\dell\Pictures\u=2948977117,1764358950&amp;fm=116&amp;gp=0.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75125" y="4629150"/>
            <a:ext cx="14795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16" descr="C:\Users\dell\Pictures\u=3373659357,1823664074&amp;fm=116&amp;gp=0.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11863" y="4629150"/>
            <a:ext cx="1373187"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511175" y="1851025"/>
            <a:ext cx="802163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000000"/>
                </a:solidFill>
                <a:latin typeface="仿宋_GB2312" pitchFamily="49" charset="-122"/>
                <a:ea typeface="仿宋_GB2312" pitchFamily="49" charset="-122"/>
              </a:rPr>
              <a:t>    操作系统是最重要的系统软件</a:t>
            </a:r>
            <a:r>
              <a:rPr lang="en-US" altLang="zh-CN" sz="2400" b="1">
                <a:solidFill>
                  <a:srgbClr val="000000"/>
                </a:solidFill>
                <a:latin typeface="仿宋_GB2312" pitchFamily="49" charset="-122"/>
                <a:ea typeface="仿宋_GB2312" pitchFamily="49" charset="-122"/>
              </a:rPr>
              <a:t>,</a:t>
            </a:r>
            <a:r>
              <a:rPr lang="zh-CN" altLang="en-US" sz="2400" b="1">
                <a:solidFill>
                  <a:srgbClr val="000000"/>
                </a:solidFill>
                <a:latin typeface="仿宋_GB2312" pitchFamily="49" charset="-122"/>
                <a:ea typeface="仿宋_GB2312" pitchFamily="49" charset="-122"/>
              </a:rPr>
              <a:t>是计算机系统软件的核心，是对计算机硬件、软件资源进行管理、调度、控制和运行的一组程序，它也是用户与计算机之间的接口。用户通过操作系统方便、顺利地操作计算机，而不必过问计算机硬件的具体细节。</a:t>
            </a:r>
            <a:r>
              <a:rPr lang="zh-CN" altLang="en-US" sz="2400" b="1">
                <a:latin typeface="仿宋_GB2312" pitchFamily="49" charset="-122"/>
                <a:ea typeface="仿宋_GB2312"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1000"/>
                                        <p:tgtEl>
                                          <p:spTgt spid="4100"/>
                                        </p:tgtEl>
                                      </p:cBhvr>
                                    </p:animEffect>
                                    <p:anim calcmode="lin" valueType="num">
                                      <p:cBhvr>
                                        <p:cTn id="18" dur="1000" fill="hold"/>
                                        <p:tgtEl>
                                          <p:spTgt spid="4100"/>
                                        </p:tgtEl>
                                        <p:attrNameLst>
                                          <p:attrName>ppt_x</p:attrName>
                                        </p:attrNameLst>
                                      </p:cBhvr>
                                      <p:tavLst>
                                        <p:tav tm="0">
                                          <p:val>
                                            <p:strVal val="#ppt_x"/>
                                          </p:val>
                                        </p:tav>
                                        <p:tav tm="100000">
                                          <p:val>
                                            <p:strVal val="#ppt_x"/>
                                          </p:val>
                                        </p:tav>
                                      </p:tavLst>
                                    </p:anim>
                                    <p:anim calcmode="lin" valueType="num">
                                      <p:cBhvr>
                                        <p:cTn id="19" dur="1000" fill="hold"/>
                                        <p:tgtEl>
                                          <p:spTgt spid="410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fade">
                                      <p:cBhvr>
                                        <p:cTn id="22" dur="1000"/>
                                        <p:tgtEl>
                                          <p:spTgt spid="4101"/>
                                        </p:tgtEl>
                                      </p:cBhvr>
                                    </p:animEffect>
                                    <p:anim calcmode="lin" valueType="num">
                                      <p:cBhvr>
                                        <p:cTn id="23" dur="1000" fill="hold"/>
                                        <p:tgtEl>
                                          <p:spTgt spid="4101"/>
                                        </p:tgtEl>
                                        <p:attrNameLst>
                                          <p:attrName>ppt_x</p:attrName>
                                        </p:attrNameLst>
                                      </p:cBhvr>
                                      <p:tavLst>
                                        <p:tav tm="0">
                                          <p:val>
                                            <p:strVal val="#ppt_x"/>
                                          </p:val>
                                        </p:tav>
                                        <p:tav tm="100000">
                                          <p:val>
                                            <p:strVal val="#ppt_x"/>
                                          </p:val>
                                        </p:tav>
                                      </p:tavLst>
                                    </p:anim>
                                    <p:anim calcmode="lin" valueType="num">
                                      <p:cBhvr>
                                        <p:cTn id="24" dur="1000" fill="hold"/>
                                        <p:tgtEl>
                                          <p:spTgt spid="410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02"/>
                                        </p:tgtEl>
                                        <p:attrNameLst>
                                          <p:attrName>style.visibility</p:attrName>
                                        </p:attrNameLst>
                                      </p:cBhvr>
                                      <p:to>
                                        <p:strVal val="visible"/>
                                      </p:to>
                                    </p:set>
                                    <p:animEffect transition="in" filter="fade">
                                      <p:cBhvr>
                                        <p:cTn id="27" dur="1000"/>
                                        <p:tgtEl>
                                          <p:spTgt spid="4102"/>
                                        </p:tgtEl>
                                      </p:cBhvr>
                                    </p:animEffect>
                                    <p:anim calcmode="lin" valueType="num">
                                      <p:cBhvr>
                                        <p:cTn id="28" dur="1000" fill="hold"/>
                                        <p:tgtEl>
                                          <p:spTgt spid="4102"/>
                                        </p:tgtEl>
                                        <p:attrNameLst>
                                          <p:attrName>ppt_x</p:attrName>
                                        </p:attrNameLst>
                                      </p:cBhvr>
                                      <p:tavLst>
                                        <p:tav tm="0">
                                          <p:val>
                                            <p:strVal val="#ppt_x"/>
                                          </p:val>
                                        </p:tav>
                                        <p:tav tm="100000">
                                          <p:val>
                                            <p:strVal val="#ppt_x"/>
                                          </p:val>
                                        </p:tav>
                                      </p:tavLst>
                                    </p:anim>
                                    <p:anim calcmode="lin" valueType="num">
                                      <p:cBhvr>
                                        <p:cTn id="29" dur="1000" fill="hold"/>
                                        <p:tgtEl>
                                          <p:spTgt spid="410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103"/>
                                        </p:tgtEl>
                                        <p:attrNameLst>
                                          <p:attrName>style.visibility</p:attrName>
                                        </p:attrNameLst>
                                      </p:cBhvr>
                                      <p:to>
                                        <p:strVal val="visible"/>
                                      </p:to>
                                    </p:set>
                                    <p:animEffect transition="in" filter="fade">
                                      <p:cBhvr>
                                        <p:cTn id="32" dur="1000"/>
                                        <p:tgtEl>
                                          <p:spTgt spid="4103"/>
                                        </p:tgtEl>
                                      </p:cBhvr>
                                    </p:animEffect>
                                    <p:anim calcmode="lin" valueType="num">
                                      <p:cBhvr>
                                        <p:cTn id="33" dur="1000" fill="hold"/>
                                        <p:tgtEl>
                                          <p:spTgt spid="4103"/>
                                        </p:tgtEl>
                                        <p:attrNameLst>
                                          <p:attrName>ppt_x</p:attrName>
                                        </p:attrNameLst>
                                      </p:cBhvr>
                                      <p:tavLst>
                                        <p:tav tm="0">
                                          <p:val>
                                            <p:strVal val="#ppt_x"/>
                                          </p:val>
                                        </p:tav>
                                        <p:tav tm="100000">
                                          <p:val>
                                            <p:strVal val="#ppt_x"/>
                                          </p:val>
                                        </p:tav>
                                      </p:tavLst>
                                    </p:anim>
                                    <p:anim calcmode="lin" valueType="num">
                                      <p:cBhvr>
                                        <p:cTn id="34" dur="1000" fill="hold"/>
                                        <p:tgtEl>
                                          <p:spTgt spid="410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104"/>
                                        </p:tgtEl>
                                        <p:attrNameLst>
                                          <p:attrName>style.visibility</p:attrName>
                                        </p:attrNameLst>
                                      </p:cBhvr>
                                      <p:to>
                                        <p:strVal val="visible"/>
                                      </p:to>
                                    </p:set>
                                    <p:animEffect transition="in" filter="fade">
                                      <p:cBhvr>
                                        <p:cTn id="37" dur="1000"/>
                                        <p:tgtEl>
                                          <p:spTgt spid="4104"/>
                                        </p:tgtEl>
                                      </p:cBhvr>
                                    </p:animEffect>
                                    <p:anim calcmode="lin" valueType="num">
                                      <p:cBhvr>
                                        <p:cTn id="38" dur="1000" fill="hold"/>
                                        <p:tgtEl>
                                          <p:spTgt spid="4104"/>
                                        </p:tgtEl>
                                        <p:attrNameLst>
                                          <p:attrName>ppt_x</p:attrName>
                                        </p:attrNameLst>
                                      </p:cBhvr>
                                      <p:tavLst>
                                        <p:tav tm="0">
                                          <p:val>
                                            <p:strVal val="#ppt_x"/>
                                          </p:val>
                                        </p:tav>
                                        <p:tav tm="100000">
                                          <p:val>
                                            <p:strVal val="#ppt_x"/>
                                          </p:val>
                                        </p:tav>
                                      </p:tavLst>
                                    </p:anim>
                                    <p:anim calcmode="lin" valueType="num">
                                      <p:cBhvr>
                                        <p:cTn id="39" dur="1000" fill="hold"/>
                                        <p:tgtEl>
                                          <p:spTgt spid="410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106"/>
                                        </p:tgtEl>
                                        <p:attrNameLst>
                                          <p:attrName>style.visibility</p:attrName>
                                        </p:attrNameLst>
                                      </p:cBhvr>
                                      <p:to>
                                        <p:strVal val="visible"/>
                                      </p:to>
                                    </p:set>
                                    <p:animEffect transition="in" filter="fade">
                                      <p:cBhvr>
                                        <p:cTn id="42" dur="1000"/>
                                        <p:tgtEl>
                                          <p:spTgt spid="4106"/>
                                        </p:tgtEl>
                                      </p:cBhvr>
                                    </p:animEffect>
                                    <p:anim calcmode="lin" valueType="num">
                                      <p:cBhvr>
                                        <p:cTn id="43" dur="1000" fill="hold"/>
                                        <p:tgtEl>
                                          <p:spTgt spid="4106"/>
                                        </p:tgtEl>
                                        <p:attrNameLst>
                                          <p:attrName>ppt_x</p:attrName>
                                        </p:attrNameLst>
                                      </p:cBhvr>
                                      <p:tavLst>
                                        <p:tav tm="0">
                                          <p:val>
                                            <p:strVal val="#ppt_x"/>
                                          </p:val>
                                        </p:tav>
                                        <p:tav tm="100000">
                                          <p:val>
                                            <p:strVal val="#ppt_x"/>
                                          </p:val>
                                        </p:tav>
                                      </p:tavLst>
                                    </p:anim>
                                    <p:anim calcmode="lin" valueType="num">
                                      <p:cBhvr>
                                        <p:cTn id="44" dur="1000" fill="hold"/>
                                        <p:tgtEl>
                                          <p:spTgt spid="410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107"/>
                                        </p:tgtEl>
                                        <p:attrNameLst>
                                          <p:attrName>style.visibility</p:attrName>
                                        </p:attrNameLst>
                                      </p:cBhvr>
                                      <p:to>
                                        <p:strVal val="visible"/>
                                      </p:to>
                                    </p:set>
                                    <p:animEffect transition="in" filter="fade">
                                      <p:cBhvr>
                                        <p:cTn id="47" dur="1000"/>
                                        <p:tgtEl>
                                          <p:spTgt spid="4107"/>
                                        </p:tgtEl>
                                      </p:cBhvr>
                                    </p:animEffect>
                                    <p:anim calcmode="lin" valueType="num">
                                      <p:cBhvr>
                                        <p:cTn id="48" dur="1000" fill="hold"/>
                                        <p:tgtEl>
                                          <p:spTgt spid="4107"/>
                                        </p:tgtEl>
                                        <p:attrNameLst>
                                          <p:attrName>ppt_x</p:attrName>
                                        </p:attrNameLst>
                                      </p:cBhvr>
                                      <p:tavLst>
                                        <p:tav tm="0">
                                          <p:val>
                                            <p:strVal val="#ppt_x"/>
                                          </p:val>
                                        </p:tav>
                                        <p:tav tm="100000">
                                          <p:val>
                                            <p:strVal val="#ppt_x"/>
                                          </p:val>
                                        </p:tav>
                                      </p:tavLst>
                                    </p:anim>
                                    <p:anim calcmode="lin" valueType="num">
                                      <p:cBhvr>
                                        <p:cTn id="49" dur="1000" fill="hold"/>
                                        <p:tgtEl>
                                          <p:spTgt spid="410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108"/>
                                        </p:tgtEl>
                                        <p:attrNameLst>
                                          <p:attrName>style.visibility</p:attrName>
                                        </p:attrNameLst>
                                      </p:cBhvr>
                                      <p:to>
                                        <p:strVal val="visible"/>
                                      </p:to>
                                    </p:set>
                                    <p:animEffect transition="in" filter="fade">
                                      <p:cBhvr>
                                        <p:cTn id="52" dur="1000"/>
                                        <p:tgtEl>
                                          <p:spTgt spid="4108"/>
                                        </p:tgtEl>
                                      </p:cBhvr>
                                    </p:animEffect>
                                    <p:anim calcmode="lin" valueType="num">
                                      <p:cBhvr>
                                        <p:cTn id="53" dur="1000" fill="hold"/>
                                        <p:tgtEl>
                                          <p:spTgt spid="4108"/>
                                        </p:tgtEl>
                                        <p:attrNameLst>
                                          <p:attrName>ppt_x</p:attrName>
                                        </p:attrNameLst>
                                      </p:cBhvr>
                                      <p:tavLst>
                                        <p:tav tm="0">
                                          <p:val>
                                            <p:strVal val="#ppt_x"/>
                                          </p:val>
                                        </p:tav>
                                        <p:tav tm="100000">
                                          <p:val>
                                            <p:strVal val="#ppt_x"/>
                                          </p:val>
                                        </p:tav>
                                      </p:tavLst>
                                    </p:anim>
                                    <p:anim calcmode="lin" valueType="num">
                                      <p:cBhvr>
                                        <p:cTn id="54" dur="1000" fill="hold"/>
                                        <p:tgtEl>
                                          <p:spTgt spid="410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109"/>
                                        </p:tgtEl>
                                        <p:attrNameLst>
                                          <p:attrName>style.visibility</p:attrName>
                                        </p:attrNameLst>
                                      </p:cBhvr>
                                      <p:to>
                                        <p:strVal val="visible"/>
                                      </p:to>
                                    </p:set>
                                    <p:animEffect transition="in" filter="fade">
                                      <p:cBhvr>
                                        <p:cTn id="57" dur="1000"/>
                                        <p:tgtEl>
                                          <p:spTgt spid="4109"/>
                                        </p:tgtEl>
                                      </p:cBhvr>
                                    </p:animEffect>
                                    <p:anim calcmode="lin" valueType="num">
                                      <p:cBhvr>
                                        <p:cTn id="58" dur="1000" fill="hold"/>
                                        <p:tgtEl>
                                          <p:spTgt spid="4109"/>
                                        </p:tgtEl>
                                        <p:attrNameLst>
                                          <p:attrName>ppt_x</p:attrName>
                                        </p:attrNameLst>
                                      </p:cBhvr>
                                      <p:tavLst>
                                        <p:tav tm="0">
                                          <p:val>
                                            <p:strVal val="#ppt_x"/>
                                          </p:val>
                                        </p:tav>
                                        <p:tav tm="100000">
                                          <p:val>
                                            <p:strVal val="#ppt_x"/>
                                          </p:val>
                                        </p:tav>
                                      </p:tavLst>
                                    </p:anim>
                                    <p:anim calcmode="lin" valueType="num">
                                      <p:cBhvr>
                                        <p:cTn id="59" dur="1000" fill="hold"/>
                                        <p:tgtEl>
                                          <p:spTgt spid="410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110"/>
                                        </p:tgtEl>
                                        <p:attrNameLst>
                                          <p:attrName>style.visibility</p:attrName>
                                        </p:attrNameLst>
                                      </p:cBhvr>
                                      <p:to>
                                        <p:strVal val="visible"/>
                                      </p:to>
                                    </p:set>
                                    <p:animEffect transition="in" filter="fade">
                                      <p:cBhvr>
                                        <p:cTn id="62" dur="1000"/>
                                        <p:tgtEl>
                                          <p:spTgt spid="4110"/>
                                        </p:tgtEl>
                                      </p:cBhvr>
                                    </p:animEffect>
                                    <p:anim calcmode="lin" valueType="num">
                                      <p:cBhvr>
                                        <p:cTn id="63" dur="1000" fill="hold"/>
                                        <p:tgtEl>
                                          <p:spTgt spid="4110"/>
                                        </p:tgtEl>
                                        <p:attrNameLst>
                                          <p:attrName>ppt_x</p:attrName>
                                        </p:attrNameLst>
                                      </p:cBhvr>
                                      <p:tavLst>
                                        <p:tav tm="0">
                                          <p:val>
                                            <p:strVal val="#ppt_x"/>
                                          </p:val>
                                        </p:tav>
                                        <p:tav tm="100000">
                                          <p:val>
                                            <p:strVal val="#ppt_x"/>
                                          </p:val>
                                        </p:tav>
                                      </p:tavLst>
                                    </p:anim>
                                    <p:anim calcmode="lin" valueType="num">
                                      <p:cBhvr>
                                        <p:cTn id="64" dur="1000" fill="hold"/>
                                        <p:tgtEl>
                                          <p:spTgt spid="411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111"/>
                                        </p:tgtEl>
                                        <p:attrNameLst>
                                          <p:attrName>style.visibility</p:attrName>
                                        </p:attrNameLst>
                                      </p:cBhvr>
                                      <p:to>
                                        <p:strVal val="visible"/>
                                      </p:to>
                                    </p:set>
                                    <p:animEffect transition="in" filter="fade">
                                      <p:cBhvr>
                                        <p:cTn id="67" dur="1000"/>
                                        <p:tgtEl>
                                          <p:spTgt spid="4111"/>
                                        </p:tgtEl>
                                      </p:cBhvr>
                                    </p:animEffect>
                                    <p:anim calcmode="lin" valueType="num">
                                      <p:cBhvr>
                                        <p:cTn id="68" dur="1000" fill="hold"/>
                                        <p:tgtEl>
                                          <p:spTgt spid="4111"/>
                                        </p:tgtEl>
                                        <p:attrNameLst>
                                          <p:attrName>ppt_x</p:attrName>
                                        </p:attrNameLst>
                                      </p:cBhvr>
                                      <p:tavLst>
                                        <p:tav tm="0">
                                          <p:val>
                                            <p:strVal val="#ppt_x"/>
                                          </p:val>
                                        </p:tav>
                                        <p:tav tm="100000">
                                          <p:val>
                                            <p:strVal val="#ppt_x"/>
                                          </p:val>
                                        </p:tav>
                                      </p:tavLst>
                                    </p:anim>
                                    <p:anim calcmode="lin" valueType="num">
                                      <p:cBhvr>
                                        <p:cTn id="69" dur="1000" fill="hold"/>
                                        <p:tgtEl>
                                          <p:spTgt spid="4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bwMode="auto">
          <a:xfrm>
            <a:off x="250825" y="1484784"/>
            <a:ext cx="864235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a:t>
            </a:r>
            <a:r>
              <a:rPr lang="en-US" altLang="zh-CN" sz="2800" b="1" dirty="0">
                <a:solidFill>
                  <a:srgbClr val="000000"/>
                </a:solidFill>
                <a:latin typeface="仿宋_GB2312" pitchFamily="49" charset="-122"/>
                <a:ea typeface="仿宋_GB2312" pitchFamily="49" charset="-122"/>
              </a:rPr>
              <a:t>2. </a:t>
            </a:r>
            <a:r>
              <a:rPr lang="zh-CN" altLang="en-US" sz="2800" b="1" dirty="0">
                <a:solidFill>
                  <a:srgbClr val="000000"/>
                </a:solidFill>
                <a:latin typeface="仿宋_GB2312" pitchFamily="49" charset="-122"/>
                <a:ea typeface="仿宋_GB2312" pitchFamily="49" charset="-122"/>
              </a:rPr>
              <a:t>程序设计语言及语言处理程序</a:t>
            </a:r>
          </a:p>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a:t>
            </a:r>
            <a:r>
              <a:rPr lang="zh-CN" altLang="en-US" sz="2800" b="1" dirty="0">
                <a:solidFill>
                  <a:srgbClr val="CC0000"/>
                </a:solidFill>
                <a:latin typeface="仿宋_GB2312" pitchFamily="49" charset="-122"/>
                <a:ea typeface="仿宋_GB2312" pitchFamily="49" charset="-122"/>
              </a:rPr>
              <a:t>机器语言：</a:t>
            </a:r>
            <a:r>
              <a:rPr lang="zh-CN" altLang="en-US" sz="2800" b="1" dirty="0">
                <a:solidFill>
                  <a:srgbClr val="000000"/>
                </a:solidFill>
                <a:latin typeface="仿宋_GB2312" pitchFamily="49" charset="-122"/>
                <a:ea typeface="仿宋_GB2312" pitchFamily="49" charset="-122"/>
              </a:rPr>
              <a:t>用二进制代码编写，机器能直接执行。</a:t>
            </a:r>
            <a:endParaRPr lang="en-US" altLang="zh-CN" sz="2800" b="1" dirty="0">
              <a:solidFill>
                <a:srgbClr val="000000"/>
              </a:solidFill>
              <a:latin typeface="仿宋_GB2312" pitchFamily="49" charset="-122"/>
              <a:ea typeface="仿宋_GB2312" pitchFamily="49" charset="-122"/>
            </a:endParaRPr>
          </a:p>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a:t>
            </a:r>
            <a:endParaRPr lang="en-US" altLang="zh-CN" sz="2800" b="1" dirty="0">
              <a:solidFill>
                <a:srgbClr val="000000"/>
              </a:solidFill>
              <a:latin typeface="仿宋_GB2312" pitchFamily="49" charset="-122"/>
              <a:ea typeface="仿宋_GB2312" pitchFamily="49" charset="-122"/>
            </a:endParaRPr>
          </a:p>
          <a:p>
            <a:pPr eaLnBrk="1" hangingPunct="1">
              <a:lnSpc>
                <a:spcPct val="115000"/>
              </a:lnSpc>
              <a:buFontTx/>
              <a:buNone/>
            </a:pPr>
            <a:r>
              <a:rPr lang="zh-CN" altLang="en-US" sz="2800" b="1" dirty="0">
                <a:solidFill>
                  <a:srgbClr val="CC0000"/>
                </a:solidFill>
                <a:latin typeface="仿宋_GB2312" pitchFamily="49" charset="-122"/>
                <a:ea typeface="仿宋_GB2312" pitchFamily="49" charset="-122"/>
              </a:rPr>
              <a:t>  汇编语言：</a:t>
            </a:r>
            <a:r>
              <a:rPr lang="zh-CN" altLang="en-US" sz="2800" b="1" dirty="0">
                <a:solidFill>
                  <a:srgbClr val="000000"/>
                </a:solidFill>
                <a:latin typeface="仿宋_GB2312" pitchFamily="49" charset="-122"/>
                <a:ea typeface="仿宋_GB2312" pitchFamily="49" charset="-122"/>
              </a:rPr>
              <a:t>用符号表示指令代码，需要汇编程序将其翻译成机器指令后才能运行。</a:t>
            </a:r>
            <a:endParaRPr lang="en-US" altLang="zh-CN" sz="2800" b="1" dirty="0">
              <a:solidFill>
                <a:srgbClr val="000000"/>
              </a:solidFill>
              <a:latin typeface="仿宋_GB2312" pitchFamily="49" charset="-122"/>
              <a:ea typeface="仿宋_GB2312" pitchFamily="49" charset="-122"/>
            </a:endParaRPr>
          </a:p>
          <a:p>
            <a:pPr eaLnBrk="1" hangingPunct="1">
              <a:lnSpc>
                <a:spcPct val="115000"/>
              </a:lnSpc>
              <a:buFontTx/>
              <a:buNone/>
            </a:pPr>
            <a:r>
              <a:rPr lang="en-US" altLang="zh-CN" sz="2800" b="1" dirty="0">
                <a:solidFill>
                  <a:srgbClr val="000000"/>
                </a:solidFill>
                <a:latin typeface="仿宋_GB2312" pitchFamily="49" charset="-122"/>
                <a:ea typeface="仿宋_GB2312" pitchFamily="49" charset="-122"/>
              </a:rPr>
              <a:t>  </a:t>
            </a:r>
          </a:p>
          <a:p>
            <a:pPr eaLnBrk="1" hangingPunct="1">
              <a:lnSpc>
                <a:spcPct val="115000"/>
              </a:lnSpc>
              <a:buFontTx/>
              <a:buNone/>
            </a:pPr>
            <a:r>
              <a:rPr lang="zh-CN" altLang="en-US" sz="2800" b="1" dirty="0">
                <a:solidFill>
                  <a:srgbClr val="CC0000"/>
                </a:solidFill>
                <a:latin typeface="仿宋_GB2312" pitchFamily="49" charset="-122"/>
                <a:ea typeface="仿宋_GB2312" pitchFamily="49" charset="-122"/>
              </a:rPr>
              <a:t>  高级语言：</a:t>
            </a:r>
            <a:r>
              <a:rPr lang="zh-CN" altLang="en-US" sz="2800" b="1" dirty="0">
                <a:solidFill>
                  <a:srgbClr val="000000"/>
                </a:solidFill>
                <a:latin typeface="仿宋_GB2312" pitchFamily="49" charset="-122"/>
                <a:ea typeface="仿宋_GB2312" pitchFamily="49" charset="-122"/>
              </a:rPr>
              <a:t>采用接近自然语言的字符或表达式、按照一定的语法规则编写程序，需要高级语言编译程序将源程序编译生成目标程序后才能运行。</a:t>
            </a:r>
            <a:r>
              <a:rPr lang="en-US" altLang="zh-CN" sz="2800" b="1" dirty="0">
                <a:solidFill>
                  <a:srgbClr val="000000"/>
                </a:solidFill>
                <a:latin typeface="仿宋_GB2312" pitchFamily="49" charset="-122"/>
                <a:ea typeface="仿宋_GB2312" pitchFamily="49" charset="-122"/>
              </a:rPr>
              <a:t> </a:t>
            </a:r>
          </a:p>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a:t>
            </a:r>
            <a:endParaRPr lang="zh-CN" altLang="en-US" sz="2800" b="1" dirty="0">
              <a:solidFill>
                <a:srgbClr val="D60093"/>
              </a:solidFill>
              <a:latin typeface="仿宋_GB2312" pitchFamily="49" charset="-122"/>
              <a:ea typeface="仿宋_GB2312" pitchFamily="49" charset="-122"/>
            </a:endParaRPr>
          </a:p>
        </p:txBody>
      </p:sp>
      <p:sp>
        <p:nvSpPr>
          <p:cNvPr id="23555" name="Rectangle 5"/>
          <p:cNvSpPr>
            <a:spLocks noChangeArrowheads="1"/>
          </p:cNvSpPr>
          <p:nvPr/>
        </p:nvSpPr>
        <p:spPr bwMode="gray">
          <a:xfrm>
            <a:off x="395288" y="376238"/>
            <a:ext cx="2881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3200" b="1">
                <a:solidFill>
                  <a:srgbClr val="CC0000"/>
                </a:solidFill>
                <a:ea typeface="黑体" pitchFamily="49" charset="-122"/>
              </a:rPr>
              <a:t>系统软件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2">
                                            <p:txEl>
                                              <p:pRg st="1" end="1"/>
                                            </p:txEl>
                                          </p:spTgt>
                                        </p:tgtEl>
                                        <p:attrNameLst>
                                          <p:attrName>style.visibility</p:attrName>
                                        </p:attrNameLst>
                                      </p:cBhvr>
                                      <p:to>
                                        <p:strVal val="visible"/>
                                      </p:to>
                                    </p:set>
                                    <p:animEffect transition="in" filter="wipe(left)">
                                      <p:cBhvr>
                                        <p:cTn id="7" dur="500"/>
                                        <p:tgtEl>
                                          <p:spTgt spid="512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2">
                                            <p:txEl>
                                              <p:pRg st="3" end="3"/>
                                            </p:txEl>
                                          </p:spTgt>
                                        </p:tgtEl>
                                        <p:attrNameLst>
                                          <p:attrName>style.visibility</p:attrName>
                                        </p:attrNameLst>
                                      </p:cBhvr>
                                      <p:to>
                                        <p:strVal val="visible"/>
                                      </p:to>
                                    </p:set>
                                    <p:animEffect transition="in" filter="wipe(left)">
                                      <p:cBhvr>
                                        <p:cTn id="12" dur="500"/>
                                        <p:tgtEl>
                                          <p:spTgt spid="512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2">
                                            <p:txEl>
                                              <p:pRg st="5" end="5"/>
                                            </p:txEl>
                                          </p:spTgt>
                                        </p:tgtEl>
                                        <p:attrNameLst>
                                          <p:attrName>style.visibility</p:attrName>
                                        </p:attrNameLst>
                                      </p:cBhvr>
                                      <p:to>
                                        <p:strVal val="visible"/>
                                      </p:to>
                                    </p:set>
                                    <p:animEffect transition="in" filter="wipe(left)">
                                      <p:cBhvr>
                                        <p:cTn id="17" dur="500"/>
                                        <p:tgtEl>
                                          <p:spTgt spid="51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4294967295"/>
          </p:nvPr>
        </p:nvSpPr>
        <p:spPr bwMode="auto">
          <a:xfrm>
            <a:off x="222250" y="1268413"/>
            <a:ext cx="8642350" cy="2736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a:t>
            </a:r>
            <a:r>
              <a:rPr lang="en-US" altLang="zh-CN" sz="2800" b="1" dirty="0">
                <a:solidFill>
                  <a:srgbClr val="000000"/>
                </a:solidFill>
                <a:latin typeface="仿宋_GB2312" pitchFamily="49" charset="-122"/>
                <a:ea typeface="仿宋_GB2312" pitchFamily="49" charset="-122"/>
              </a:rPr>
              <a:t>2. </a:t>
            </a:r>
            <a:r>
              <a:rPr lang="zh-CN" altLang="en-US" sz="2800" b="1" dirty="0">
                <a:solidFill>
                  <a:srgbClr val="000000"/>
                </a:solidFill>
                <a:latin typeface="仿宋_GB2312" pitchFamily="49" charset="-122"/>
                <a:ea typeface="仿宋_GB2312" pitchFamily="49" charset="-122"/>
              </a:rPr>
              <a:t>程序设计语言及语言处理程序</a:t>
            </a:r>
          </a:p>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a:t>
            </a:r>
            <a:r>
              <a:rPr lang="zh-CN" altLang="en-US" sz="2800" b="1" dirty="0">
                <a:solidFill>
                  <a:srgbClr val="CC0000"/>
                </a:solidFill>
                <a:latin typeface="仿宋_GB2312" pitchFamily="49" charset="-122"/>
                <a:ea typeface="仿宋_GB2312" pitchFamily="49" charset="-122"/>
              </a:rPr>
              <a:t>机器语言：</a:t>
            </a:r>
            <a:r>
              <a:rPr lang="zh-CN" altLang="en-US" sz="2800" b="1" dirty="0">
                <a:solidFill>
                  <a:srgbClr val="000000"/>
                </a:solidFill>
                <a:latin typeface="仿宋_GB2312" pitchFamily="49" charset="-122"/>
                <a:ea typeface="仿宋_GB2312" pitchFamily="49" charset="-122"/>
              </a:rPr>
              <a:t>用二进制代码编写，机器</a:t>
            </a:r>
            <a:r>
              <a:rPr lang="zh-CN" altLang="en-US" sz="2800" b="1" dirty="0">
                <a:solidFill>
                  <a:srgbClr val="00B050"/>
                </a:solidFill>
                <a:latin typeface="仿宋_GB2312" pitchFamily="49" charset="-122"/>
                <a:ea typeface="仿宋_GB2312" pitchFamily="49" charset="-122"/>
              </a:rPr>
              <a:t>能直接执行</a:t>
            </a:r>
            <a:r>
              <a:rPr lang="zh-CN" altLang="en-US" sz="2800" b="1" dirty="0">
                <a:solidFill>
                  <a:srgbClr val="000000"/>
                </a:solidFill>
                <a:latin typeface="仿宋_GB2312" pitchFamily="49" charset="-122"/>
                <a:ea typeface="仿宋_GB2312" pitchFamily="49" charset="-122"/>
              </a:rPr>
              <a:t>。</a:t>
            </a:r>
          </a:p>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为了应用存储程序概念，</a:t>
            </a:r>
            <a:r>
              <a:rPr lang="en-US" altLang="zh-CN" sz="2800" b="1" dirty="0">
                <a:solidFill>
                  <a:srgbClr val="000000"/>
                </a:solidFill>
                <a:latin typeface="仿宋_GB2312" pitchFamily="49" charset="-122"/>
                <a:ea typeface="仿宋_GB2312" pitchFamily="49" charset="-122"/>
              </a:rPr>
              <a:t>CPU</a:t>
            </a:r>
            <a:r>
              <a:rPr lang="zh-CN" altLang="en-US" sz="2800" b="1" dirty="0">
                <a:solidFill>
                  <a:srgbClr val="000000"/>
                </a:solidFill>
                <a:latin typeface="仿宋_GB2312" pitchFamily="49" charset="-122"/>
                <a:ea typeface="仿宋_GB2312" pitchFamily="49" charset="-122"/>
              </a:rPr>
              <a:t>被设计成可以识别二进制模式编码的指令。这组指令以及编码系统称为机器语言。   </a:t>
            </a:r>
            <a:endParaRPr lang="zh-CN" altLang="en-US" sz="2800" b="1" dirty="0">
              <a:solidFill>
                <a:srgbClr val="D60093"/>
              </a:solidFill>
              <a:latin typeface="仿宋_GB2312" pitchFamily="49" charset="-122"/>
              <a:ea typeface="仿宋_GB2312" pitchFamily="49" charset="-122"/>
            </a:endParaRPr>
          </a:p>
        </p:txBody>
      </p:sp>
      <p:sp>
        <p:nvSpPr>
          <p:cNvPr id="24579" name="Rectangle 5"/>
          <p:cNvSpPr>
            <a:spLocks noChangeArrowheads="1"/>
          </p:cNvSpPr>
          <p:nvPr/>
        </p:nvSpPr>
        <p:spPr bwMode="gray">
          <a:xfrm>
            <a:off x="395288" y="376238"/>
            <a:ext cx="2881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3200" b="1">
                <a:solidFill>
                  <a:srgbClr val="CC0000"/>
                </a:solidFill>
                <a:ea typeface="黑体" pitchFamily="49" charset="-122"/>
              </a:rPr>
              <a:t>系统软件</a:t>
            </a:r>
          </a:p>
        </p:txBody>
      </p:sp>
      <p:sp>
        <p:nvSpPr>
          <p:cNvPr id="23556" name="Text Box 4"/>
          <p:cNvSpPr txBox="1">
            <a:spLocks noChangeArrowheads="1"/>
          </p:cNvSpPr>
          <p:nvPr/>
        </p:nvSpPr>
        <p:spPr bwMode="gray">
          <a:xfrm>
            <a:off x="998254" y="4489201"/>
            <a:ext cx="62642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dirty="0">
                <a:latin typeface="仿宋_GB2312" pitchFamily="49" charset="-122"/>
                <a:ea typeface="仿宋_GB2312" pitchFamily="49" charset="-122"/>
              </a:rPr>
              <a:t>如：机器语言指令示例：       </a:t>
            </a:r>
            <a:endParaRPr lang="en-US" altLang="zh-CN" sz="2000" b="1" dirty="0">
              <a:latin typeface="仿宋_GB2312" pitchFamily="49" charset="-122"/>
              <a:ea typeface="仿宋_GB2312" pitchFamily="49" charset="-122"/>
            </a:endParaRPr>
          </a:p>
        </p:txBody>
      </p:sp>
      <p:sp>
        <p:nvSpPr>
          <p:cNvPr id="23557" name="Text Box 5"/>
          <p:cNvSpPr txBox="1">
            <a:spLocks noChangeArrowheads="1"/>
          </p:cNvSpPr>
          <p:nvPr/>
        </p:nvSpPr>
        <p:spPr bwMode="gray">
          <a:xfrm>
            <a:off x="1403350" y="4941888"/>
            <a:ext cx="3455988" cy="400110"/>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000" dirty="0"/>
              <a:t>0011  0101  1010  0111</a:t>
            </a:r>
          </a:p>
        </p:txBody>
      </p:sp>
      <p:sp>
        <p:nvSpPr>
          <p:cNvPr id="23558" name="Text Box 6"/>
          <p:cNvSpPr txBox="1">
            <a:spLocks noChangeArrowheads="1"/>
          </p:cNvSpPr>
          <p:nvPr/>
        </p:nvSpPr>
        <p:spPr bwMode="gray">
          <a:xfrm>
            <a:off x="1021037" y="5373250"/>
            <a:ext cx="7848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dirty="0">
                <a:latin typeface="仿宋_GB2312" pitchFamily="49" charset="-122"/>
                <a:ea typeface="仿宋_GB2312" pitchFamily="49" charset="-122"/>
              </a:rPr>
              <a:t>完成的功能是将第</a:t>
            </a:r>
            <a:r>
              <a:rPr lang="en-US" altLang="zh-CN" sz="2000" b="1" dirty="0">
                <a:latin typeface="仿宋_GB2312" pitchFamily="49" charset="-122"/>
                <a:ea typeface="仿宋_GB2312" pitchFamily="49" charset="-122"/>
              </a:rPr>
              <a:t>5</a:t>
            </a:r>
            <a:r>
              <a:rPr lang="zh-CN" altLang="en-US" sz="2000" b="1" dirty="0">
                <a:latin typeface="仿宋_GB2312" pitchFamily="49" charset="-122"/>
                <a:ea typeface="仿宋_GB2312" pitchFamily="49" charset="-122"/>
              </a:rPr>
              <a:t>寄存器中的值存储到指定的存储单元。</a:t>
            </a:r>
          </a:p>
        </p:txBody>
      </p:sp>
      <p:pic>
        <p:nvPicPr>
          <p:cNvPr id="23559"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588224" y="3679111"/>
            <a:ext cx="1800200" cy="162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animEffect transition="in" filter="wipe(left)">
                                      <p:cBhvr>
                                        <p:cTn id="7" dur="500"/>
                                        <p:tgtEl>
                                          <p:spTgt spid="235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4">
                                            <p:txEl>
                                              <p:pRg st="1" end="1"/>
                                            </p:txEl>
                                          </p:spTgt>
                                        </p:tgtEl>
                                        <p:attrNameLst>
                                          <p:attrName>style.visibility</p:attrName>
                                        </p:attrNameLst>
                                      </p:cBhvr>
                                      <p:to>
                                        <p:strVal val="visible"/>
                                      </p:to>
                                    </p:set>
                                    <p:animEffect transition="in" filter="wipe(left)">
                                      <p:cBhvr>
                                        <p:cTn id="12" dur="500"/>
                                        <p:tgtEl>
                                          <p:spTgt spid="2355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554">
                                            <p:txEl>
                                              <p:pRg st="2" end="2"/>
                                            </p:txEl>
                                          </p:spTgt>
                                        </p:tgtEl>
                                        <p:attrNameLst>
                                          <p:attrName>style.visibility</p:attrName>
                                        </p:attrNameLst>
                                      </p:cBhvr>
                                      <p:to>
                                        <p:strVal val="visible"/>
                                      </p:to>
                                    </p:set>
                                    <p:animEffect transition="in" filter="wipe(left)">
                                      <p:cBhvr>
                                        <p:cTn id="17" dur="500"/>
                                        <p:tgtEl>
                                          <p:spTgt spid="2355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556"/>
                                        </p:tgtEl>
                                        <p:attrNameLst>
                                          <p:attrName>style.visibility</p:attrName>
                                        </p:attrNameLst>
                                      </p:cBhvr>
                                      <p:to>
                                        <p:strVal val="visible"/>
                                      </p:to>
                                    </p:set>
                                    <p:animEffect transition="in" filter="wipe(left)">
                                      <p:cBhvr>
                                        <p:cTn id="22" dur="500"/>
                                        <p:tgtEl>
                                          <p:spTgt spid="235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557"/>
                                        </p:tgtEl>
                                        <p:attrNameLst>
                                          <p:attrName>style.visibility</p:attrName>
                                        </p:attrNameLst>
                                      </p:cBhvr>
                                      <p:to>
                                        <p:strVal val="visible"/>
                                      </p:to>
                                    </p:set>
                                    <p:animEffect transition="in" filter="wipe(left)">
                                      <p:cBhvr>
                                        <p:cTn id="27" dur="500"/>
                                        <p:tgtEl>
                                          <p:spTgt spid="235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558"/>
                                        </p:tgtEl>
                                        <p:attrNameLst>
                                          <p:attrName>style.visibility</p:attrName>
                                        </p:attrNameLst>
                                      </p:cBhvr>
                                      <p:to>
                                        <p:strVal val="visible"/>
                                      </p:to>
                                    </p:set>
                                    <p:animEffect transition="in" filter="fade">
                                      <p:cBhvr>
                                        <p:cTn id="32" dur="500"/>
                                        <p:tgtEl>
                                          <p:spTgt spid="23558"/>
                                        </p:tgtEl>
                                      </p:cBhvr>
                                    </p:animEffect>
                                  </p:childTnLst>
                                </p:cTn>
                              </p:par>
                              <p:par>
                                <p:cTn id="33" presetID="10" presetClass="entr" presetSubtype="0" fill="hold" nodeType="withEffect">
                                  <p:stCondLst>
                                    <p:cond delay="0"/>
                                  </p:stCondLst>
                                  <p:childTnLst>
                                    <p:set>
                                      <p:cBhvr>
                                        <p:cTn id="34" dur="1" fill="hold">
                                          <p:stCondLst>
                                            <p:cond delay="0"/>
                                          </p:stCondLst>
                                        </p:cTn>
                                        <p:tgtEl>
                                          <p:spTgt spid="23559"/>
                                        </p:tgtEl>
                                        <p:attrNameLst>
                                          <p:attrName>style.visibility</p:attrName>
                                        </p:attrNameLst>
                                      </p:cBhvr>
                                      <p:to>
                                        <p:strVal val="visible"/>
                                      </p:to>
                                    </p:set>
                                    <p:animEffect transition="in" filter="fade">
                                      <p:cBhvr>
                                        <p:cTn id="35"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P spid="23556" grpId="0"/>
      <p:bldP spid="23557" grpId="0" animBg="1"/>
      <p:bldP spid="235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bwMode="auto">
          <a:xfrm>
            <a:off x="222250" y="1268413"/>
            <a:ext cx="8642350" cy="165653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a:t>
            </a:r>
            <a:r>
              <a:rPr lang="en-US" altLang="zh-CN" sz="2800" b="1" dirty="0">
                <a:solidFill>
                  <a:srgbClr val="000000"/>
                </a:solidFill>
                <a:latin typeface="仿宋_GB2312" pitchFamily="49" charset="-122"/>
                <a:ea typeface="仿宋_GB2312" pitchFamily="49" charset="-122"/>
              </a:rPr>
              <a:t>2. </a:t>
            </a:r>
            <a:r>
              <a:rPr lang="zh-CN" altLang="en-US" sz="2800" b="1" dirty="0">
                <a:solidFill>
                  <a:srgbClr val="000000"/>
                </a:solidFill>
                <a:latin typeface="仿宋_GB2312" pitchFamily="49" charset="-122"/>
                <a:ea typeface="仿宋_GB2312" pitchFamily="49" charset="-122"/>
              </a:rPr>
              <a:t>程序设计语言及语言处理程序</a:t>
            </a:r>
          </a:p>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a:t>
            </a:r>
            <a:r>
              <a:rPr lang="zh-CN" altLang="en-US" sz="2800" b="1" dirty="0">
                <a:solidFill>
                  <a:srgbClr val="CC0000"/>
                </a:solidFill>
                <a:latin typeface="仿宋_GB2312" pitchFamily="49" charset="-122"/>
                <a:ea typeface="仿宋_GB2312" pitchFamily="49" charset="-122"/>
              </a:rPr>
              <a:t>汇编语言：</a:t>
            </a:r>
            <a:r>
              <a:rPr lang="zh-CN" altLang="en-US" sz="2800" b="1" dirty="0">
                <a:solidFill>
                  <a:srgbClr val="000000"/>
                </a:solidFill>
                <a:latin typeface="仿宋_GB2312" pitchFamily="49" charset="-122"/>
                <a:ea typeface="仿宋_GB2312" pitchFamily="49" charset="-122"/>
              </a:rPr>
              <a:t>用符号表示指令代码，需要汇编程序将其翻译成机器指令后才能运行。</a:t>
            </a:r>
            <a:endParaRPr lang="en-US" altLang="zh-CN" sz="2800" b="1" dirty="0">
              <a:solidFill>
                <a:srgbClr val="000000"/>
              </a:solidFill>
              <a:latin typeface="仿宋_GB2312" pitchFamily="49" charset="-122"/>
              <a:ea typeface="仿宋_GB2312" pitchFamily="49" charset="-122"/>
            </a:endParaRPr>
          </a:p>
          <a:p>
            <a:pPr eaLnBrk="1" hangingPunct="1">
              <a:lnSpc>
                <a:spcPct val="115000"/>
              </a:lnSpc>
              <a:buFontTx/>
              <a:buNone/>
            </a:pPr>
            <a:r>
              <a:rPr lang="en-US" altLang="zh-CN" sz="2800" b="1" dirty="0">
                <a:solidFill>
                  <a:srgbClr val="000000"/>
                </a:solidFill>
                <a:latin typeface="仿宋_GB2312" pitchFamily="49" charset="-122"/>
                <a:ea typeface="仿宋_GB2312" pitchFamily="49" charset="-122"/>
              </a:rPr>
              <a:t>  </a:t>
            </a:r>
            <a:endParaRPr lang="zh-CN" altLang="en-US" sz="2000" b="1" dirty="0">
              <a:solidFill>
                <a:srgbClr val="000000"/>
              </a:solidFill>
              <a:latin typeface="仿宋_GB2312" pitchFamily="49" charset="-122"/>
              <a:ea typeface="仿宋_GB2312" pitchFamily="49" charset="-122"/>
            </a:endParaRPr>
          </a:p>
        </p:txBody>
      </p:sp>
      <p:sp>
        <p:nvSpPr>
          <p:cNvPr id="25603" name="Rectangle 5"/>
          <p:cNvSpPr>
            <a:spLocks noChangeArrowheads="1"/>
          </p:cNvSpPr>
          <p:nvPr/>
        </p:nvSpPr>
        <p:spPr bwMode="gray">
          <a:xfrm>
            <a:off x="395288" y="376238"/>
            <a:ext cx="2881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3200" b="1">
                <a:solidFill>
                  <a:srgbClr val="CC0000"/>
                </a:solidFill>
                <a:ea typeface="黑体" pitchFamily="49" charset="-122"/>
              </a:rPr>
              <a:t>系统软件</a:t>
            </a:r>
          </a:p>
        </p:txBody>
      </p:sp>
      <p:sp>
        <p:nvSpPr>
          <p:cNvPr id="6149" name="Text Box 5"/>
          <p:cNvSpPr txBox="1">
            <a:spLocks noChangeArrowheads="1"/>
          </p:cNvSpPr>
          <p:nvPr/>
        </p:nvSpPr>
        <p:spPr bwMode="gray">
          <a:xfrm>
            <a:off x="431800" y="3237682"/>
            <a:ext cx="82804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endParaRPr lang="en-US" altLang="zh-CN" sz="2400" b="1" dirty="0"/>
          </a:p>
          <a:p>
            <a:pPr eaLnBrk="1" hangingPunct="1">
              <a:lnSpc>
                <a:spcPct val="115000"/>
              </a:lnSpc>
              <a:buFontTx/>
              <a:buNone/>
            </a:pPr>
            <a:r>
              <a:rPr lang="zh-CN" altLang="en-US" sz="2000" b="1" dirty="0">
                <a:solidFill>
                  <a:srgbClr val="000000"/>
                </a:solidFill>
                <a:latin typeface="仿宋_GB2312" pitchFamily="49" charset="-122"/>
                <a:ea typeface="仿宋_GB2312" pitchFamily="49" charset="-122"/>
              </a:rPr>
              <a:t>如</a:t>
            </a:r>
            <a:r>
              <a:rPr lang="en-US" altLang="zh-CN" sz="2000" b="1" dirty="0">
                <a:solidFill>
                  <a:srgbClr val="000000"/>
                </a:solidFill>
                <a:latin typeface="仿宋_GB2312" pitchFamily="49" charset="-122"/>
                <a:ea typeface="仿宋_GB2312" pitchFamily="49" charset="-122"/>
              </a:rPr>
              <a:t>:</a:t>
            </a:r>
            <a:r>
              <a:rPr lang="zh-CN" altLang="en-US" sz="2000" b="1" dirty="0">
                <a:solidFill>
                  <a:srgbClr val="000000"/>
                </a:solidFill>
                <a:latin typeface="仿宋_GB2312" pitchFamily="49" charset="-122"/>
                <a:ea typeface="仿宋_GB2312" pitchFamily="49" charset="-122"/>
              </a:rPr>
              <a:t>用</a:t>
            </a:r>
            <a:r>
              <a:rPr lang="en-US" altLang="zh-CN" sz="2000" b="1" dirty="0">
                <a:solidFill>
                  <a:srgbClr val="CC0000"/>
                </a:solidFill>
                <a:latin typeface="仿宋_GB2312" pitchFamily="49" charset="-122"/>
                <a:ea typeface="仿宋_GB2312" pitchFamily="49" charset="-122"/>
              </a:rPr>
              <a:t>ADD</a:t>
            </a:r>
            <a:r>
              <a:rPr lang="zh-CN" altLang="en-US" sz="2000" b="1" dirty="0">
                <a:solidFill>
                  <a:srgbClr val="000000"/>
                </a:solidFill>
                <a:latin typeface="仿宋_GB2312" pitchFamily="49" charset="-122"/>
                <a:ea typeface="仿宋_GB2312" pitchFamily="49" charset="-122"/>
              </a:rPr>
              <a:t>表示加、</a:t>
            </a:r>
            <a:r>
              <a:rPr lang="en-US" altLang="zh-CN" sz="2000" b="1" dirty="0">
                <a:solidFill>
                  <a:srgbClr val="CC0000"/>
                </a:solidFill>
                <a:latin typeface="仿宋_GB2312" pitchFamily="49" charset="-122"/>
                <a:ea typeface="仿宋_GB2312" pitchFamily="49" charset="-122"/>
              </a:rPr>
              <a:t>SUB</a:t>
            </a:r>
            <a:r>
              <a:rPr lang="zh-CN" altLang="en-US" sz="2000" b="1" dirty="0">
                <a:solidFill>
                  <a:srgbClr val="000000"/>
                </a:solidFill>
                <a:latin typeface="仿宋_GB2312" pitchFamily="49" charset="-122"/>
                <a:ea typeface="仿宋_GB2312" pitchFamily="49" charset="-122"/>
              </a:rPr>
              <a:t>表示减、</a:t>
            </a:r>
            <a:r>
              <a:rPr lang="en-US" altLang="zh-CN" sz="2000" b="1" dirty="0">
                <a:solidFill>
                  <a:srgbClr val="CC0000"/>
                </a:solidFill>
                <a:latin typeface="仿宋_GB2312" pitchFamily="49" charset="-122"/>
                <a:ea typeface="仿宋_GB2312" pitchFamily="49" charset="-122"/>
              </a:rPr>
              <a:t>HLT</a:t>
            </a:r>
            <a:r>
              <a:rPr lang="zh-CN" altLang="en-US" sz="2000" b="1" dirty="0">
                <a:solidFill>
                  <a:srgbClr val="000000"/>
                </a:solidFill>
                <a:latin typeface="仿宋_GB2312" pitchFamily="49" charset="-122"/>
                <a:ea typeface="仿宋_GB2312" pitchFamily="49" charset="-122"/>
              </a:rPr>
              <a:t>表示停机</a:t>
            </a:r>
          </a:p>
          <a:p>
            <a:pPr eaLnBrk="1" hangingPunct="1">
              <a:lnSpc>
                <a:spcPct val="115000"/>
              </a:lnSpc>
              <a:buFontTx/>
              <a:buNone/>
            </a:pPr>
            <a:r>
              <a:rPr lang="zh-CN" altLang="en-US" sz="2000" b="1" dirty="0">
                <a:solidFill>
                  <a:srgbClr val="000000"/>
                </a:solidFill>
                <a:latin typeface="仿宋_GB2312" pitchFamily="49" charset="-122"/>
                <a:ea typeface="仿宋_GB2312" pitchFamily="49" charset="-122"/>
              </a:rPr>
              <a:t>  汇编语言程序示例：计算 </a:t>
            </a:r>
            <a:r>
              <a:rPr lang="en-US" altLang="zh-CN" sz="2000" b="1" dirty="0">
                <a:solidFill>
                  <a:srgbClr val="000000"/>
                </a:solidFill>
                <a:latin typeface="仿宋_GB2312" pitchFamily="49" charset="-122"/>
                <a:ea typeface="仿宋_GB2312" pitchFamily="49" charset="-122"/>
              </a:rPr>
              <a:t>S=12+6</a:t>
            </a:r>
            <a:endParaRPr lang="zh-CN" altLang="en-US" sz="2000" b="1" dirty="0">
              <a:solidFill>
                <a:srgbClr val="000000"/>
              </a:solidFill>
              <a:latin typeface="仿宋_GB2312" pitchFamily="49" charset="-122"/>
              <a:ea typeface="仿宋_GB2312" pitchFamily="49" charset="-122"/>
            </a:endParaRPr>
          </a:p>
          <a:p>
            <a:pPr eaLnBrk="1" hangingPunct="1">
              <a:spcBef>
                <a:spcPct val="50000"/>
              </a:spcBef>
            </a:pPr>
            <a:r>
              <a:rPr lang="en-US" altLang="zh-CN" sz="2000" b="1" dirty="0"/>
              <a:t>	MOV  S,12            </a:t>
            </a:r>
            <a:r>
              <a:rPr lang="zh-CN" altLang="en-US" sz="2000" b="1" dirty="0">
                <a:solidFill>
                  <a:srgbClr val="000066"/>
                </a:solidFill>
              </a:rPr>
              <a:t>把</a:t>
            </a:r>
            <a:r>
              <a:rPr lang="en-US" altLang="zh-CN" sz="2000" b="1" dirty="0">
                <a:solidFill>
                  <a:srgbClr val="000066"/>
                </a:solidFill>
              </a:rPr>
              <a:t>12</a:t>
            </a:r>
            <a:r>
              <a:rPr lang="zh-CN" altLang="en-US" sz="2000" b="1" dirty="0">
                <a:solidFill>
                  <a:srgbClr val="000066"/>
                </a:solidFill>
              </a:rPr>
              <a:t>放入累加器</a:t>
            </a:r>
            <a:r>
              <a:rPr lang="en-US" altLang="zh-CN" sz="2000" b="1" dirty="0">
                <a:solidFill>
                  <a:srgbClr val="000066"/>
                </a:solidFill>
              </a:rPr>
              <a:t>S</a:t>
            </a:r>
            <a:r>
              <a:rPr lang="zh-CN" altLang="en-US" sz="2000" b="1" dirty="0">
                <a:solidFill>
                  <a:srgbClr val="000066"/>
                </a:solidFill>
              </a:rPr>
              <a:t>中</a:t>
            </a:r>
          </a:p>
          <a:p>
            <a:pPr eaLnBrk="1" hangingPunct="1">
              <a:spcBef>
                <a:spcPct val="50000"/>
              </a:spcBef>
            </a:pPr>
            <a:r>
              <a:rPr lang="en-US" altLang="zh-CN" sz="2000" b="1" dirty="0"/>
              <a:t>	ADD  S,6               </a:t>
            </a:r>
            <a:r>
              <a:rPr lang="en-US" altLang="zh-CN" sz="2000" b="1" dirty="0">
                <a:solidFill>
                  <a:srgbClr val="000066"/>
                </a:solidFill>
              </a:rPr>
              <a:t>6</a:t>
            </a:r>
            <a:r>
              <a:rPr lang="zh-CN" altLang="en-US" sz="2000" b="1" dirty="0">
                <a:solidFill>
                  <a:srgbClr val="000066"/>
                </a:solidFill>
              </a:rPr>
              <a:t>与累加器</a:t>
            </a:r>
            <a:r>
              <a:rPr lang="en-US" altLang="zh-CN" sz="2000" b="1" dirty="0">
                <a:solidFill>
                  <a:srgbClr val="000066"/>
                </a:solidFill>
              </a:rPr>
              <a:t>S</a:t>
            </a:r>
            <a:r>
              <a:rPr lang="zh-CN" altLang="en-US" sz="2000" b="1" dirty="0">
                <a:solidFill>
                  <a:srgbClr val="000066"/>
                </a:solidFill>
              </a:rPr>
              <a:t>中的值相加，结果仍放入</a:t>
            </a:r>
            <a:r>
              <a:rPr lang="en-US" altLang="zh-CN" sz="2000" b="1" dirty="0">
                <a:solidFill>
                  <a:srgbClr val="000066"/>
                </a:solidFill>
              </a:rPr>
              <a:t>S</a:t>
            </a:r>
            <a:r>
              <a:rPr lang="zh-CN" altLang="en-US" sz="2000" b="1" dirty="0">
                <a:solidFill>
                  <a:srgbClr val="000066"/>
                </a:solidFill>
              </a:rPr>
              <a:t>中</a:t>
            </a:r>
          </a:p>
          <a:p>
            <a:pPr eaLnBrk="1" hangingPunct="1">
              <a:spcBef>
                <a:spcPct val="50000"/>
              </a:spcBef>
            </a:pPr>
            <a:r>
              <a:rPr lang="en-US" altLang="zh-CN" sz="2000" b="1" dirty="0"/>
              <a:t>	HLT                       </a:t>
            </a:r>
            <a:r>
              <a:rPr lang="zh-CN" altLang="en-US" sz="2000" b="1" dirty="0">
                <a:solidFill>
                  <a:srgbClr val="000066"/>
                </a:solidFill>
              </a:rPr>
              <a:t>结束，停机</a:t>
            </a:r>
          </a:p>
        </p:txBody>
      </p:sp>
      <p:pic>
        <p:nvPicPr>
          <p:cNvPr id="23" name="Picture 11" descr="C:\Users\Sunner\AppData\Local\Microsoft\Windows\Temporary Internet Files\Content.IE5\150OR56M\MC900434411[1].wmf"/>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885113" y="5445125"/>
            <a:ext cx="9588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wipe(left)">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wipe(left)">
                                      <p:cBhvr>
                                        <p:cTn id="12" dur="500"/>
                                        <p:tgtEl>
                                          <p:spTgt spid="61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wipe(left)">
                                      <p:cBhvr>
                                        <p:cTn id="17" dur="500"/>
                                        <p:tgtEl>
                                          <p:spTgt spid="614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9"/>
                                        </p:tgtEl>
                                        <p:attrNameLst>
                                          <p:attrName>style.visibility</p:attrName>
                                        </p:attrNameLst>
                                      </p:cBhvr>
                                      <p:to>
                                        <p:strVal val="visible"/>
                                      </p:to>
                                    </p:set>
                                    <p:animEffect transition="in" filter="wipe(left)">
                                      <p:cBhvr>
                                        <p:cTn id="22" dur="500"/>
                                        <p:tgtEl>
                                          <p:spTgt spid="61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P spid="61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4294967295"/>
          </p:nvPr>
        </p:nvSpPr>
        <p:spPr bwMode="auto">
          <a:xfrm>
            <a:off x="222250" y="1268413"/>
            <a:ext cx="8642350" cy="3384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a:t>
            </a:r>
            <a:r>
              <a:rPr lang="en-US" altLang="zh-CN" sz="2800" b="1" dirty="0">
                <a:solidFill>
                  <a:srgbClr val="000000"/>
                </a:solidFill>
                <a:latin typeface="仿宋_GB2312" pitchFamily="49" charset="-122"/>
                <a:ea typeface="仿宋_GB2312" pitchFamily="49" charset="-122"/>
              </a:rPr>
              <a:t>2. </a:t>
            </a:r>
            <a:r>
              <a:rPr lang="zh-CN" altLang="en-US" sz="2800" b="1" dirty="0">
                <a:solidFill>
                  <a:srgbClr val="000000"/>
                </a:solidFill>
                <a:latin typeface="仿宋_GB2312" pitchFamily="49" charset="-122"/>
                <a:ea typeface="仿宋_GB2312" pitchFamily="49" charset="-122"/>
              </a:rPr>
              <a:t>程序设计语言及语言处理程序</a:t>
            </a:r>
          </a:p>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a:t>
            </a:r>
            <a:r>
              <a:rPr lang="zh-CN" altLang="en-US" sz="2800" b="1" dirty="0">
                <a:solidFill>
                  <a:srgbClr val="CC0000"/>
                </a:solidFill>
                <a:latin typeface="仿宋_GB2312" pitchFamily="49" charset="-122"/>
                <a:ea typeface="仿宋_GB2312" pitchFamily="49" charset="-122"/>
              </a:rPr>
              <a:t>高级语言：</a:t>
            </a:r>
            <a:r>
              <a:rPr lang="zh-CN" altLang="en-US" sz="2800" b="1" dirty="0">
                <a:solidFill>
                  <a:srgbClr val="000000"/>
                </a:solidFill>
                <a:latin typeface="仿宋_GB2312" pitchFamily="49" charset="-122"/>
                <a:ea typeface="仿宋_GB2312" pitchFamily="49" charset="-122"/>
              </a:rPr>
              <a:t>采用接近自然语言的字符或表达式、按照一定的语法规则编写程序，需要高级语言编译程序将源程序编译生成目标程序后才能运行。</a:t>
            </a:r>
            <a:r>
              <a:rPr lang="en-US" altLang="zh-CN" sz="2800" b="1" dirty="0">
                <a:solidFill>
                  <a:srgbClr val="000000"/>
                </a:solidFill>
                <a:latin typeface="仿宋_GB2312" pitchFamily="49" charset="-122"/>
                <a:ea typeface="仿宋_GB2312" pitchFamily="49" charset="-122"/>
              </a:rPr>
              <a:t> </a:t>
            </a:r>
          </a:p>
          <a:p>
            <a:pPr eaLnBrk="1" hangingPunct="1">
              <a:lnSpc>
                <a:spcPct val="115000"/>
              </a:lnSpc>
              <a:buFontTx/>
              <a:buNone/>
            </a:pPr>
            <a:r>
              <a:rPr lang="zh-CN" altLang="en-US" sz="2800" b="1" dirty="0">
                <a:solidFill>
                  <a:srgbClr val="000000"/>
                </a:solidFill>
                <a:latin typeface="仿宋_GB2312" pitchFamily="49" charset="-122"/>
                <a:ea typeface="仿宋_GB2312" pitchFamily="49" charset="-122"/>
              </a:rPr>
              <a:t>  </a:t>
            </a:r>
            <a:r>
              <a:rPr lang="zh-CN" altLang="en-US" sz="2800" b="1" dirty="0">
                <a:solidFill>
                  <a:srgbClr val="D60093"/>
                </a:solidFill>
                <a:latin typeface="仿宋_GB2312" pitchFamily="49" charset="-122"/>
                <a:ea typeface="仿宋_GB2312" pitchFamily="49" charset="-122"/>
              </a:rPr>
              <a:t>程序设计语言分为</a:t>
            </a:r>
            <a:r>
              <a:rPr lang="zh-CN" altLang="en-US" sz="2800" b="1" dirty="0">
                <a:solidFill>
                  <a:srgbClr val="00B050"/>
                </a:solidFill>
                <a:latin typeface="仿宋_GB2312" pitchFamily="49" charset="-122"/>
                <a:ea typeface="仿宋_GB2312" pitchFamily="49" charset="-122"/>
              </a:rPr>
              <a:t>面向过程</a:t>
            </a:r>
            <a:r>
              <a:rPr lang="zh-CN" altLang="en-US" sz="2800" b="1" dirty="0">
                <a:solidFill>
                  <a:srgbClr val="D60093"/>
                </a:solidFill>
                <a:latin typeface="仿宋_GB2312" pitchFamily="49" charset="-122"/>
                <a:ea typeface="仿宋_GB2312" pitchFamily="49" charset="-122"/>
              </a:rPr>
              <a:t>和</a:t>
            </a:r>
            <a:r>
              <a:rPr lang="zh-CN" altLang="en-US" sz="2800" b="1" dirty="0">
                <a:solidFill>
                  <a:srgbClr val="00B050"/>
                </a:solidFill>
                <a:latin typeface="仿宋_GB2312" pitchFamily="49" charset="-122"/>
                <a:ea typeface="仿宋_GB2312" pitchFamily="49" charset="-122"/>
              </a:rPr>
              <a:t>面向对象</a:t>
            </a:r>
            <a:r>
              <a:rPr lang="zh-CN" altLang="en-US" sz="2800" b="1" dirty="0">
                <a:solidFill>
                  <a:srgbClr val="D60093"/>
                </a:solidFill>
                <a:latin typeface="仿宋_GB2312" pitchFamily="49" charset="-122"/>
                <a:ea typeface="仿宋_GB2312" pitchFamily="49" charset="-122"/>
              </a:rPr>
              <a:t>两类。</a:t>
            </a:r>
          </a:p>
          <a:p>
            <a:pPr eaLnBrk="1" hangingPunct="1">
              <a:lnSpc>
                <a:spcPct val="115000"/>
              </a:lnSpc>
              <a:buFontTx/>
              <a:buNone/>
            </a:pPr>
            <a:r>
              <a:rPr lang="zh-CN" altLang="en-US" sz="2800" b="1" dirty="0">
                <a:solidFill>
                  <a:srgbClr val="D60093"/>
                </a:solidFill>
                <a:latin typeface="仿宋_GB2312" pitchFamily="49" charset="-122"/>
                <a:ea typeface="仿宋_GB2312" pitchFamily="49" charset="-122"/>
              </a:rPr>
              <a:t>  </a:t>
            </a:r>
          </a:p>
        </p:txBody>
      </p:sp>
      <p:sp>
        <p:nvSpPr>
          <p:cNvPr id="26627" name="Rectangle 5"/>
          <p:cNvSpPr>
            <a:spLocks noChangeArrowheads="1"/>
          </p:cNvSpPr>
          <p:nvPr/>
        </p:nvSpPr>
        <p:spPr bwMode="gray">
          <a:xfrm>
            <a:off x="395288" y="376238"/>
            <a:ext cx="2881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3200" b="1">
                <a:solidFill>
                  <a:srgbClr val="CC0000"/>
                </a:solidFill>
                <a:ea typeface="黑体" pitchFamily="49" charset="-122"/>
              </a:rPr>
              <a:t>系统软件</a:t>
            </a:r>
          </a:p>
        </p:txBody>
      </p:sp>
      <p:sp>
        <p:nvSpPr>
          <p:cNvPr id="24580" name="Text Box 4"/>
          <p:cNvSpPr txBox="1">
            <a:spLocks noChangeArrowheads="1"/>
          </p:cNvSpPr>
          <p:nvPr/>
        </p:nvSpPr>
        <p:spPr bwMode="gray">
          <a:xfrm>
            <a:off x="655860" y="4437112"/>
            <a:ext cx="82804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dirty="0">
                <a:solidFill>
                  <a:srgbClr val="000066"/>
                </a:solidFill>
                <a:latin typeface="仿宋_GB2312" pitchFamily="49" charset="-122"/>
                <a:ea typeface="仿宋_GB2312" pitchFamily="49" charset="-122"/>
              </a:rPr>
              <a:t>高级语言程序示例：</a:t>
            </a:r>
            <a:r>
              <a:rPr lang="zh-CN" altLang="en-US" sz="2000" b="1" dirty="0">
                <a:solidFill>
                  <a:srgbClr val="000000"/>
                </a:solidFill>
                <a:latin typeface="仿宋_GB2312" pitchFamily="49" charset="-122"/>
                <a:ea typeface="仿宋_GB2312" pitchFamily="49" charset="-122"/>
              </a:rPr>
              <a:t>计算 </a:t>
            </a:r>
            <a:r>
              <a:rPr lang="en-US" altLang="zh-CN" sz="2000" b="1" dirty="0">
                <a:solidFill>
                  <a:srgbClr val="000000"/>
                </a:solidFill>
                <a:latin typeface="仿宋_GB2312" pitchFamily="49" charset="-122"/>
                <a:ea typeface="仿宋_GB2312" pitchFamily="49" charset="-122"/>
              </a:rPr>
              <a:t>S=12+6</a:t>
            </a:r>
            <a:endParaRPr lang="en-US" altLang="zh-CN" sz="2000" b="1" dirty="0"/>
          </a:p>
          <a:p>
            <a:pPr eaLnBrk="1" hangingPunct="1">
              <a:spcBef>
                <a:spcPct val="50000"/>
              </a:spcBef>
            </a:pPr>
            <a:r>
              <a:rPr lang="en-US" altLang="zh-CN" sz="2000" b="1" dirty="0"/>
              <a:t>S=12+6                </a:t>
            </a:r>
            <a:r>
              <a:rPr lang="en-US" altLang="zh-CN" sz="2000" b="1" dirty="0">
                <a:solidFill>
                  <a:srgbClr val="000066"/>
                </a:solidFill>
              </a:rPr>
              <a:t>12</a:t>
            </a:r>
            <a:r>
              <a:rPr lang="zh-CN" altLang="en-US" sz="2000" b="1" dirty="0">
                <a:solidFill>
                  <a:srgbClr val="000066"/>
                </a:solidFill>
              </a:rPr>
              <a:t>与</a:t>
            </a:r>
            <a:r>
              <a:rPr lang="en-US" altLang="zh-CN" sz="2000" b="1" dirty="0">
                <a:solidFill>
                  <a:srgbClr val="000066"/>
                </a:solidFill>
              </a:rPr>
              <a:t>6</a:t>
            </a:r>
            <a:r>
              <a:rPr lang="zh-CN" altLang="en-US" sz="2000" b="1" dirty="0">
                <a:solidFill>
                  <a:srgbClr val="000066"/>
                </a:solidFill>
              </a:rPr>
              <a:t>相加结果放入</a:t>
            </a:r>
            <a:r>
              <a:rPr lang="en-US" altLang="zh-CN" sz="2000" b="1" dirty="0">
                <a:solidFill>
                  <a:srgbClr val="000066"/>
                </a:solidFill>
              </a:rPr>
              <a:t>S</a:t>
            </a:r>
            <a:r>
              <a:rPr lang="zh-CN" altLang="en-US" sz="2000" b="1" dirty="0">
                <a:solidFill>
                  <a:srgbClr val="000066"/>
                </a:solidFill>
              </a:rPr>
              <a:t>中</a:t>
            </a:r>
          </a:p>
          <a:p>
            <a:pPr eaLnBrk="1" hangingPunct="1">
              <a:spcBef>
                <a:spcPct val="50000"/>
              </a:spcBef>
            </a:pPr>
            <a:r>
              <a:rPr lang="en-US" altLang="zh-CN" sz="2000" b="1" dirty="0"/>
              <a:t>PRINT  S              </a:t>
            </a:r>
            <a:r>
              <a:rPr lang="zh-CN" altLang="en-US" sz="2000" b="1" dirty="0">
                <a:solidFill>
                  <a:srgbClr val="000066"/>
                </a:solidFill>
              </a:rPr>
              <a:t>输出</a:t>
            </a:r>
            <a:r>
              <a:rPr lang="en-US" altLang="zh-CN" sz="2000" b="1" dirty="0">
                <a:solidFill>
                  <a:srgbClr val="000066"/>
                </a:solidFill>
              </a:rPr>
              <a:t>S</a:t>
            </a:r>
          </a:p>
          <a:p>
            <a:pPr eaLnBrk="1" hangingPunct="1">
              <a:spcBef>
                <a:spcPct val="50000"/>
              </a:spcBef>
            </a:pPr>
            <a:r>
              <a:rPr lang="en-US" altLang="zh-CN" sz="2000" b="1" dirty="0"/>
              <a:t>END                      </a:t>
            </a:r>
            <a:r>
              <a:rPr lang="zh-CN" altLang="en-US" sz="2000" b="1" dirty="0">
                <a:solidFill>
                  <a:srgbClr val="000066"/>
                </a:solidFill>
              </a:rPr>
              <a:t>程序结束</a:t>
            </a:r>
            <a:endParaRPr lang="zh-CN" altLang="en-US" sz="2400" b="1" dirty="0">
              <a:solidFill>
                <a:srgbClr val="000066"/>
              </a:solidFill>
            </a:endParaRPr>
          </a:p>
        </p:txBody>
      </p:sp>
      <p:pic>
        <p:nvPicPr>
          <p:cNvPr id="15" name="Picture 15" descr="C:\Users\Sunner\AppData\Local\Microsoft\Windows\Temporary Internet Files\Content.IE5\150OR56M\MC900437561[1].wmf"/>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596188" y="5661025"/>
            <a:ext cx="1317625"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Effect transition="in" filter="wipe(left)">
                                      <p:cBhvr>
                                        <p:cTn id="7" dur="500"/>
                                        <p:tgtEl>
                                          <p:spTgt spid="245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78">
                                            <p:txEl>
                                              <p:pRg st="1" end="1"/>
                                            </p:txEl>
                                          </p:spTgt>
                                        </p:tgtEl>
                                        <p:attrNameLst>
                                          <p:attrName>style.visibility</p:attrName>
                                        </p:attrNameLst>
                                      </p:cBhvr>
                                      <p:to>
                                        <p:strVal val="visible"/>
                                      </p:to>
                                    </p:set>
                                    <p:animEffect transition="in" filter="wipe(left)">
                                      <p:cBhvr>
                                        <p:cTn id="12" dur="500"/>
                                        <p:tgtEl>
                                          <p:spTgt spid="2457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578">
                                            <p:txEl>
                                              <p:pRg st="2" end="2"/>
                                            </p:txEl>
                                          </p:spTgt>
                                        </p:tgtEl>
                                        <p:attrNameLst>
                                          <p:attrName>style.visibility</p:attrName>
                                        </p:attrNameLst>
                                      </p:cBhvr>
                                      <p:to>
                                        <p:strVal val="visible"/>
                                      </p:to>
                                    </p:set>
                                    <p:animEffect transition="in" filter="wipe(left)">
                                      <p:cBhvr>
                                        <p:cTn id="17" dur="500"/>
                                        <p:tgtEl>
                                          <p:spTgt spid="2457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578">
                                            <p:txEl>
                                              <p:pRg st="3" end="3"/>
                                            </p:txEl>
                                          </p:spTgt>
                                        </p:tgtEl>
                                        <p:attrNameLst>
                                          <p:attrName>style.visibility</p:attrName>
                                        </p:attrNameLst>
                                      </p:cBhvr>
                                      <p:to>
                                        <p:strVal val="visible"/>
                                      </p:to>
                                    </p:set>
                                    <p:animEffect transition="in" filter="wipe(left)">
                                      <p:cBhvr>
                                        <p:cTn id="22" dur="500"/>
                                        <p:tgtEl>
                                          <p:spTgt spid="2457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580"/>
                                        </p:tgtEl>
                                        <p:attrNameLst>
                                          <p:attrName>style.visibility</p:attrName>
                                        </p:attrNameLst>
                                      </p:cBhvr>
                                      <p:to>
                                        <p:strVal val="visible"/>
                                      </p:to>
                                    </p:set>
                                    <p:animEffect transition="in" filter="wipe(left)">
                                      <p:cBhvr>
                                        <p:cTn id="27" dur="500"/>
                                        <p:tgtEl>
                                          <p:spTgt spid="24580"/>
                                        </p:tgtEl>
                                      </p:cBhvr>
                                    </p:animEffect>
                                  </p:childTnLst>
                                </p:cTn>
                              </p:par>
                              <p:par>
                                <p:cTn id="28" presetID="2" presetClass="entr" presetSubtype="2"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uild="p"/>
      <p:bldP spid="2458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sz="half" idx="1"/>
          </p:nvPr>
        </p:nvSpPr>
        <p:spPr bwMode="auto">
          <a:xfrm>
            <a:off x="468313" y="1341438"/>
            <a:ext cx="7715250" cy="2232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15000"/>
              </a:lnSpc>
              <a:buFontTx/>
              <a:buNone/>
            </a:pPr>
            <a:r>
              <a:rPr lang="en-US" altLang="zh-CN" sz="2800" b="1">
                <a:solidFill>
                  <a:srgbClr val="000066"/>
                </a:solidFill>
                <a:latin typeface="仿宋_GB2312" pitchFamily="49" charset="-122"/>
                <a:ea typeface="仿宋_GB2312" pitchFamily="49" charset="-122"/>
              </a:rPr>
              <a:t> (</a:t>
            </a:r>
            <a:r>
              <a:rPr lang="en-US" altLang="zh-CN" sz="2400" b="1">
                <a:solidFill>
                  <a:srgbClr val="000066"/>
                </a:solidFill>
                <a:latin typeface="仿宋_GB2312" pitchFamily="49" charset="-122"/>
                <a:ea typeface="仿宋_GB2312" pitchFamily="49" charset="-122"/>
              </a:rPr>
              <a:t>1) </a:t>
            </a:r>
            <a:r>
              <a:rPr lang="zh-CN" altLang="en-US" sz="2400" b="1">
                <a:solidFill>
                  <a:srgbClr val="000066"/>
                </a:solidFill>
                <a:latin typeface="仿宋_GB2312" pitchFamily="49" charset="-122"/>
                <a:ea typeface="仿宋_GB2312" pitchFamily="49" charset="-122"/>
              </a:rPr>
              <a:t>面向过程语言</a:t>
            </a:r>
          </a:p>
          <a:p>
            <a:pPr eaLnBrk="1" hangingPunct="1">
              <a:lnSpc>
                <a:spcPct val="115000"/>
              </a:lnSpc>
              <a:buFontTx/>
              <a:buNone/>
            </a:pPr>
            <a:r>
              <a:rPr lang="zh-CN" altLang="en-US" sz="2400" b="1">
                <a:solidFill>
                  <a:srgbClr val="000000"/>
                </a:solidFill>
                <a:latin typeface="仿宋_GB2312" pitchFamily="49" charset="-122"/>
                <a:ea typeface="仿宋_GB2312" pitchFamily="49" charset="-122"/>
              </a:rPr>
              <a:t>  </a:t>
            </a:r>
            <a:r>
              <a:rPr lang="zh-CN" altLang="en-US" sz="2400" b="1">
                <a:solidFill>
                  <a:srgbClr val="D60093"/>
                </a:solidFill>
                <a:latin typeface="仿宋_GB2312" pitchFamily="49" charset="-122"/>
                <a:ea typeface="仿宋_GB2312" pitchFamily="49" charset="-122"/>
              </a:rPr>
              <a:t>特点：</a:t>
            </a:r>
            <a:r>
              <a:rPr lang="zh-CN" altLang="en-US" sz="2400" b="1">
                <a:solidFill>
                  <a:srgbClr val="000000"/>
                </a:solidFill>
                <a:latin typeface="仿宋_GB2312" pitchFamily="49" charset="-122"/>
                <a:ea typeface="仿宋_GB2312" pitchFamily="49" charset="-122"/>
              </a:rPr>
              <a:t>强调用计算机能够理解的逻辑来描述解决问题的方法和步骤，不仅要说明做什么，还要说明如何做。过分强调求解过程的描述，程序难以重复使用。如：</a:t>
            </a:r>
          </a:p>
          <a:p>
            <a:pPr eaLnBrk="1" hangingPunct="1">
              <a:lnSpc>
                <a:spcPct val="115000"/>
              </a:lnSpc>
              <a:buFontTx/>
              <a:buNone/>
            </a:pPr>
            <a:r>
              <a:rPr lang="en-US" altLang="zh-CN" sz="2800" b="1">
                <a:solidFill>
                  <a:srgbClr val="000000"/>
                </a:solidFill>
                <a:latin typeface="仿宋_GB2312" pitchFamily="49" charset="-122"/>
                <a:ea typeface="仿宋_GB2312" pitchFamily="49" charset="-122"/>
              </a:rPr>
              <a:t>  </a:t>
            </a:r>
          </a:p>
        </p:txBody>
      </p:sp>
      <p:pic>
        <p:nvPicPr>
          <p:cNvPr id="6147" name="Picture 8" descr="245e8bca4483a8cbc91768b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928" y="3420763"/>
            <a:ext cx="1150938"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10" descr="u=2181737462,3263591974&amp;fm=0&amp;gp=0">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818" y="3440607"/>
            <a:ext cx="1081087"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12" descr="faacb564173bb49df6365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557" y="3460451"/>
            <a:ext cx="10683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7438" y="3460451"/>
            <a:ext cx="112395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51" name="Object 15"/>
          <p:cNvGraphicFramePr>
            <a:graphicFrameLocks noGrp="1" noChangeAspect="1"/>
          </p:cNvGraphicFramePr>
          <p:nvPr>
            <p:ph sz="half" idx="2"/>
            <p:extLst>
              <p:ext uri="{D42A27DB-BD31-4B8C-83A1-F6EECF244321}">
                <p14:modId xmlns:p14="http://schemas.microsoft.com/office/powerpoint/2010/main" val="4291383875"/>
              </p:ext>
            </p:extLst>
          </p:nvPr>
        </p:nvGraphicFramePr>
        <p:xfrm>
          <a:off x="3767389" y="3368196"/>
          <a:ext cx="1506537" cy="2132012"/>
        </p:xfrm>
        <a:graphic>
          <a:graphicData uri="http://schemas.openxmlformats.org/presentationml/2006/ole">
            <mc:AlternateContent xmlns:mc="http://schemas.openxmlformats.org/markup-compatibility/2006">
              <mc:Choice xmlns:v="urn:schemas-microsoft-com:vml" Requires="v">
                <p:oleObj spid="_x0000_s27730" name="Acrobat Document" r:id="rId9" imgW="7065360" imgH="9998640" progId="Acrobat.Document.DC">
                  <p:embed/>
                </p:oleObj>
              </mc:Choice>
              <mc:Fallback>
                <p:oleObj name="Acrobat Document" r:id="rId9" imgW="7065360" imgH="9998640" progId="Acrobat.Document.DC">
                  <p:embed/>
                  <p:pic>
                    <p:nvPicPr>
                      <p:cNvPr id="0" name="Object 15"/>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gray">
                      <a:xfrm>
                        <a:off x="3767389" y="3368196"/>
                        <a:ext cx="1506537" cy="213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6" name="Rectangle 18"/>
          <p:cNvSpPr>
            <a:spLocks noChangeArrowheads="1"/>
          </p:cNvSpPr>
          <p:nvPr/>
        </p:nvSpPr>
        <p:spPr bwMode="gray">
          <a:xfrm>
            <a:off x="395288" y="376238"/>
            <a:ext cx="2881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3200" b="1">
                <a:solidFill>
                  <a:srgbClr val="CC0000"/>
                </a:solidFill>
                <a:ea typeface="黑体" pitchFamily="49" charset="-122"/>
              </a:rPr>
              <a:t>系统软件</a:t>
            </a:r>
          </a:p>
        </p:txBody>
      </p:sp>
      <p:pic>
        <p:nvPicPr>
          <p:cNvPr id="2" name="图片 1">
            <a:extLst>
              <a:ext uri="{FF2B5EF4-FFF2-40B4-BE49-F238E27FC236}">
                <a16:creationId xmlns:a16="http://schemas.microsoft.com/office/drawing/2014/main" id="{060FDDEC-F9C2-4691-8871-B6EAFD401FED}"/>
              </a:ext>
            </a:extLst>
          </p:cNvPr>
          <p:cNvPicPr>
            <a:picLocks noChangeAspect="1"/>
          </p:cNvPicPr>
          <p:nvPr/>
        </p:nvPicPr>
        <p:blipFill>
          <a:blip r:embed="rId11"/>
          <a:stretch>
            <a:fillRect/>
          </a:stretch>
        </p:blipFill>
        <p:spPr>
          <a:xfrm>
            <a:off x="3276600" y="4973339"/>
            <a:ext cx="2493714" cy="16301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wipe(left)">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wipe(left)">
                                      <p:cBhvr>
                                        <p:cTn id="12" dur="500"/>
                                        <p:tgtEl>
                                          <p:spTgt spid="61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fade">
                                      <p:cBhvr>
                                        <p:cTn id="17" dur="500"/>
                                        <p:tgtEl>
                                          <p:spTgt spid="6147"/>
                                        </p:tgtEl>
                                      </p:cBhvr>
                                    </p:animEffect>
                                  </p:childTnLst>
                                </p:cTn>
                              </p:par>
                              <p:par>
                                <p:cTn id="18" presetID="10" presetClass="entr" presetSubtype="0" fill="hold" nodeType="withEffect">
                                  <p:stCondLst>
                                    <p:cond delay="0"/>
                                  </p:stCondLst>
                                  <p:childTnLst>
                                    <p:set>
                                      <p:cBhvr>
                                        <p:cTn id="19" dur="1" fill="hold">
                                          <p:stCondLst>
                                            <p:cond delay="0"/>
                                          </p:stCondLst>
                                        </p:cTn>
                                        <p:tgtEl>
                                          <p:spTgt spid="6148"/>
                                        </p:tgtEl>
                                        <p:attrNameLst>
                                          <p:attrName>style.visibility</p:attrName>
                                        </p:attrNameLst>
                                      </p:cBhvr>
                                      <p:to>
                                        <p:strVal val="visible"/>
                                      </p:to>
                                    </p:set>
                                    <p:animEffect transition="in" filter="fade">
                                      <p:cBhvr>
                                        <p:cTn id="20" dur="500"/>
                                        <p:tgtEl>
                                          <p:spTgt spid="6148"/>
                                        </p:tgtEl>
                                      </p:cBhvr>
                                    </p:animEffect>
                                  </p:childTnLst>
                                </p:cTn>
                              </p:par>
                              <p:par>
                                <p:cTn id="21" presetID="10" presetClass="entr" presetSubtype="0" fill="hold" nodeType="withEffect">
                                  <p:stCondLst>
                                    <p:cond delay="0"/>
                                  </p:stCondLst>
                                  <p:childTnLst>
                                    <p:set>
                                      <p:cBhvr>
                                        <p:cTn id="22" dur="1" fill="hold">
                                          <p:stCondLst>
                                            <p:cond delay="0"/>
                                          </p:stCondLst>
                                        </p:cTn>
                                        <p:tgtEl>
                                          <p:spTgt spid="6149"/>
                                        </p:tgtEl>
                                        <p:attrNameLst>
                                          <p:attrName>style.visibility</p:attrName>
                                        </p:attrNameLst>
                                      </p:cBhvr>
                                      <p:to>
                                        <p:strVal val="visible"/>
                                      </p:to>
                                    </p:set>
                                    <p:animEffect transition="in" filter="fade">
                                      <p:cBhvr>
                                        <p:cTn id="23" dur="500"/>
                                        <p:tgtEl>
                                          <p:spTgt spid="6149"/>
                                        </p:tgtEl>
                                      </p:cBhvr>
                                    </p:animEffect>
                                  </p:childTnLst>
                                </p:cTn>
                              </p:par>
                              <p:par>
                                <p:cTn id="24" presetID="10" presetClass="entr" presetSubtype="0" fill="hold" nodeType="withEffect">
                                  <p:stCondLst>
                                    <p:cond delay="0"/>
                                  </p:stCondLst>
                                  <p:childTnLst>
                                    <p:set>
                                      <p:cBhvr>
                                        <p:cTn id="25" dur="1" fill="hold">
                                          <p:stCondLst>
                                            <p:cond delay="0"/>
                                          </p:stCondLst>
                                        </p:cTn>
                                        <p:tgtEl>
                                          <p:spTgt spid="6150"/>
                                        </p:tgtEl>
                                        <p:attrNameLst>
                                          <p:attrName>style.visibility</p:attrName>
                                        </p:attrNameLst>
                                      </p:cBhvr>
                                      <p:to>
                                        <p:strVal val="visible"/>
                                      </p:to>
                                    </p:set>
                                    <p:animEffect transition="in" filter="fade">
                                      <p:cBhvr>
                                        <p:cTn id="26" dur="500"/>
                                        <p:tgtEl>
                                          <p:spTgt spid="6150"/>
                                        </p:tgtEl>
                                      </p:cBhvr>
                                    </p:animEffect>
                                  </p:childTnLst>
                                </p:cTn>
                              </p:par>
                              <p:par>
                                <p:cTn id="27" presetID="10" presetClass="entr" presetSubtype="0" fill="hold" nodeType="withEffect">
                                  <p:stCondLst>
                                    <p:cond delay="0"/>
                                  </p:stCondLst>
                                  <p:childTnLst>
                                    <p:set>
                                      <p:cBhvr>
                                        <p:cTn id="28" dur="1" fill="hold">
                                          <p:stCondLst>
                                            <p:cond delay="0"/>
                                          </p:stCondLst>
                                        </p:cTn>
                                        <p:tgtEl>
                                          <p:spTgt spid="6151"/>
                                        </p:tgtEl>
                                        <p:attrNameLst>
                                          <p:attrName>style.visibility</p:attrName>
                                        </p:attrNameLst>
                                      </p:cBhvr>
                                      <p:to>
                                        <p:strVal val="visible"/>
                                      </p:to>
                                    </p:set>
                                    <p:animEffect transition="in" filter="fade">
                                      <p:cBhvr>
                                        <p:cTn id="29" dur="500"/>
                                        <p:tgtEl>
                                          <p:spTgt spid="615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28F1A03-25B6-4305-ABC2-79C49B056C8E}"/>
              </a:ext>
            </a:extLst>
          </p:cNvPr>
          <p:cNvPicPr>
            <a:picLocks noChangeAspect="1"/>
          </p:cNvPicPr>
          <p:nvPr/>
        </p:nvPicPr>
        <p:blipFill>
          <a:blip r:embed="rId3"/>
          <a:stretch>
            <a:fillRect/>
          </a:stretch>
        </p:blipFill>
        <p:spPr>
          <a:xfrm>
            <a:off x="7235794" y="2875971"/>
            <a:ext cx="1857812" cy="1857812"/>
          </a:xfrm>
          <a:prstGeom prst="rect">
            <a:avLst/>
          </a:prstGeom>
        </p:spPr>
      </p:pic>
      <p:pic>
        <p:nvPicPr>
          <p:cNvPr id="28681"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263" y="3624263"/>
            <a:ext cx="17145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11" descr="Download JDK 7">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b="19536"/>
          <a:stretch>
            <a:fillRect/>
          </a:stretch>
        </p:blipFill>
        <p:spPr bwMode="auto">
          <a:xfrm>
            <a:off x="1562206" y="3484563"/>
            <a:ext cx="1304925"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Rectangle 3"/>
          <p:cNvSpPr>
            <a:spLocks noGrp="1" noChangeArrowheads="1"/>
          </p:cNvSpPr>
          <p:nvPr>
            <p:ph type="body" idx="1"/>
          </p:nvPr>
        </p:nvSpPr>
        <p:spPr bwMode="auto">
          <a:xfrm>
            <a:off x="250825" y="1196975"/>
            <a:ext cx="8642350" cy="1944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15000"/>
              </a:lnSpc>
              <a:buFontTx/>
              <a:buNone/>
            </a:pPr>
            <a:r>
              <a:rPr lang="en-US" altLang="zh-CN" sz="2400" b="1" dirty="0">
                <a:solidFill>
                  <a:srgbClr val="000066"/>
                </a:solidFill>
                <a:latin typeface="仿宋_GB2312" pitchFamily="49" charset="-122"/>
                <a:ea typeface="仿宋_GB2312" pitchFamily="49" charset="-122"/>
              </a:rPr>
              <a:t>  (2) </a:t>
            </a:r>
            <a:r>
              <a:rPr lang="zh-CN" altLang="en-US" sz="2400" b="1" dirty="0">
                <a:solidFill>
                  <a:srgbClr val="000066"/>
                </a:solidFill>
                <a:latin typeface="仿宋_GB2312" pitchFamily="49" charset="-122"/>
                <a:ea typeface="仿宋_GB2312" pitchFamily="49" charset="-122"/>
              </a:rPr>
              <a:t>面向对象语言</a:t>
            </a:r>
          </a:p>
          <a:p>
            <a:pPr eaLnBrk="1" hangingPunct="1">
              <a:lnSpc>
                <a:spcPct val="115000"/>
              </a:lnSpc>
              <a:buFontTx/>
              <a:buNone/>
            </a:pPr>
            <a:r>
              <a:rPr lang="zh-CN" altLang="en-US" sz="2400" b="1" dirty="0">
                <a:solidFill>
                  <a:srgbClr val="000000"/>
                </a:solidFill>
                <a:latin typeface="仿宋_GB2312" pitchFamily="49" charset="-122"/>
                <a:ea typeface="仿宋_GB2312" pitchFamily="49" charset="-122"/>
              </a:rPr>
              <a:t>   </a:t>
            </a:r>
            <a:r>
              <a:rPr lang="zh-CN" altLang="en-US" sz="2400" b="1" dirty="0">
                <a:solidFill>
                  <a:srgbClr val="D60093"/>
                </a:solidFill>
                <a:latin typeface="仿宋_GB2312" pitchFamily="49" charset="-122"/>
                <a:ea typeface="仿宋_GB2312" pitchFamily="49" charset="-122"/>
              </a:rPr>
              <a:t>特点：</a:t>
            </a:r>
            <a:r>
              <a:rPr lang="zh-CN" altLang="en-US" sz="2400" b="1" dirty="0">
                <a:solidFill>
                  <a:srgbClr val="000000"/>
                </a:solidFill>
                <a:latin typeface="仿宋_GB2312" pitchFamily="49" charset="-122"/>
                <a:ea typeface="仿宋_GB2312" pitchFamily="49" charset="-122"/>
              </a:rPr>
              <a:t>能够直接描述客观世界的事物，将一切事物都看成具有属性和行为的对象。通过抽象找出同一类对象的共同属性和行为，并抽象成类。通过类的继承实现代码重用，编程效率高。如：</a:t>
            </a:r>
            <a:r>
              <a:rPr lang="en-US" altLang="zh-CN" sz="2400" b="1" dirty="0">
                <a:solidFill>
                  <a:srgbClr val="000000"/>
                </a:solidFill>
                <a:latin typeface="仿宋_GB2312" pitchFamily="49" charset="-122"/>
                <a:ea typeface="仿宋_GB2312" pitchFamily="49" charset="-122"/>
              </a:rPr>
              <a:t>  </a:t>
            </a:r>
          </a:p>
        </p:txBody>
      </p:sp>
      <p:sp>
        <p:nvSpPr>
          <p:cNvPr id="405508" name="Text Box 4"/>
          <p:cNvSpPr txBox="1">
            <a:spLocks noChangeArrowheads="1"/>
          </p:cNvSpPr>
          <p:nvPr/>
        </p:nvSpPr>
        <p:spPr bwMode="gray">
          <a:xfrm>
            <a:off x="323850" y="4784944"/>
            <a:ext cx="8496300" cy="1569660"/>
          </a:xfrm>
          <a:prstGeom prst="rect">
            <a:avLst/>
          </a:prstGeom>
          <a:noFill/>
          <a:ln w="38100" cmpd="dbl"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400" b="1" dirty="0">
                <a:solidFill>
                  <a:srgbClr val="000066"/>
                </a:solidFill>
                <a:latin typeface="仿宋_GB2312" pitchFamily="49" charset="-122"/>
                <a:ea typeface="仿宋_GB2312" pitchFamily="49" charset="-122"/>
              </a:rPr>
              <a:t>    任何一种高级语言或汇编语言编写的程序</a:t>
            </a:r>
            <a:r>
              <a:rPr lang="en-US" altLang="zh-CN" sz="2400" b="1" dirty="0">
                <a:solidFill>
                  <a:srgbClr val="000066"/>
                </a:solidFill>
                <a:latin typeface="仿宋_GB2312" pitchFamily="49" charset="-122"/>
                <a:ea typeface="仿宋_GB2312" pitchFamily="49" charset="-122"/>
              </a:rPr>
              <a:t>(</a:t>
            </a:r>
            <a:r>
              <a:rPr lang="zh-CN" altLang="en-US" sz="2400" b="1" dirty="0">
                <a:solidFill>
                  <a:srgbClr val="000066"/>
                </a:solidFill>
                <a:latin typeface="仿宋_GB2312" pitchFamily="49" charset="-122"/>
                <a:ea typeface="仿宋_GB2312" pitchFamily="49" charset="-122"/>
              </a:rPr>
              <a:t>称为源程序</a:t>
            </a:r>
            <a:r>
              <a:rPr lang="en-US" altLang="zh-CN" sz="2400" b="1" dirty="0">
                <a:solidFill>
                  <a:srgbClr val="000066"/>
                </a:solidFill>
                <a:latin typeface="仿宋_GB2312" pitchFamily="49" charset="-122"/>
                <a:ea typeface="仿宋_GB2312" pitchFamily="49" charset="-122"/>
              </a:rPr>
              <a:t>)</a:t>
            </a:r>
            <a:r>
              <a:rPr lang="zh-CN" altLang="en-US" sz="2400" b="1" dirty="0">
                <a:solidFill>
                  <a:srgbClr val="000066"/>
                </a:solidFill>
                <a:latin typeface="仿宋_GB2312" pitchFamily="49" charset="-122"/>
                <a:ea typeface="仿宋_GB2312" pitchFamily="49" charset="-122"/>
              </a:rPr>
              <a:t>，都</a:t>
            </a:r>
            <a:r>
              <a:rPr lang="zh-CN" altLang="en-US" sz="2400" b="1" dirty="0">
                <a:solidFill>
                  <a:srgbClr val="FF0000"/>
                </a:solidFill>
                <a:latin typeface="华光黑变_CNKI" panose="02000500000000000000" pitchFamily="2" charset="-122"/>
                <a:ea typeface="华光黑变_CNKI" panose="02000500000000000000" pitchFamily="2" charset="-122"/>
              </a:rPr>
              <a:t>不能</a:t>
            </a:r>
            <a:r>
              <a:rPr lang="zh-CN" altLang="en-US" sz="2400" b="1" dirty="0">
                <a:solidFill>
                  <a:srgbClr val="000066"/>
                </a:solidFill>
                <a:latin typeface="仿宋_GB2312" pitchFamily="49" charset="-122"/>
                <a:ea typeface="仿宋_GB2312" pitchFamily="49" charset="-122"/>
              </a:rPr>
              <a:t>由计算机直接执行，必须通过相应的编译程序翻译成机器语言程序</a:t>
            </a:r>
            <a:r>
              <a:rPr lang="en-US" altLang="zh-CN" sz="2400" b="1" dirty="0">
                <a:solidFill>
                  <a:srgbClr val="000066"/>
                </a:solidFill>
                <a:latin typeface="仿宋_GB2312" pitchFamily="49" charset="-122"/>
                <a:ea typeface="仿宋_GB2312" pitchFamily="49" charset="-122"/>
              </a:rPr>
              <a:t>(</a:t>
            </a:r>
            <a:r>
              <a:rPr lang="zh-CN" altLang="en-US" sz="2400" b="1" dirty="0">
                <a:solidFill>
                  <a:srgbClr val="000066"/>
                </a:solidFill>
                <a:latin typeface="仿宋_GB2312" pitchFamily="49" charset="-122"/>
                <a:ea typeface="仿宋_GB2312" pitchFamily="49" charset="-122"/>
              </a:rPr>
              <a:t>称为目标程序</a:t>
            </a:r>
            <a:r>
              <a:rPr lang="en-US" altLang="zh-CN" sz="2400" b="1" dirty="0">
                <a:solidFill>
                  <a:srgbClr val="000066"/>
                </a:solidFill>
                <a:latin typeface="仿宋_GB2312" pitchFamily="49" charset="-122"/>
                <a:ea typeface="仿宋_GB2312" pitchFamily="49" charset="-122"/>
              </a:rPr>
              <a:t>)</a:t>
            </a:r>
            <a:r>
              <a:rPr lang="zh-CN" altLang="en-US" sz="2400" b="1" dirty="0">
                <a:solidFill>
                  <a:srgbClr val="000066"/>
                </a:solidFill>
                <a:latin typeface="仿宋_GB2312" pitchFamily="49" charset="-122"/>
                <a:ea typeface="仿宋_GB2312" pitchFamily="49" charset="-122"/>
              </a:rPr>
              <a:t>后才能执行</a:t>
            </a:r>
            <a:r>
              <a:rPr lang="en-US" altLang="zh-CN" sz="2400" b="1" dirty="0">
                <a:solidFill>
                  <a:srgbClr val="000066"/>
                </a:solidFill>
                <a:latin typeface="仿宋_GB2312" pitchFamily="49" charset="-122"/>
                <a:ea typeface="仿宋_GB2312" pitchFamily="49" charset="-122"/>
              </a:rPr>
              <a:t>,</a:t>
            </a:r>
            <a:r>
              <a:rPr lang="zh-CN" altLang="en-US" sz="2400" b="1" dirty="0">
                <a:solidFill>
                  <a:srgbClr val="000066"/>
                </a:solidFill>
                <a:latin typeface="仿宋_GB2312" pitchFamily="49" charset="-122"/>
                <a:ea typeface="仿宋_GB2312" pitchFamily="49" charset="-122"/>
              </a:rPr>
              <a:t>或者通过解释程序边解释边执行。不同的语言所对应的语言处理程序也是不同的。</a:t>
            </a:r>
          </a:p>
        </p:txBody>
      </p:sp>
      <p:pic>
        <p:nvPicPr>
          <p:cNvPr id="7173" name="Picture 9" descr="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7625" y="3382963"/>
            <a:ext cx="1536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Rectangle 16"/>
          <p:cNvSpPr>
            <a:spLocks noChangeArrowheads="1"/>
          </p:cNvSpPr>
          <p:nvPr/>
        </p:nvSpPr>
        <p:spPr bwMode="gray">
          <a:xfrm>
            <a:off x="395288" y="376238"/>
            <a:ext cx="2881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3200" b="1">
                <a:solidFill>
                  <a:srgbClr val="CC0000"/>
                </a:solidFill>
                <a:ea typeface="黑体" pitchFamily="49" charset="-122"/>
              </a:rPr>
              <a:t>系统软件</a:t>
            </a:r>
          </a:p>
        </p:txBody>
      </p:sp>
      <p:pic>
        <p:nvPicPr>
          <p:cNvPr id="7175" name="Picture 15" descr="a1ad16fa727fdff559ee90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9687" y="3408908"/>
            <a:ext cx="19050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7" descr="Visual Basic6.0开始界面"/>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02444" y="3259138"/>
            <a:ext cx="160655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animEffect transition="in" filter="wipe(left)">
                                      <p:cBhvr>
                                        <p:cTn id="7" dur="500"/>
                                        <p:tgtEl>
                                          <p:spTgt spid="71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0">
                                            <p:txEl>
                                              <p:pRg st="1" end="1"/>
                                            </p:txEl>
                                          </p:spTgt>
                                        </p:tgtEl>
                                        <p:attrNameLst>
                                          <p:attrName>style.visibility</p:attrName>
                                        </p:attrNameLst>
                                      </p:cBhvr>
                                      <p:to>
                                        <p:strVal val="visible"/>
                                      </p:to>
                                    </p:set>
                                    <p:animEffect transition="in" filter="wipe(left)">
                                      <p:cBhvr>
                                        <p:cTn id="12" dur="500"/>
                                        <p:tgtEl>
                                          <p:spTgt spid="717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fade">
                                      <p:cBhvr>
                                        <p:cTn id="17" dur="500"/>
                                        <p:tgtEl>
                                          <p:spTgt spid="7174"/>
                                        </p:tgtEl>
                                      </p:cBhvr>
                                    </p:animEffect>
                                  </p:childTnLst>
                                </p:cTn>
                              </p:par>
                              <p:par>
                                <p:cTn id="18" presetID="10" presetClass="entr" presetSubtype="0" fill="hold" nodeType="withEffect">
                                  <p:stCondLst>
                                    <p:cond delay="0"/>
                                  </p:stCondLst>
                                  <p:childTnLst>
                                    <p:set>
                                      <p:cBhvr>
                                        <p:cTn id="19" dur="1" fill="hold">
                                          <p:stCondLst>
                                            <p:cond delay="0"/>
                                          </p:stCondLst>
                                        </p:cTn>
                                        <p:tgtEl>
                                          <p:spTgt spid="28681"/>
                                        </p:tgtEl>
                                        <p:attrNameLst>
                                          <p:attrName>style.visibility</p:attrName>
                                        </p:attrNameLst>
                                      </p:cBhvr>
                                      <p:to>
                                        <p:strVal val="visible"/>
                                      </p:to>
                                    </p:set>
                                    <p:animEffect transition="in" filter="fade">
                                      <p:cBhvr>
                                        <p:cTn id="20" dur="500"/>
                                        <p:tgtEl>
                                          <p:spTgt spid="28681"/>
                                        </p:tgtEl>
                                      </p:cBhvr>
                                    </p:animEffect>
                                  </p:childTnLst>
                                </p:cTn>
                              </p:par>
                              <p:par>
                                <p:cTn id="21" presetID="10" presetClass="entr" presetSubtype="0" fill="hold" nodeType="withEffect">
                                  <p:stCondLst>
                                    <p:cond delay="0"/>
                                  </p:stCondLst>
                                  <p:childTnLst>
                                    <p:set>
                                      <p:cBhvr>
                                        <p:cTn id="22" dur="1" fill="hold">
                                          <p:stCondLst>
                                            <p:cond delay="0"/>
                                          </p:stCondLst>
                                        </p:cTn>
                                        <p:tgtEl>
                                          <p:spTgt spid="7173"/>
                                        </p:tgtEl>
                                        <p:attrNameLst>
                                          <p:attrName>style.visibility</p:attrName>
                                        </p:attrNameLst>
                                      </p:cBhvr>
                                      <p:to>
                                        <p:strVal val="visible"/>
                                      </p:to>
                                    </p:set>
                                    <p:animEffect transition="in" filter="fade">
                                      <p:cBhvr>
                                        <p:cTn id="23" dur="500"/>
                                        <p:tgtEl>
                                          <p:spTgt spid="7173"/>
                                        </p:tgtEl>
                                      </p:cBhvr>
                                    </p:animEffect>
                                  </p:childTnLst>
                                </p:cTn>
                              </p:par>
                              <p:par>
                                <p:cTn id="24" presetID="10" presetClass="entr" presetSubtype="0" fill="hold" nodeType="withEffect">
                                  <p:stCondLst>
                                    <p:cond delay="0"/>
                                  </p:stCondLst>
                                  <p:childTnLst>
                                    <p:set>
                                      <p:cBhvr>
                                        <p:cTn id="25" dur="1" fill="hold">
                                          <p:stCondLst>
                                            <p:cond delay="0"/>
                                          </p:stCondLst>
                                        </p:cTn>
                                        <p:tgtEl>
                                          <p:spTgt spid="7175"/>
                                        </p:tgtEl>
                                        <p:attrNameLst>
                                          <p:attrName>style.visibility</p:attrName>
                                        </p:attrNameLst>
                                      </p:cBhvr>
                                      <p:to>
                                        <p:strVal val="visible"/>
                                      </p:to>
                                    </p:set>
                                    <p:animEffect transition="in" filter="fade">
                                      <p:cBhvr>
                                        <p:cTn id="26" dur="500"/>
                                        <p:tgtEl>
                                          <p:spTgt spid="7175"/>
                                        </p:tgtEl>
                                      </p:cBhvr>
                                    </p:animEffect>
                                  </p:childTnLst>
                                </p:cTn>
                              </p:par>
                              <p:par>
                                <p:cTn id="27" presetID="10" presetClass="entr" presetSubtype="0" fill="hold" nodeType="withEffect">
                                  <p:stCondLst>
                                    <p:cond delay="0"/>
                                  </p:stCondLst>
                                  <p:childTnLst>
                                    <p:set>
                                      <p:cBhvr>
                                        <p:cTn id="28" dur="1" fill="hold">
                                          <p:stCondLst>
                                            <p:cond delay="0"/>
                                          </p:stCondLst>
                                        </p:cTn>
                                        <p:tgtEl>
                                          <p:spTgt spid="7172"/>
                                        </p:tgtEl>
                                        <p:attrNameLst>
                                          <p:attrName>style.visibility</p:attrName>
                                        </p:attrNameLst>
                                      </p:cBhvr>
                                      <p:to>
                                        <p:strVal val="visible"/>
                                      </p:to>
                                    </p:set>
                                    <p:animEffect transition="in" filter="fade">
                                      <p:cBhvr>
                                        <p:cTn id="29" dur="500"/>
                                        <p:tgtEl>
                                          <p:spTgt spid="717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randombar(horizontal)">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405508"/>
                                        </p:tgtEl>
                                        <p:attrNameLst>
                                          <p:attrName>style.visibility</p:attrName>
                                        </p:attrNameLst>
                                      </p:cBhvr>
                                      <p:to>
                                        <p:strVal val="visible"/>
                                      </p:to>
                                    </p:set>
                                    <p:animEffect transition="in" filter="checkerboard(across)">
                                      <p:cBhvr>
                                        <p:cTn id="39" dur="500"/>
                                        <p:tgtEl>
                                          <p:spTgt spid="405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P spid="40550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bwMode="auto">
          <a:xfrm>
            <a:off x="255588" y="1268413"/>
            <a:ext cx="8569325" cy="5264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90000"/>
              </a:lnSpc>
              <a:buFontTx/>
              <a:buNone/>
            </a:pPr>
            <a:r>
              <a:rPr lang="zh-CN" altLang="en-US" sz="2400" b="1">
                <a:solidFill>
                  <a:srgbClr val="000000"/>
                </a:solidFill>
                <a:latin typeface="仿宋_GB2312" pitchFamily="49" charset="-122"/>
                <a:ea typeface="仿宋_GB2312" pitchFamily="49" charset="-122"/>
              </a:rPr>
              <a:t>    应用软件是指除了系统软件以外的所有软件</a:t>
            </a:r>
            <a:r>
              <a:rPr lang="en-US" altLang="zh-CN" sz="2400" b="1">
                <a:solidFill>
                  <a:srgbClr val="000000"/>
                </a:solidFill>
                <a:latin typeface="仿宋_GB2312" pitchFamily="49" charset="-122"/>
                <a:ea typeface="仿宋_GB2312" pitchFamily="49" charset="-122"/>
              </a:rPr>
              <a:t>,</a:t>
            </a:r>
            <a:r>
              <a:rPr lang="zh-CN" altLang="en-US" sz="2400" b="1">
                <a:solidFill>
                  <a:srgbClr val="000000"/>
                </a:solidFill>
                <a:latin typeface="仿宋_GB2312" pitchFamily="49" charset="-122"/>
                <a:ea typeface="仿宋_GB2312" pitchFamily="49" charset="-122"/>
              </a:rPr>
              <a:t>它是用户利用计算机及其提供的系统软件为解决各种实际问题而编制的计算机程序。</a:t>
            </a:r>
          </a:p>
          <a:p>
            <a:pPr marL="0" indent="0" eaLnBrk="1" hangingPunct="1">
              <a:lnSpc>
                <a:spcPct val="90000"/>
              </a:lnSpc>
              <a:buFontTx/>
              <a:buNone/>
            </a:pPr>
            <a:r>
              <a:rPr lang="zh-CN" altLang="en-US" sz="2400" b="1">
                <a:solidFill>
                  <a:srgbClr val="000000"/>
                </a:solidFill>
                <a:latin typeface="仿宋_GB2312" pitchFamily="49" charset="-122"/>
                <a:ea typeface="仿宋_GB2312" pitchFamily="49" charset="-122"/>
              </a:rPr>
              <a:t>   </a:t>
            </a:r>
            <a:r>
              <a:rPr lang="en-US" altLang="zh-CN" sz="2400" b="1">
                <a:solidFill>
                  <a:srgbClr val="000000"/>
                </a:solidFill>
                <a:latin typeface="仿宋_GB2312" pitchFamily="49" charset="-122"/>
                <a:ea typeface="仿宋_GB2312" pitchFamily="49" charset="-122"/>
              </a:rPr>
              <a:t>-- </a:t>
            </a:r>
            <a:r>
              <a:rPr lang="zh-CN" altLang="en-US" sz="2400" b="1">
                <a:solidFill>
                  <a:srgbClr val="000000"/>
                </a:solidFill>
                <a:latin typeface="仿宋_GB2312" pitchFamily="49" charset="-122"/>
                <a:ea typeface="仿宋_GB2312" pitchFamily="49" charset="-122"/>
              </a:rPr>
              <a:t>用于科学计算的软件包、办公自动化软件</a:t>
            </a:r>
          </a:p>
          <a:p>
            <a:pPr marL="0" indent="0" eaLnBrk="1" hangingPunct="1">
              <a:lnSpc>
                <a:spcPct val="90000"/>
              </a:lnSpc>
              <a:buFontTx/>
              <a:buNone/>
            </a:pPr>
            <a:r>
              <a:rPr lang="zh-CN" altLang="en-US" sz="2400" b="1">
                <a:solidFill>
                  <a:srgbClr val="000000"/>
                </a:solidFill>
                <a:latin typeface="仿宋_GB2312" pitchFamily="49" charset="-122"/>
                <a:ea typeface="仿宋_GB2312" pitchFamily="49" charset="-122"/>
              </a:rPr>
              <a:t>   </a:t>
            </a:r>
            <a:r>
              <a:rPr lang="en-US" altLang="zh-CN" sz="2400" b="1">
                <a:solidFill>
                  <a:srgbClr val="000000"/>
                </a:solidFill>
                <a:latin typeface="仿宋_GB2312" pitchFamily="49" charset="-122"/>
                <a:ea typeface="仿宋_GB2312" pitchFamily="49" charset="-122"/>
              </a:rPr>
              <a:t>-- </a:t>
            </a:r>
            <a:r>
              <a:rPr lang="zh-CN" altLang="en-US" sz="2400" b="1">
                <a:solidFill>
                  <a:srgbClr val="000000"/>
                </a:solidFill>
                <a:latin typeface="仿宋_GB2312" pitchFamily="49" charset="-122"/>
                <a:ea typeface="仿宋_GB2312" pitchFamily="49" charset="-122"/>
              </a:rPr>
              <a:t>计算机辅助设计、辅助制造、辅助教学软件</a:t>
            </a:r>
            <a:endParaRPr lang="en-US" altLang="zh-CN" sz="2400" b="1">
              <a:solidFill>
                <a:srgbClr val="000000"/>
              </a:solidFill>
              <a:latin typeface="仿宋_GB2312" pitchFamily="49" charset="-122"/>
              <a:ea typeface="仿宋_GB2312" pitchFamily="49" charset="-122"/>
            </a:endParaRPr>
          </a:p>
          <a:p>
            <a:pPr marL="0" indent="0" eaLnBrk="1" hangingPunct="1">
              <a:lnSpc>
                <a:spcPct val="90000"/>
              </a:lnSpc>
              <a:buFontTx/>
              <a:buNone/>
            </a:pPr>
            <a:r>
              <a:rPr lang="zh-CN" altLang="en-US" sz="2400" b="1">
                <a:solidFill>
                  <a:srgbClr val="000000"/>
                </a:solidFill>
                <a:latin typeface="仿宋_GB2312" pitchFamily="49" charset="-122"/>
                <a:ea typeface="仿宋_GB2312" pitchFamily="49" charset="-122"/>
              </a:rPr>
              <a:t>   </a:t>
            </a:r>
            <a:r>
              <a:rPr lang="en-US" altLang="zh-CN" sz="2400" b="1">
                <a:solidFill>
                  <a:srgbClr val="000000"/>
                </a:solidFill>
                <a:latin typeface="仿宋_GB2312" pitchFamily="49" charset="-122"/>
                <a:ea typeface="仿宋_GB2312" pitchFamily="49" charset="-122"/>
              </a:rPr>
              <a:t>-- </a:t>
            </a:r>
            <a:r>
              <a:rPr lang="zh-CN" altLang="en-US" sz="2400" b="1">
                <a:solidFill>
                  <a:srgbClr val="000000"/>
                </a:solidFill>
                <a:latin typeface="仿宋_GB2312" pitchFamily="49" charset="-122"/>
                <a:ea typeface="仿宋_GB2312" pitchFamily="49" charset="-122"/>
              </a:rPr>
              <a:t>图形软件、工具软件</a:t>
            </a:r>
          </a:p>
          <a:p>
            <a:pPr marL="0" indent="0" eaLnBrk="1" hangingPunct="1">
              <a:lnSpc>
                <a:spcPct val="90000"/>
              </a:lnSpc>
              <a:buFontTx/>
              <a:buNone/>
            </a:pPr>
            <a:r>
              <a:rPr lang="zh-CN" altLang="en-US" sz="2400" b="1">
                <a:solidFill>
                  <a:srgbClr val="000000"/>
                </a:solidFill>
                <a:latin typeface="仿宋_GB2312" pitchFamily="49" charset="-122"/>
                <a:ea typeface="仿宋_GB2312" pitchFamily="49" charset="-122"/>
              </a:rPr>
              <a:t>   应用软件是在系统软件支持下开发的，可以分为两种：</a:t>
            </a:r>
          </a:p>
          <a:p>
            <a:pPr marL="0" indent="0" eaLnBrk="1" hangingPunct="1">
              <a:lnSpc>
                <a:spcPct val="90000"/>
              </a:lnSpc>
              <a:buFontTx/>
              <a:buNone/>
            </a:pPr>
            <a:r>
              <a:rPr lang="zh-CN" altLang="en-US" sz="2400" b="1">
                <a:solidFill>
                  <a:srgbClr val="000000"/>
                </a:solidFill>
                <a:latin typeface="仿宋_GB2312" pitchFamily="49" charset="-122"/>
                <a:ea typeface="仿宋_GB2312" pitchFamily="49" charset="-122"/>
              </a:rPr>
              <a:t>  </a:t>
            </a:r>
            <a:r>
              <a:rPr lang="zh-CN" altLang="en-US" sz="2400" b="1">
                <a:solidFill>
                  <a:srgbClr val="D60093"/>
                </a:solidFill>
                <a:latin typeface="仿宋_GB2312" pitchFamily="49" charset="-122"/>
                <a:ea typeface="仿宋_GB2312" pitchFamily="49" charset="-122"/>
              </a:rPr>
              <a:t>（</a:t>
            </a:r>
            <a:r>
              <a:rPr lang="en-US" altLang="zh-CN" sz="2400" b="1">
                <a:solidFill>
                  <a:srgbClr val="D60093"/>
                </a:solidFill>
                <a:latin typeface="仿宋_GB2312" pitchFamily="49" charset="-122"/>
                <a:ea typeface="仿宋_GB2312" pitchFamily="49" charset="-122"/>
              </a:rPr>
              <a:t>1</a:t>
            </a:r>
            <a:r>
              <a:rPr lang="zh-CN" altLang="en-US" sz="2400" b="1">
                <a:solidFill>
                  <a:srgbClr val="D60093"/>
                </a:solidFill>
                <a:latin typeface="仿宋_GB2312" pitchFamily="49" charset="-122"/>
                <a:ea typeface="仿宋_GB2312" pitchFamily="49" charset="-122"/>
              </a:rPr>
              <a:t>）用户程序</a:t>
            </a:r>
            <a:r>
              <a:rPr lang="zh-CN" altLang="en-US" sz="2400" b="1">
                <a:solidFill>
                  <a:srgbClr val="000000"/>
                </a:solidFill>
                <a:latin typeface="仿宋_GB2312" pitchFamily="49" charset="-122"/>
                <a:ea typeface="仿宋_GB2312" pitchFamily="49" charset="-122"/>
              </a:rPr>
              <a:t> </a:t>
            </a:r>
          </a:p>
          <a:p>
            <a:pPr marL="0" indent="0" eaLnBrk="1" hangingPunct="1">
              <a:lnSpc>
                <a:spcPct val="90000"/>
              </a:lnSpc>
              <a:buFontTx/>
              <a:buNone/>
            </a:pPr>
            <a:r>
              <a:rPr lang="zh-CN" altLang="en-US" sz="2400" b="1">
                <a:solidFill>
                  <a:srgbClr val="000000"/>
                </a:solidFill>
                <a:latin typeface="仿宋_GB2312" pitchFamily="49" charset="-122"/>
                <a:ea typeface="仿宋_GB2312" pitchFamily="49" charset="-122"/>
              </a:rPr>
              <a:t>    用户程序是用户为了解决自己特定的具体问题而开发的软件，在系统软件和应用软件包的支持下开发。</a:t>
            </a:r>
          </a:p>
          <a:p>
            <a:pPr marL="0" indent="0" eaLnBrk="1" hangingPunct="1">
              <a:lnSpc>
                <a:spcPct val="90000"/>
              </a:lnSpc>
              <a:buFontTx/>
              <a:buNone/>
            </a:pPr>
            <a:r>
              <a:rPr lang="zh-CN" altLang="en-US" sz="2400" b="1">
                <a:solidFill>
                  <a:srgbClr val="000000"/>
                </a:solidFill>
                <a:latin typeface="仿宋_GB2312" pitchFamily="49" charset="-122"/>
                <a:ea typeface="仿宋_GB2312" pitchFamily="49" charset="-122"/>
              </a:rPr>
              <a:t>  </a:t>
            </a:r>
            <a:r>
              <a:rPr lang="zh-CN" altLang="en-US" sz="2400" b="1">
                <a:solidFill>
                  <a:srgbClr val="D60093"/>
                </a:solidFill>
                <a:latin typeface="仿宋_GB2312" pitchFamily="49" charset="-122"/>
                <a:ea typeface="仿宋_GB2312" pitchFamily="49" charset="-122"/>
              </a:rPr>
              <a:t>（</a:t>
            </a:r>
            <a:r>
              <a:rPr lang="en-US" altLang="zh-CN" sz="2400" b="1">
                <a:solidFill>
                  <a:srgbClr val="D60093"/>
                </a:solidFill>
                <a:latin typeface="仿宋_GB2312" pitchFamily="49" charset="-122"/>
                <a:ea typeface="仿宋_GB2312" pitchFamily="49" charset="-122"/>
              </a:rPr>
              <a:t>2</a:t>
            </a:r>
            <a:r>
              <a:rPr lang="zh-CN" altLang="en-US" sz="2400" b="1">
                <a:solidFill>
                  <a:srgbClr val="D60093"/>
                </a:solidFill>
                <a:latin typeface="仿宋_GB2312" pitchFamily="49" charset="-122"/>
                <a:ea typeface="仿宋_GB2312" pitchFamily="49" charset="-122"/>
              </a:rPr>
              <a:t>）应用软件包</a:t>
            </a:r>
          </a:p>
          <a:p>
            <a:pPr marL="0" indent="0" eaLnBrk="1" hangingPunct="1">
              <a:lnSpc>
                <a:spcPct val="90000"/>
              </a:lnSpc>
              <a:buFontTx/>
              <a:buNone/>
            </a:pPr>
            <a:r>
              <a:rPr lang="zh-CN" altLang="en-US" sz="2400" b="1">
                <a:solidFill>
                  <a:srgbClr val="000000"/>
                </a:solidFill>
                <a:latin typeface="仿宋_GB2312" pitchFamily="49" charset="-122"/>
                <a:ea typeface="仿宋_GB2312" pitchFamily="49" charset="-122"/>
              </a:rPr>
              <a:t>    应用软件包是为实现某种特殊功能或特殊计算，经过精心设计的独立软件系统，可以满足同类应用许多用户需要的软件。 </a:t>
            </a:r>
            <a:endParaRPr lang="en-US" altLang="zh-CN" sz="2400" b="1">
              <a:solidFill>
                <a:srgbClr val="000000"/>
              </a:solidFill>
              <a:latin typeface="仿宋_GB2312" pitchFamily="49" charset="-122"/>
              <a:ea typeface="仿宋_GB2312" pitchFamily="49" charset="-122"/>
            </a:endParaRPr>
          </a:p>
        </p:txBody>
      </p:sp>
      <p:sp>
        <p:nvSpPr>
          <p:cNvPr id="29699" name="Rectangle 4"/>
          <p:cNvSpPr>
            <a:spLocks noChangeArrowheads="1"/>
          </p:cNvSpPr>
          <p:nvPr/>
        </p:nvSpPr>
        <p:spPr bwMode="gray">
          <a:xfrm>
            <a:off x="395288" y="376238"/>
            <a:ext cx="35290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3200" b="1">
                <a:solidFill>
                  <a:srgbClr val="CC0000"/>
                </a:solidFill>
                <a:latin typeface="黑体" pitchFamily="49" charset="-122"/>
                <a:ea typeface="黑体" pitchFamily="49" charset="-122"/>
              </a:rPr>
              <a:t> 应用软件</a:t>
            </a:r>
          </a:p>
        </p:txBody>
      </p:sp>
      <p:pic>
        <p:nvPicPr>
          <p:cNvPr id="8196" name="Picture 6" descr="Microsoft Office标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2133600"/>
            <a:ext cx="14732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8" descr="AutoC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2700338"/>
            <a:ext cx="1368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12" descr="Phtotshop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8963" y="3130550"/>
            <a:ext cx="5397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Effect transition="in" filter="fade">
                                      <p:cBhvr>
                                        <p:cTn id="7" dur="1000"/>
                                        <p:tgtEl>
                                          <p:spTgt spid="8194">
                                            <p:txEl>
                                              <p:pRg st="0" end="0"/>
                                            </p:txEl>
                                          </p:spTgt>
                                        </p:tgtEl>
                                      </p:cBhvr>
                                    </p:animEffect>
                                    <p:anim calcmode="lin" valueType="num">
                                      <p:cBhvr>
                                        <p:cTn id="8" dur="1000" fill="hold"/>
                                        <p:tgtEl>
                                          <p:spTgt spid="819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19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94">
                                            <p:txEl>
                                              <p:pRg st="1" end="1"/>
                                            </p:txEl>
                                          </p:spTgt>
                                        </p:tgtEl>
                                        <p:attrNameLst>
                                          <p:attrName>style.visibility</p:attrName>
                                        </p:attrNameLst>
                                      </p:cBhvr>
                                      <p:to>
                                        <p:strVal val="visible"/>
                                      </p:to>
                                    </p:set>
                                    <p:animEffect transition="in" filter="fade">
                                      <p:cBhvr>
                                        <p:cTn id="12" dur="1000"/>
                                        <p:tgtEl>
                                          <p:spTgt spid="8194">
                                            <p:txEl>
                                              <p:pRg st="1" end="1"/>
                                            </p:txEl>
                                          </p:spTgt>
                                        </p:tgtEl>
                                      </p:cBhvr>
                                    </p:animEffect>
                                    <p:anim calcmode="lin" valueType="num">
                                      <p:cBhvr>
                                        <p:cTn id="13" dur="1000" fill="hold"/>
                                        <p:tgtEl>
                                          <p:spTgt spid="819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19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94">
                                            <p:txEl>
                                              <p:pRg st="2" end="2"/>
                                            </p:txEl>
                                          </p:spTgt>
                                        </p:tgtEl>
                                        <p:attrNameLst>
                                          <p:attrName>style.visibility</p:attrName>
                                        </p:attrNameLst>
                                      </p:cBhvr>
                                      <p:to>
                                        <p:strVal val="visible"/>
                                      </p:to>
                                    </p:set>
                                    <p:animEffect transition="in" filter="fade">
                                      <p:cBhvr>
                                        <p:cTn id="17" dur="1000"/>
                                        <p:tgtEl>
                                          <p:spTgt spid="8194">
                                            <p:txEl>
                                              <p:pRg st="2" end="2"/>
                                            </p:txEl>
                                          </p:spTgt>
                                        </p:tgtEl>
                                      </p:cBhvr>
                                    </p:animEffect>
                                    <p:anim calcmode="lin" valueType="num">
                                      <p:cBhvr>
                                        <p:cTn id="18" dur="1000" fill="hold"/>
                                        <p:tgtEl>
                                          <p:spTgt spid="819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19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94">
                                            <p:txEl>
                                              <p:pRg st="3" end="3"/>
                                            </p:txEl>
                                          </p:spTgt>
                                        </p:tgtEl>
                                        <p:attrNameLst>
                                          <p:attrName>style.visibility</p:attrName>
                                        </p:attrNameLst>
                                      </p:cBhvr>
                                      <p:to>
                                        <p:strVal val="visible"/>
                                      </p:to>
                                    </p:set>
                                    <p:animEffect transition="in" filter="fade">
                                      <p:cBhvr>
                                        <p:cTn id="22" dur="1000"/>
                                        <p:tgtEl>
                                          <p:spTgt spid="8194">
                                            <p:txEl>
                                              <p:pRg st="3" end="3"/>
                                            </p:txEl>
                                          </p:spTgt>
                                        </p:tgtEl>
                                      </p:cBhvr>
                                    </p:animEffect>
                                    <p:anim calcmode="lin" valueType="num">
                                      <p:cBhvr>
                                        <p:cTn id="23" dur="1000" fill="hold"/>
                                        <p:tgtEl>
                                          <p:spTgt spid="819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19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8196"/>
                                        </p:tgtEl>
                                        <p:attrNameLst>
                                          <p:attrName>style.visibility</p:attrName>
                                        </p:attrNameLst>
                                      </p:cBhvr>
                                      <p:to>
                                        <p:strVal val="visible"/>
                                      </p:to>
                                    </p:set>
                                    <p:animEffect transition="in" filter="fade">
                                      <p:cBhvr>
                                        <p:cTn id="29" dur="1000"/>
                                        <p:tgtEl>
                                          <p:spTgt spid="8196"/>
                                        </p:tgtEl>
                                      </p:cBhvr>
                                    </p:animEffect>
                                    <p:anim calcmode="lin" valueType="num">
                                      <p:cBhvr>
                                        <p:cTn id="30" dur="1000" fill="hold"/>
                                        <p:tgtEl>
                                          <p:spTgt spid="8196"/>
                                        </p:tgtEl>
                                        <p:attrNameLst>
                                          <p:attrName>ppt_x</p:attrName>
                                        </p:attrNameLst>
                                      </p:cBhvr>
                                      <p:tavLst>
                                        <p:tav tm="0">
                                          <p:val>
                                            <p:strVal val="#ppt_x"/>
                                          </p:val>
                                        </p:tav>
                                        <p:tav tm="100000">
                                          <p:val>
                                            <p:strVal val="#ppt_x"/>
                                          </p:val>
                                        </p:tav>
                                      </p:tavLst>
                                    </p:anim>
                                    <p:anim calcmode="lin" valueType="num">
                                      <p:cBhvr>
                                        <p:cTn id="31" dur="1000" fill="hold"/>
                                        <p:tgtEl>
                                          <p:spTgt spid="819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197"/>
                                        </p:tgtEl>
                                        <p:attrNameLst>
                                          <p:attrName>style.visibility</p:attrName>
                                        </p:attrNameLst>
                                      </p:cBhvr>
                                      <p:to>
                                        <p:strVal val="visible"/>
                                      </p:to>
                                    </p:set>
                                    <p:animEffect transition="in" filter="fade">
                                      <p:cBhvr>
                                        <p:cTn id="34" dur="1000"/>
                                        <p:tgtEl>
                                          <p:spTgt spid="8197"/>
                                        </p:tgtEl>
                                      </p:cBhvr>
                                    </p:animEffect>
                                    <p:anim calcmode="lin" valueType="num">
                                      <p:cBhvr>
                                        <p:cTn id="35" dur="1000" fill="hold"/>
                                        <p:tgtEl>
                                          <p:spTgt spid="8197"/>
                                        </p:tgtEl>
                                        <p:attrNameLst>
                                          <p:attrName>ppt_x</p:attrName>
                                        </p:attrNameLst>
                                      </p:cBhvr>
                                      <p:tavLst>
                                        <p:tav tm="0">
                                          <p:val>
                                            <p:strVal val="#ppt_x"/>
                                          </p:val>
                                        </p:tav>
                                        <p:tav tm="100000">
                                          <p:val>
                                            <p:strVal val="#ppt_x"/>
                                          </p:val>
                                        </p:tav>
                                      </p:tavLst>
                                    </p:anim>
                                    <p:anim calcmode="lin" valueType="num">
                                      <p:cBhvr>
                                        <p:cTn id="36" dur="1000" fill="hold"/>
                                        <p:tgtEl>
                                          <p:spTgt spid="819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198"/>
                                        </p:tgtEl>
                                        <p:attrNameLst>
                                          <p:attrName>style.visibility</p:attrName>
                                        </p:attrNameLst>
                                      </p:cBhvr>
                                      <p:to>
                                        <p:strVal val="visible"/>
                                      </p:to>
                                    </p:set>
                                    <p:animEffect transition="in" filter="fade">
                                      <p:cBhvr>
                                        <p:cTn id="39" dur="1000"/>
                                        <p:tgtEl>
                                          <p:spTgt spid="8198"/>
                                        </p:tgtEl>
                                      </p:cBhvr>
                                    </p:animEffect>
                                    <p:anim calcmode="lin" valueType="num">
                                      <p:cBhvr>
                                        <p:cTn id="40" dur="1000" fill="hold"/>
                                        <p:tgtEl>
                                          <p:spTgt spid="8198"/>
                                        </p:tgtEl>
                                        <p:attrNameLst>
                                          <p:attrName>ppt_x</p:attrName>
                                        </p:attrNameLst>
                                      </p:cBhvr>
                                      <p:tavLst>
                                        <p:tav tm="0">
                                          <p:val>
                                            <p:strVal val="#ppt_x"/>
                                          </p:val>
                                        </p:tav>
                                        <p:tav tm="100000">
                                          <p:val>
                                            <p:strVal val="#ppt_x"/>
                                          </p:val>
                                        </p:tav>
                                      </p:tavLst>
                                    </p:anim>
                                    <p:anim calcmode="lin" valueType="num">
                                      <p:cBhvr>
                                        <p:cTn id="41" dur="1000" fill="hold"/>
                                        <p:tgtEl>
                                          <p:spTgt spid="8198"/>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nodeType="clickEffect">
                                  <p:stCondLst>
                                    <p:cond delay="0"/>
                                  </p:stCondLst>
                                  <p:childTnLst>
                                    <p:set>
                                      <p:cBhvr>
                                        <p:cTn id="45" dur="1" fill="hold">
                                          <p:stCondLst>
                                            <p:cond delay="0"/>
                                          </p:stCondLst>
                                        </p:cTn>
                                        <p:tgtEl>
                                          <p:spTgt spid="8194">
                                            <p:txEl>
                                              <p:pRg st="5" end="5"/>
                                            </p:txEl>
                                          </p:spTgt>
                                        </p:tgtEl>
                                        <p:attrNameLst>
                                          <p:attrName>style.visibility</p:attrName>
                                        </p:attrNameLst>
                                      </p:cBhvr>
                                      <p:to>
                                        <p:strVal val="visible"/>
                                      </p:to>
                                    </p:set>
                                    <p:animEffect transition="in" filter="fade">
                                      <p:cBhvr>
                                        <p:cTn id="46" dur="1000"/>
                                        <p:tgtEl>
                                          <p:spTgt spid="8194">
                                            <p:txEl>
                                              <p:pRg st="5" end="5"/>
                                            </p:txEl>
                                          </p:spTgt>
                                        </p:tgtEl>
                                      </p:cBhvr>
                                    </p:animEffect>
                                    <p:anim calcmode="lin" valueType="num">
                                      <p:cBhvr>
                                        <p:cTn id="47" dur="1000" fill="hold"/>
                                        <p:tgtEl>
                                          <p:spTgt spid="8194">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8194">
                                            <p:txEl>
                                              <p:pRg st="5" end="5"/>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8194">
                                            <p:txEl>
                                              <p:pRg st="6" end="6"/>
                                            </p:txEl>
                                          </p:spTgt>
                                        </p:tgtEl>
                                        <p:attrNameLst>
                                          <p:attrName>style.visibility</p:attrName>
                                        </p:attrNameLst>
                                      </p:cBhvr>
                                      <p:to>
                                        <p:strVal val="visible"/>
                                      </p:to>
                                    </p:set>
                                    <p:animEffect transition="in" filter="fade">
                                      <p:cBhvr>
                                        <p:cTn id="51" dur="1000"/>
                                        <p:tgtEl>
                                          <p:spTgt spid="8194">
                                            <p:txEl>
                                              <p:pRg st="6" end="6"/>
                                            </p:txEl>
                                          </p:spTgt>
                                        </p:tgtEl>
                                      </p:cBhvr>
                                    </p:animEffect>
                                    <p:anim calcmode="lin" valueType="num">
                                      <p:cBhvr>
                                        <p:cTn id="52" dur="1000" fill="hold"/>
                                        <p:tgtEl>
                                          <p:spTgt spid="8194">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8194">
                                            <p:txEl>
                                              <p:pRg st="6" end="6"/>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8194">
                                            <p:txEl>
                                              <p:pRg st="7" end="7"/>
                                            </p:txEl>
                                          </p:spTgt>
                                        </p:tgtEl>
                                        <p:attrNameLst>
                                          <p:attrName>style.visibility</p:attrName>
                                        </p:attrNameLst>
                                      </p:cBhvr>
                                      <p:to>
                                        <p:strVal val="visible"/>
                                      </p:to>
                                    </p:set>
                                    <p:animEffect transition="in" filter="fade">
                                      <p:cBhvr>
                                        <p:cTn id="56" dur="1000"/>
                                        <p:tgtEl>
                                          <p:spTgt spid="8194">
                                            <p:txEl>
                                              <p:pRg st="7" end="7"/>
                                            </p:txEl>
                                          </p:spTgt>
                                        </p:tgtEl>
                                      </p:cBhvr>
                                    </p:animEffect>
                                    <p:anim calcmode="lin" valueType="num">
                                      <p:cBhvr>
                                        <p:cTn id="57" dur="1000" fill="hold"/>
                                        <p:tgtEl>
                                          <p:spTgt spid="819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8194">
                                            <p:txEl>
                                              <p:pRg st="7" end="7"/>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8194">
                                            <p:txEl>
                                              <p:pRg st="8" end="8"/>
                                            </p:txEl>
                                          </p:spTgt>
                                        </p:tgtEl>
                                        <p:attrNameLst>
                                          <p:attrName>style.visibility</p:attrName>
                                        </p:attrNameLst>
                                      </p:cBhvr>
                                      <p:to>
                                        <p:strVal val="visible"/>
                                      </p:to>
                                    </p:set>
                                    <p:animEffect transition="in" filter="fade">
                                      <p:cBhvr>
                                        <p:cTn id="61" dur="1000"/>
                                        <p:tgtEl>
                                          <p:spTgt spid="8194">
                                            <p:txEl>
                                              <p:pRg st="8" end="8"/>
                                            </p:txEl>
                                          </p:spTgt>
                                        </p:tgtEl>
                                      </p:cBhvr>
                                    </p:animEffect>
                                    <p:anim calcmode="lin" valueType="num">
                                      <p:cBhvr>
                                        <p:cTn id="62" dur="1000" fill="hold"/>
                                        <p:tgtEl>
                                          <p:spTgt spid="8194">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8194">
                                            <p:txEl>
                                              <p:pRg st="8" end="8"/>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194">
                                            <p:txEl>
                                              <p:pRg st="4" end="4"/>
                                            </p:txEl>
                                          </p:spTgt>
                                        </p:tgtEl>
                                        <p:attrNameLst>
                                          <p:attrName>style.visibility</p:attrName>
                                        </p:attrNameLst>
                                      </p:cBhvr>
                                      <p:to>
                                        <p:strVal val="visible"/>
                                      </p:to>
                                    </p:set>
                                    <p:animEffect transition="in" filter="fade">
                                      <p:cBhvr>
                                        <p:cTn id="66" dur="1000"/>
                                        <p:tgtEl>
                                          <p:spTgt spid="8194">
                                            <p:txEl>
                                              <p:pRg st="4" end="4"/>
                                            </p:txEl>
                                          </p:spTgt>
                                        </p:tgtEl>
                                      </p:cBhvr>
                                    </p:animEffect>
                                    <p:anim calcmode="lin" valueType="num">
                                      <p:cBhvr>
                                        <p:cTn id="67" dur="1000" fill="hold"/>
                                        <p:tgtEl>
                                          <p:spTgt spid="8194">
                                            <p:txEl>
                                              <p:pRg st="4" end="4"/>
                                            </p:txEl>
                                          </p:spTgt>
                                        </p:tgtEl>
                                        <p:attrNameLst>
                                          <p:attrName>ppt_x</p:attrName>
                                        </p:attrNameLst>
                                      </p:cBhvr>
                                      <p:tavLst>
                                        <p:tav tm="0">
                                          <p:val>
                                            <p:strVal val="#ppt_x"/>
                                          </p:val>
                                        </p:tav>
                                        <p:tav tm="100000">
                                          <p:val>
                                            <p:strVal val="#ppt_x"/>
                                          </p:val>
                                        </p:tav>
                                      </p:tavLst>
                                    </p:anim>
                                    <p:anim calcmode="lin" valueType="num">
                                      <p:cBhvr>
                                        <p:cTn id="68" dur="1000" fill="hold"/>
                                        <p:tgtEl>
                                          <p:spTgt spid="819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bwMode="auto">
          <a:xfrm>
            <a:off x="395288" y="404813"/>
            <a:ext cx="8229600" cy="849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a:t>思考</a:t>
            </a:r>
          </a:p>
        </p:txBody>
      </p:sp>
      <p:sp>
        <p:nvSpPr>
          <p:cNvPr id="4" name="Rectangle 3"/>
          <p:cNvSpPr txBox="1">
            <a:spLocks noGrp="1" noChangeArrowheads="1"/>
          </p:cNvSpPr>
          <p:nvPr>
            <p:ph idx="1"/>
          </p:nvPr>
        </p:nvSpPr>
        <p:spPr bwMode="auto">
          <a:xfrm>
            <a:off x="755650" y="1773238"/>
            <a:ext cx="7200900" cy="452596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defRPr/>
            </a:pPr>
            <a:r>
              <a:rPr lang="zh-CN" altLang="en-US" b="1" dirty="0">
                <a:latin typeface="+mn-ea"/>
                <a:ea typeface="+mn-ea"/>
              </a:rPr>
              <a:t>计算机是如何实现按高效运算的？</a:t>
            </a:r>
          </a:p>
          <a:p>
            <a:pPr eaLnBrk="1" hangingPunct="1">
              <a:lnSpc>
                <a:spcPct val="115000"/>
              </a:lnSpc>
              <a:defRPr/>
            </a:pPr>
            <a:r>
              <a:rPr lang="zh-CN" altLang="en-US" b="1" dirty="0">
                <a:latin typeface="+mn-ea"/>
                <a:ea typeface="+mn-ea"/>
              </a:rPr>
              <a:t>计算机的运行原理是什么？</a:t>
            </a:r>
          </a:p>
          <a:p>
            <a:pPr eaLnBrk="1" hangingPunct="1">
              <a:lnSpc>
                <a:spcPct val="115000"/>
              </a:lnSpc>
              <a:defRPr/>
            </a:pPr>
            <a:r>
              <a:rPr lang="zh-CN" altLang="en-US" b="1" dirty="0">
                <a:latin typeface="+mn-ea"/>
                <a:ea typeface="+mn-ea"/>
              </a:rPr>
              <a:t>计算机由哪几部分组成？</a:t>
            </a:r>
            <a:endParaRPr lang="en-US" altLang="zh-CN" b="1" dirty="0">
              <a:latin typeface="+mn-ea"/>
              <a:ea typeface="+mn-ea"/>
            </a:endParaRPr>
          </a:p>
          <a:p>
            <a:pPr marL="0" indent="0" eaLnBrk="1" hangingPunct="1">
              <a:lnSpc>
                <a:spcPct val="115000"/>
              </a:lnSpc>
              <a:buFontTx/>
              <a:buNone/>
              <a:defRPr/>
            </a:pPr>
            <a:r>
              <a:rPr lang="en-US" altLang="zh-CN" b="1" dirty="0">
                <a:latin typeface="+mn-ea"/>
                <a:ea typeface="+mn-ea"/>
              </a:rPr>
              <a:t>  </a:t>
            </a:r>
            <a:endParaRPr lang="zh-CN" altLang="en-US" b="1"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2"/>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FFFFFF"/>
              </a:solidFill>
              <a:effectLst/>
              <a:latin typeface="Arial" charset="0"/>
              <a:ea typeface="宋体" pitchFamily="2" charset="-122"/>
            </a:endParaRPr>
          </a:p>
        </p:txBody>
      </p:sp>
      <p:sp>
        <p:nvSpPr>
          <p:cNvPr id="5" name="TextBox 4"/>
          <p:cNvSpPr txBox="1"/>
          <p:nvPr>
            <p:custDataLst>
              <p:tags r:id="rId3"/>
            </p:custDataLst>
          </p:nvPr>
        </p:nvSpPr>
        <p:spPr>
          <a:xfrm>
            <a:off x="914400" y="1217839"/>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a:ea typeface="Microsoft Yahei"/>
                <a:sym typeface="Microsoft Yahei"/>
              </a:rPr>
              <a:t>一个完整的计算机系统由（</a:t>
            </a:r>
            <a:r>
              <a:rPr lang="zh-CN" altLang="en-US" sz="2600" dirty="0">
                <a:solidFill>
                  <a:srgbClr val="639EF4"/>
                </a:solidFill>
                <a:latin typeface="Microsoft Yahei"/>
                <a:ea typeface="Microsoft Yahei"/>
                <a:sym typeface="Microsoft Yahei"/>
              </a:rPr>
              <a:t> </a:t>
            </a:r>
            <a:r>
              <a:rPr lang="en-US" altLang="zh-CN" sz="2600" dirty="0">
                <a:solidFill>
                  <a:srgbClr val="639EF4"/>
                </a:solidFill>
                <a:latin typeface="Microsoft Yahei"/>
                <a:ea typeface="Microsoft Yahei"/>
                <a:sym typeface="Microsoft Yahei"/>
              </a:rPr>
              <a:t>[</a:t>
            </a:r>
            <a:r>
              <a:rPr lang="zh-CN" altLang="en-US" sz="2600" dirty="0">
                <a:solidFill>
                  <a:srgbClr val="639EF4"/>
                </a:solidFill>
                <a:latin typeface="Microsoft Yahei"/>
                <a:ea typeface="Microsoft Yahei"/>
                <a:sym typeface="Microsoft Yahei"/>
              </a:rPr>
              <a:t>填空</a:t>
            </a:r>
            <a:r>
              <a:rPr lang="en-US" altLang="zh-CN" sz="2600" dirty="0">
                <a:solidFill>
                  <a:srgbClr val="639EF4"/>
                </a:solidFill>
                <a:latin typeface="Microsoft Yahei"/>
                <a:ea typeface="Microsoft Yahei"/>
                <a:sym typeface="Microsoft Yahei"/>
              </a:rPr>
              <a:t>1]</a:t>
            </a:r>
            <a:r>
              <a:rPr lang="en-US" altLang="zh-CN" sz="2600" dirty="0">
                <a:solidFill>
                  <a:srgbClr val="000000"/>
                </a:solidFill>
                <a:latin typeface="Microsoft Yahei"/>
                <a:ea typeface="Microsoft Yahei"/>
                <a:sym typeface="Microsoft Yahei"/>
              </a:rPr>
              <a:t> </a:t>
            </a:r>
            <a:r>
              <a:rPr lang="zh-CN" altLang="en-US" sz="2600" dirty="0">
                <a:solidFill>
                  <a:srgbClr val="000000"/>
                </a:solidFill>
                <a:latin typeface="Microsoft Yahei"/>
                <a:ea typeface="Microsoft Yahei"/>
                <a:sym typeface="Microsoft Yahei"/>
              </a:rPr>
              <a:t>）和（</a:t>
            </a:r>
            <a:r>
              <a:rPr lang="zh-CN" altLang="en-US" sz="2600" dirty="0">
                <a:solidFill>
                  <a:srgbClr val="639EF4"/>
                </a:solidFill>
                <a:latin typeface="Microsoft Yahei"/>
                <a:ea typeface="Microsoft Yahei"/>
                <a:sym typeface="Microsoft Yahei"/>
              </a:rPr>
              <a:t> </a:t>
            </a:r>
            <a:r>
              <a:rPr lang="en-US" altLang="zh-CN" sz="2600" dirty="0">
                <a:solidFill>
                  <a:srgbClr val="639EF4"/>
                </a:solidFill>
                <a:latin typeface="Microsoft Yahei"/>
                <a:ea typeface="Microsoft Yahei"/>
                <a:sym typeface="Microsoft Yahei"/>
              </a:rPr>
              <a:t>[</a:t>
            </a:r>
            <a:r>
              <a:rPr lang="zh-CN" altLang="en-US" sz="2600" dirty="0">
                <a:solidFill>
                  <a:srgbClr val="639EF4"/>
                </a:solidFill>
                <a:latin typeface="Microsoft Yahei"/>
                <a:ea typeface="Microsoft Yahei"/>
                <a:sym typeface="Microsoft Yahei"/>
              </a:rPr>
              <a:t>填空</a:t>
            </a:r>
            <a:r>
              <a:rPr lang="en-US" altLang="zh-CN" sz="2600" dirty="0">
                <a:solidFill>
                  <a:srgbClr val="639EF4"/>
                </a:solidFill>
                <a:latin typeface="Microsoft Yahei"/>
                <a:ea typeface="Microsoft Yahei"/>
                <a:sym typeface="Microsoft Yahei"/>
              </a:rPr>
              <a:t>2]</a:t>
            </a:r>
            <a:r>
              <a:rPr lang="en-US" altLang="zh-CN" sz="2600" dirty="0">
                <a:solidFill>
                  <a:srgbClr val="000000"/>
                </a:solidFill>
                <a:latin typeface="Microsoft Yahei"/>
                <a:ea typeface="Microsoft Yahei"/>
                <a:sym typeface="Microsoft Yahei"/>
              </a:rPr>
              <a:t> </a:t>
            </a:r>
            <a:r>
              <a:rPr lang="zh-CN" altLang="en-US" sz="2600" dirty="0">
                <a:solidFill>
                  <a:srgbClr val="000000"/>
                </a:solidFill>
                <a:latin typeface="Microsoft Yahei"/>
                <a:ea typeface="Microsoft Yahei"/>
                <a:sym typeface="Microsoft Yahei"/>
              </a:rPr>
              <a:t>）组成。</a:t>
            </a:r>
            <a:endParaRPr lang="en-US" altLang="zh-CN" sz="2600" dirty="0">
              <a:solidFill>
                <a:srgbClr val="000000"/>
              </a:solidFill>
              <a:latin typeface="Microsoft Yahei"/>
              <a:ea typeface="Microsoft Yahei"/>
              <a:sym typeface="Microsoft Yahei"/>
            </a:endParaRPr>
          </a:p>
          <a:p>
            <a:r>
              <a:rPr lang="zh-CN" altLang="en-US" sz="2600" dirty="0">
                <a:solidFill>
                  <a:srgbClr val="000000"/>
                </a:solidFill>
                <a:latin typeface="Microsoft Yahei"/>
                <a:ea typeface="Microsoft Yahei"/>
                <a:sym typeface="Microsoft Yahei"/>
              </a:rPr>
              <a:t>将高级语言源程序转换为等价的目标程序的过程称为（</a:t>
            </a:r>
            <a:r>
              <a:rPr lang="zh-CN" altLang="en-US" sz="2600" dirty="0">
                <a:solidFill>
                  <a:srgbClr val="639EF4"/>
                </a:solidFill>
                <a:latin typeface="Microsoft Yahei"/>
                <a:ea typeface="Microsoft Yahei"/>
                <a:sym typeface="Microsoft Yahei"/>
              </a:rPr>
              <a:t> </a:t>
            </a:r>
            <a:r>
              <a:rPr lang="en-US" altLang="zh-CN" sz="2600" dirty="0">
                <a:solidFill>
                  <a:srgbClr val="639EF4"/>
                </a:solidFill>
                <a:latin typeface="Microsoft Yahei"/>
                <a:ea typeface="Microsoft Yahei"/>
                <a:sym typeface="Microsoft Yahei"/>
              </a:rPr>
              <a:t>[</a:t>
            </a:r>
            <a:r>
              <a:rPr lang="zh-CN" altLang="en-US" sz="2600" dirty="0">
                <a:solidFill>
                  <a:srgbClr val="639EF4"/>
                </a:solidFill>
                <a:latin typeface="Microsoft Yahei"/>
                <a:ea typeface="Microsoft Yahei"/>
                <a:sym typeface="Microsoft Yahei"/>
              </a:rPr>
              <a:t>填空</a:t>
            </a:r>
            <a:r>
              <a:rPr lang="en-US" altLang="zh-CN" sz="2600" dirty="0">
                <a:solidFill>
                  <a:srgbClr val="639EF4"/>
                </a:solidFill>
                <a:latin typeface="Microsoft Yahei"/>
                <a:ea typeface="Microsoft Yahei"/>
                <a:sym typeface="Microsoft Yahei"/>
              </a:rPr>
              <a:t>3]</a:t>
            </a:r>
            <a:r>
              <a:rPr lang="en-US" altLang="zh-CN" sz="2600" dirty="0">
                <a:solidFill>
                  <a:srgbClr val="000000"/>
                </a:solidFill>
                <a:latin typeface="Microsoft Yahei"/>
                <a:ea typeface="Microsoft Yahei"/>
                <a:sym typeface="Microsoft Yahei"/>
              </a:rPr>
              <a:t> </a:t>
            </a:r>
            <a:r>
              <a:rPr lang="zh-CN" altLang="en-US" sz="2600" dirty="0">
                <a:solidFill>
                  <a:srgbClr val="000000"/>
                </a:solidFill>
                <a:latin typeface="Microsoft Yahei"/>
                <a:ea typeface="Microsoft Yahei"/>
                <a:sym typeface="Microsoft Yahei"/>
              </a:rPr>
              <a:t>）。</a:t>
            </a:r>
          </a:p>
        </p:txBody>
      </p:sp>
      <p:sp>
        <p:nvSpPr>
          <p:cNvPr id="6" name="圆角矩形 5"/>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Microsoft Yahei"/>
                <a:ea typeface="Microsoft Yahei"/>
                <a:sym typeface="Microsoft Yahei"/>
              </a:rPr>
              <a:t>作答</a:t>
            </a:r>
          </a:p>
        </p:txBody>
      </p:sp>
      <p:sp>
        <p:nvSpPr>
          <p:cNvPr id="12" name="矩形 11"/>
          <p:cNvSpPr/>
          <p:nvPr>
            <p:custDataLst>
              <p:tags r:id="rId5"/>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r>
              <a:rPr kumimoji="0" lang="zh-CN" altLang="en-US" sz="1200" b="0" i="0" u="none" strike="noStrike" cap="none" normalizeH="0" baseline="0">
                <a:ln>
                  <a:noFill/>
                </a:ln>
                <a:solidFill>
                  <a:srgbClr val="F84F41"/>
                </a:solidFill>
                <a:effectLst/>
                <a:latin typeface="Microsoft Yahei"/>
                <a:ea typeface="Microsoft Yahei"/>
                <a:sym typeface="Microsoft Yahei"/>
              </a:rPr>
              <a:t>正常使用填空题需</a:t>
            </a:r>
            <a:r>
              <a:rPr kumimoji="0" lang="en-US" altLang="zh-CN" sz="1200" b="0" i="0" u="none" strike="noStrike" cap="none" normalizeH="0" baseline="0">
                <a:ln>
                  <a:noFill/>
                </a:ln>
                <a:solidFill>
                  <a:srgbClr val="F84F41"/>
                </a:solidFill>
                <a:effectLst/>
                <a:latin typeface="Microsoft Yahei"/>
                <a:ea typeface="Microsoft Yahei"/>
                <a:sym typeface="Microsoft Yahei"/>
              </a:rPr>
              <a:t>3.0</a:t>
            </a:r>
            <a:r>
              <a:rPr kumimoji="0" lang="zh-CN" altLang="en-US" sz="1200" b="0" i="0" u="none" strike="noStrike" cap="none" normalizeH="0" baseline="0">
                <a:ln>
                  <a:noFill/>
                </a:ln>
                <a:solidFill>
                  <a:srgbClr val="F84F41"/>
                </a:solidFill>
                <a:effectLst/>
                <a:latin typeface="Microsoft Yahei"/>
                <a:ea typeface="Microsoft Yahei"/>
                <a:sym typeface="Microsoft Yahei"/>
              </a:rPr>
              <a:t>以上版本雨课堂</a:t>
            </a:r>
          </a:p>
        </p:txBody>
      </p:sp>
      <p:sp>
        <p:nvSpPr>
          <p:cNvPr id="19" name="TextBox 18"/>
          <p:cNvSpPr txBox="1"/>
          <p:nvPr>
            <p:custDataLst>
              <p:tags r:id="rId6"/>
            </p:custDataLst>
          </p:nvPr>
        </p:nvSpPr>
        <p:spPr>
          <a:xfrm>
            <a:off x="9613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0" name="TextBox 19"/>
          <p:cNvSpPr txBox="1"/>
          <p:nvPr>
            <p:custDataLst>
              <p:tags r:id="rId7"/>
            </p:custDataLst>
          </p:nvPr>
        </p:nvSpPr>
        <p:spPr>
          <a:xfrm>
            <a:off x="9779000" y="1270000"/>
            <a:ext cx="3332480" cy="400110"/>
          </a:xfrm>
          <a:prstGeom prst="rect">
            <a:avLst/>
          </a:prstGeom>
          <a:noFill/>
        </p:spPr>
        <p:txBody>
          <a:bodyPr vert="horz" rtlCol="0" anchor="t" anchorCtr="0">
            <a:spAutoFit/>
          </a:bodyPr>
          <a:lstStyle/>
          <a:p>
            <a:r>
              <a:rPr lang="zh-CN" altLang="en-US" sz="2000" dirty="0">
                <a:solidFill>
                  <a:srgbClr val="000000"/>
                </a:solidFill>
                <a:latin typeface="Microsoft Yahei"/>
                <a:ea typeface="Microsoft Yahei"/>
                <a:sym typeface="Microsoft Yahei"/>
              </a:rPr>
              <a:t>硬件系统</a:t>
            </a:r>
          </a:p>
        </p:txBody>
      </p:sp>
      <p:grpSp>
        <p:nvGrpSpPr>
          <p:cNvPr id="18" name="组合 17"/>
          <p:cNvGrpSpPr/>
          <p:nvPr>
            <p:custDataLst>
              <p:tags r:id="rId8"/>
            </p:custDataLst>
          </p:nvPr>
        </p:nvGrpSpPr>
        <p:grpSpPr>
          <a:xfrm>
            <a:off x="9537700" y="0"/>
            <a:ext cx="3815080" cy="647700"/>
            <a:chOff x="9537700" y="0"/>
            <a:chExt cx="3815080" cy="647700"/>
          </a:xfrm>
        </p:grpSpPr>
        <p:sp>
          <p:nvSpPr>
            <p:cNvPr id="15" name="RemarkBack"/>
            <p:cNvSpPr/>
            <p:nvPr>
              <p:custDataLst>
                <p:tags r:id="rId18"/>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6" name="RemarkBlock"/>
            <p:cNvSpPr/>
            <p:nvPr>
              <p:custDataLst>
                <p:tags r:id="rId19"/>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7" name="RemarkTitleText"/>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9"/>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3" name="RemarkBlock"/>
          <p:cNvSpPr/>
          <p:nvPr>
            <p:custDataLst>
              <p:tags r:id="rId10"/>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3" name="RemarkTitleText"/>
          <p:cNvSpPr txBox="1"/>
          <p:nvPr>
            <p:custDataLst>
              <p:tags r:id="rId11"/>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11" name="组合 10"/>
          <p:cNvGrpSpPr/>
          <p:nvPr>
            <p:custDataLst>
              <p:tags r:id="rId12"/>
            </p:custDataLst>
          </p:nvPr>
        </p:nvGrpSpPr>
        <p:grpSpPr>
          <a:xfrm>
            <a:off x="0" y="0"/>
            <a:ext cx="9144000" cy="635000"/>
            <a:chOff x="0" y="0"/>
            <a:chExt cx="9144000" cy="635000"/>
          </a:xfrm>
        </p:grpSpPr>
        <p:sp>
          <p:nvSpPr>
            <p:cNvPr id="7"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8"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9"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填空题</a:t>
              </a:r>
            </a:p>
          </p:txBody>
        </p:sp>
        <p:sp>
          <p:nvSpPr>
            <p:cNvPr id="10"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1.5</a:t>
              </a:r>
              <a:r>
                <a:rPr lang="zh-CN" altLang="en-US" sz="2000">
                  <a:solidFill>
                    <a:srgbClr val="808080"/>
                  </a:solidFill>
                  <a:latin typeface="Microsoft Yahei"/>
                  <a:ea typeface="Microsoft Yahei"/>
                  <a:sym typeface="Microsoft Yahei"/>
                </a:rPr>
                <a:t>分</a:t>
              </a:r>
            </a:p>
          </p:txBody>
        </p:sp>
      </p:grpSp>
      <p:pic>
        <p:nvPicPr>
          <p:cNvPr id="4" name="图片 3"/>
          <p:cNvPicPr>
            <a:picLocks/>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60904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body" idx="1"/>
          </p:nvPr>
        </p:nvSpPr>
        <p:spPr bwMode="auto">
          <a:xfrm>
            <a:off x="395288" y="1844675"/>
            <a:ext cx="8569325" cy="1368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20000"/>
              </a:lnSpc>
              <a:buFontTx/>
              <a:buNone/>
            </a:pPr>
            <a:r>
              <a:rPr lang="zh-CN" altLang="en-US" sz="2400" b="1">
                <a:solidFill>
                  <a:srgbClr val="E41202"/>
                </a:solidFill>
                <a:latin typeface="仿宋_GB2312" pitchFamily="49" charset="-122"/>
                <a:ea typeface="仿宋_GB2312" pitchFamily="49" charset="-122"/>
              </a:rPr>
              <a:t>指  令</a:t>
            </a:r>
            <a:r>
              <a:rPr lang="en-US" altLang="zh-CN" sz="2400" b="1">
                <a:solidFill>
                  <a:srgbClr val="E41202"/>
                </a:solidFill>
                <a:latin typeface="仿宋_GB2312" pitchFamily="49" charset="-122"/>
                <a:ea typeface="仿宋_GB2312" pitchFamily="49" charset="-122"/>
              </a:rPr>
              <a:t>:</a:t>
            </a:r>
            <a:r>
              <a:rPr lang="en-US" altLang="zh-CN" sz="2400" b="1">
                <a:latin typeface="仿宋_GB2312" pitchFamily="49" charset="-122"/>
                <a:ea typeface="仿宋_GB2312" pitchFamily="49" charset="-122"/>
              </a:rPr>
              <a:t> </a:t>
            </a:r>
            <a:r>
              <a:rPr lang="zh-CN" altLang="en-US" sz="2400" b="1">
                <a:latin typeface="仿宋_GB2312" pitchFamily="49" charset="-122"/>
                <a:ea typeface="仿宋_GB2312" pitchFamily="49" charset="-122"/>
              </a:rPr>
              <a:t>计算机硬件可执行的、完成某种操作的命令。</a:t>
            </a:r>
          </a:p>
          <a:p>
            <a:pPr eaLnBrk="1" hangingPunct="1">
              <a:lnSpc>
                <a:spcPct val="120000"/>
              </a:lnSpc>
              <a:buFontTx/>
              <a:buNone/>
            </a:pPr>
            <a:r>
              <a:rPr lang="zh-CN" altLang="en-US" sz="2400" b="1">
                <a:latin typeface="仿宋_GB2312" pitchFamily="49" charset="-122"/>
                <a:ea typeface="仿宋_GB2312" pitchFamily="49" charset="-122"/>
              </a:rPr>
              <a:t>        指令由</a:t>
            </a:r>
            <a:r>
              <a:rPr lang="zh-CN" altLang="en-US" sz="2400" b="1">
                <a:solidFill>
                  <a:srgbClr val="FF0000"/>
                </a:solidFill>
                <a:latin typeface="仿宋_GB2312" pitchFamily="49" charset="-122"/>
                <a:ea typeface="仿宋_GB2312" pitchFamily="49" charset="-122"/>
              </a:rPr>
              <a:t>操作码</a:t>
            </a:r>
            <a:r>
              <a:rPr lang="zh-CN" altLang="en-US" sz="2400" b="1">
                <a:latin typeface="仿宋_GB2312" pitchFamily="49" charset="-122"/>
                <a:ea typeface="仿宋_GB2312" pitchFamily="49" charset="-122"/>
              </a:rPr>
              <a:t>和</a:t>
            </a:r>
            <a:r>
              <a:rPr lang="zh-CN" altLang="en-US" sz="2400" b="1">
                <a:solidFill>
                  <a:srgbClr val="FF0000"/>
                </a:solidFill>
                <a:latin typeface="仿宋_GB2312" pitchFamily="49" charset="-122"/>
                <a:ea typeface="仿宋_GB2312" pitchFamily="49" charset="-122"/>
              </a:rPr>
              <a:t>地址码</a:t>
            </a:r>
            <a:r>
              <a:rPr lang="zh-CN" altLang="en-US" sz="2400" b="1">
                <a:latin typeface="仿宋_GB2312" pitchFamily="49" charset="-122"/>
                <a:ea typeface="仿宋_GB2312" pitchFamily="49" charset="-122"/>
              </a:rPr>
              <a:t>两部分组成</a:t>
            </a:r>
            <a:r>
              <a:rPr lang="en-US" altLang="zh-CN" sz="2400" b="1">
                <a:latin typeface="仿宋_GB2312" pitchFamily="49" charset="-122"/>
                <a:ea typeface="仿宋_GB2312" pitchFamily="49" charset="-122"/>
              </a:rPr>
              <a:t>,</a:t>
            </a:r>
            <a:r>
              <a:rPr lang="zh-CN" altLang="en-US" sz="2400" b="1">
                <a:latin typeface="仿宋_GB2312" pitchFamily="49" charset="-122"/>
                <a:ea typeface="仿宋_GB2312" pitchFamily="49" charset="-122"/>
              </a:rPr>
              <a:t>其格式如下</a:t>
            </a:r>
            <a:r>
              <a:rPr lang="en-US" altLang="zh-CN" sz="2400" b="1">
                <a:latin typeface="仿宋_GB2312" pitchFamily="49" charset="-122"/>
                <a:ea typeface="仿宋_GB2312" pitchFamily="49" charset="-122"/>
              </a:rPr>
              <a:t>:</a:t>
            </a:r>
          </a:p>
          <a:p>
            <a:pPr eaLnBrk="1" hangingPunct="1">
              <a:lnSpc>
                <a:spcPct val="90000"/>
              </a:lnSpc>
              <a:buFontTx/>
              <a:buNone/>
            </a:pPr>
            <a:r>
              <a:rPr lang="en-US" altLang="zh-CN" sz="2400" b="1">
                <a:latin typeface="仿宋_GB2312" pitchFamily="49" charset="-122"/>
                <a:ea typeface="仿宋_GB2312" pitchFamily="49" charset="-122"/>
              </a:rPr>
              <a:t>      </a:t>
            </a:r>
          </a:p>
          <a:p>
            <a:pPr eaLnBrk="1" hangingPunct="1">
              <a:lnSpc>
                <a:spcPct val="90000"/>
              </a:lnSpc>
              <a:buFontTx/>
              <a:buNone/>
            </a:pPr>
            <a:endParaRPr lang="zh-CN" altLang="en-US" sz="2400" b="1">
              <a:latin typeface="仿宋_GB2312" pitchFamily="49" charset="-122"/>
              <a:ea typeface="仿宋_GB2312" pitchFamily="49" charset="-122"/>
            </a:endParaRPr>
          </a:p>
        </p:txBody>
      </p:sp>
      <p:grpSp>
        <p:nvGrpSpPr>
          <p:cNvPr id="2" name="Group 3"/>
          <p:cNvGrpSpPr>
            <a:grpSpLocks/>
          </p:cNvGrpSpPr>
          <p:nvPr/>
        </p:nvGrpSpPr>
        <p:grpSpPr bwMode="auto">
          <a:xfrm>
            <a:off x="2555875" y="2997200"/>
            <a:ext cx="3962400" cy="471488"/>
            <a:chOff x="1128" y="1803"/>
            <a:chExt cx="2496" cy="297"/>
          </a:xfrm>
        </p:grpSpPr>
        <p:sp>
          <p:nvSpPr>
            <p:cNvPr id="30729" name="Text Box 4"/>
            <p:cNvSpPr txBox="1">
              <a:spLocks noChangeArrowheads="1"/>
            </p:cNvSpPr>
            <p:nvPr/>
          </p:nvSpPr>
          <p:spPr bwMode="auto">
            <a:xfrm>
              <a:off x="1128" y="1809"/>
              <a:ext cx="2496" cy="291"/>
            </a:xfrm>
            <a:prstGeom prst="rect">
              <a:avLst/>
            </a:prstGeom>
            <a:noFill/>
            <a:ln w="2857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latin typeface="Times New Roman" pitchFamily="18" charset="0"/>
                </a:rPr>
                <a:t>操作码            地址码</a:t>
              </a:r>
              <a:endParaRPr kumimoji="1" lang="zh-CN" altLang="en-US" sz="2400">
                <a:latin typeface="Times New Roman" pitchFamily="18" charset="0"/>
              </a:endParaRPr>
            </a:p>
          </p:txBody>
        </p:sp>
        <p:sp>
          <p:nvSpPr>
            <p:cNvPr id="30730" name="Line 5"/>
            <p:cNvSpPr>
              <a:spLocks noChangeShapeType="1"/>
            </p:cNvSpPr>
            <p:nvPr/>
          </p:nvSpPr>
          <p:spPr bwMode="auto">
            <a:xfrm>
              <a:off x="1837" y="1803"/>
              <a:ext cx="0" cy="288"/>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94247" name="Rectangle 7"/>
          <p:cNvSpPr>
            <a:spLocks noChangeArrowheads="1"/>
          </p:cNvSpPr>
          <p:nvPr/>
        </p:nvSpPr>
        <p:spPr bwMode="auto">
          <a:xfrm>
            <a:off x="420688" y="3565525"/>
            <a:ext cx="8424862"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10000"/>
              </a:lnSpc>
              <a:spcBef>
                <a:spcPct val="20000"/>
              </a:spcBef>
            </a:pPr>
            <a:r>
              <a:rPr lang="zh-CN" altLang="en-US" sz="2400" b="1" dirty="0">
                <a:solidFill>
                  <a:srgbClr val="E41202"/>
                </a:solidFill>
                <a:latin typeface="仿宋_GB2312" pitchFamily="49" charset="-122"/>
                <a:ea typeface="仿宋_GB2312" pitchFamily="49" charset="-122"/>
              </a:rPr>
              <a:t>操作码：</a:t>
            </a:r>
            <a:r>
              <a:rPr lang="zh-CN" altLang="en-US" sz="2400" b="1" dirty="0">
                <a:latin typeface="仿宋_GB2312" pitchFamily="49" charset="-122"/>
                <a:ea typeface="仿宋_GB2312" pitchFamily="49" charset="-122"/>
              </a:rPr>
              <a:t>指明该指令要完成的操作类型或性质。</a:t>
            </a:r>
            <a:endParaRPr lang="en-US" altLang="zh-CN" sz="2400" b="1" dirty="0">
              <a:latin typeface="仿宋_GB2312" pitchFamily="49" charset="-122"/>
              <a:ea typeface="仿宋_GB2312" pitchFamily="49" charset="-122"/>
            </a:endParaRPr>
          </a:p>
          <a:p>
            <a:pPr marL="342900" indent="-342900">
              <a:lnSpc>
                <a:spcPct val="110000"/>
              </a:lnSpc>
              <a:spcBef>
                <a:spcPct val="20000"/>
              </a:spcBef>
            </a:pPr>
            <a:r>
              <a:rPr lang="en-US" altLang="zh-CN" sz="2000" b="1" dirty="0">
                <a:latin typeface="仿宋_GB2312" pitchFamily="49" charset="-122"/>
                <a:ea typeface="仿宋_GB2312" pitchFamily="49" charset="-122"/>
              </a:rPr>
              <a:t>				</a:t>
            </a:r>
            <a:r>
              <a:rPr lang="zh-CN" altLang="en-US" sz="2000" b="1" dirty="0">
                <a:latin typeface="仿宋_GB2312" pitchFamily="49" charset="-122"/>
                <a:ea typeface="仿宋_GB2312" pitchFamily="49" charset="-122"/>
              </a:rPr>
              <a:t>如：加、减、乘、除、传送等。</a:t>
            </a:r>
            <a:endParaRPr lang="en-US" altLang="zh-CN" sz="2000" b="1" dirty="0">
              <a:latin typeface="仿宋_GB2312" pitchFamily="49" charset="-122"/>
              <a:ea typeface="仿宋_GB2312" pitchFamily="49" charset="-122"/>
            </a:endParaRPr>
          </a:p>
          <a:p>
            <a:pPr marL="342900" indent="-342900" eaLnBrk="0" hangingPunct="0">
              <a:lnSpc>
                <a:spcPct val="110000"/>
              </a:lnSpc>
              <a:spcBef>
                <a:spcPct val="20000"/>
              </a:spcBef>
            </a:pPr>
            <a:r>
              <a:rPr lang="zh-CN" altLang="en-US" sz="2400" b="1" dirty="0">
                <a:solidFill>
                  <a:srgbClr val="E41202"/>
                </a:solidFill>
                <a:latin typeface="仿宋_GB2312" pitchFamily="49" charset="-122"/>
                <a:ea typeface="仿宋_GB2312" pitchFamily="49" charset="-122"/>
              </a:rPr>
              <a:t>地址码</a:t>
            </a:r>
            <a:r>
              <a:rPr lang="en-US" altLang="zh-CN" sz="2400" b="1" dirty="0">
                <a:solidFill>
                  <a:srgbClr val="E41202"/>
                </a:solidFill>
                <a:latin typeface="仿宋_GB2312" pitchFamily="49" charset="-122"/>
                <a:ea typeface="仿宋_GB2312" pitchFamily="49" charset="-122"/>
              </a:rPr>
              <a:t>:</a:t>
            </a:r>
            <a:r>
              <a:rPr lang="zh-CN" altLang="en-US" sz="2400" b="1" dirty="0">
                <a:latin typeface="仿宋_GB2312" pitchFamily="49" charset="-122"/>
                <a:ea typeface="仿宋_GB2312" pitchFamily="49" charset="-122"/>
              </a:rPr>
              <a:t>指出被操作的对象所在</a:t>
            </a:r>
            <a:r>
              <a:rPr lang="zh-CN" altLang="en-US" sz="2400" b="1" dirty="0">
                <a:solidFill>
                  <a:srgbClr val="C00000"/>
                </a:solidFill>
                <a:latin typeface="仿宋_GB2312" pitchFamily="49" charset="-122"/>
                <a:ea typeface="仿宋_GB2312" pitchFamily="49" charset="-122"/>
              </a:rPr>
              <a:t>存储单元地址、寄存器地址</a:t>
            </a:r>
          </a:p>
          <a:p>
            <a:pPr marL="342900" indent="-342900" eaLnBrk="0" hangingPunct="0">
              <a:lnSpc>
                <a:spcPct val="110000"/>
              </a:lnSpc>
              <a:spcBef>
                <a:spcPct val="20000"/>
              </a:spcBef>
            </a:pPr>
            <a:r>
              <a:rPr lang="zh-CN" altLang="en-US" sz="2400" b="1" dirty="0">
                <a:latin typeface="仿宋_GB2312" pitchFamily="49" charset="-122"/>
                <a:ea typeface="仿宋_GB2312" pitchFamily="49" charset="-122"/>
              </a:rPr>
              <a:t>       及</a:t>
            </a:r>
            <a:r>
              <a:rPr lang="zh-CN" altLang="en-US" sz="2400" b="1" dirty="0">
                <a:solidFill>
                  <a:srgbClr val="C00000"/>
                </a:solidFill>
                <a:latin typeface="仿宋_GB2312" pitchFamily="49" charset="-122"/>
                <a:ea typeface="仿宋_GB2312" pitchFamily="49" charset="-122"/>
              </a:rPr>
              <a:t>立即数，</a:t>
            </a:r>
            <a:r>
              <a:rPr lang="zh-CN" altLang="en-US" sz="2400" b="1" dirty="0">
                <a:latin typeface="仿宋_GB2312" pitchFamily="49" charset="-122"/>
                <a:ea typeface="仿宋_GB2312" pitchFamily="49" charset="-122"/>
              </a:rPr>
              <a:t>或指出运算的结果应送到哪个单元中。 </a:t>
            </a:r>
            <a:endParaRPr lang="en-US" altLang="zh-CN" sz="2400" b="1" dirty="0">
              <a:latin typeface="仿宋_GB2312" pitchFamily="49" charset="-122"/>
              <a:ea typeface="仿宋_GB2312" pitchFamily="49" charset="-122"/>
            </a:endParaRPr>
          </a:p>
        </p:txBody>
      </p:sp>
      <p:sp>
        <p:nvSpPr>
          <p:cNvPr id="30725" name="标题 2"/>
          <p:cNvSpPr>
            <a:spLocks noGrp="1"/>
          </p:cNvSpPr>
          <p:nvPr>
            <p:ph type="title"/>
          </p:nvPr>
        </p:nvSpPr>
        <p:spPr bwMode="auto">
          <a:xfrm>
            <a:off x="542925" y="1268413"/>
            <a:ext cx="597535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zh-CN" sz="2800" b="1">
                <a:latin typeface="仿宋_GB2312" pitchFamily="49" charset="-122"/>
                <a:ea typeface="仿宋_GB2312" pitchFamily="49" charset="-122"/>
              </a:rPr>
              <a:t>3.3.1 </a:t>
            </a:r>
            <a:r>
              <a:rPr lang="zh-CN" altLang="en-US" sz="2800" b="1">
                <a:latin typeface="仿宋_GB2312" pitchFamily="49" charset="-122"/>
                <a:ea typeface="仿宋_GB2312" pitchFamily="49" charset="-122"/>
              </a:rPr>
              <a:t>指令与指令系统</a:t>
            </a:r>
            <a:endParaRPr lang="zh-CN" altLang="en-US" sz="2800"/>
          </a:p>
        </p:txBody>
      </p:sp>
      <p:sp>
        <p:nvSpPr>
          <p:cNvPr id="8" name="Rectangle 7"/>
          <p:cNvSpPr>
            <a:spLocks noChangeArrowheads="1"/>
          </p:cNvSpPr>
          <p:nvPr/>
        </p:nvSpPr>
        <p:spPr bwMode="auto">
          <a:xfrm>
            <a:off x="395288" y="5589587"/>
            <a:ext cx="850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10000"/>
              </a:lnSpc>
              <a:spcBef>
                <a:spcPct val="20000"/>
              </a:spcBef>
            </a:pPr>
            <a:r>
              <a:rPr lang="en-US" altLang="zh-CN" sz="2600" b="1" dirty="0">
                <a:solidFill>
                  <a:srgbClr val="E41202"/>
                </a:solidFill>
                <a:latin typeface="仿宋_GB2312" pitchFamily="49" charset="-122"/>
                <a:ea typeface="仿宋_GB2312" pitchFamily="49" charset="-122"/>
              </a:rPr>
              <a:t> </a:t>
            </a:r>
            <a:r>
              <a:rPr lang="zh-CN" altLang="en-US" sz="2600" b="1" dirty="0">
                <a:solidFill>
                  <a:srgbClr val="E41202"/>
                </a:solidFill>
                <a:latin typeface="仿宋_GB2312" pitchFamily="49" charset="-122"/>
                <a:ea typeface="仿宋_GB2312" pitchFamily="49" charset="-122"/>
              </a:rPr>
              <a:t>程  序：</a:t>
            </a:r>
            <a:r>
              <a:rPr lang="zh-CN" altLang="en-US" sz="2600" b="1" dirty="0">
                <a:latin typeface="仿宋_GB2312" pitchFamily="49" charset="-122"/>
                <a:ea typeface="仿宋_GB2312" pitchFamily="49" charset="-122"/>
              </a:rPr>
              <a:t>根据解决某一问题的步骤，编制的指令序列。</a:t>
            </a:r>
          </a:p>
        </p:txBody>
      </p:sp>
      <p:sp>
        <p:nvSpPr>
          <p:cNvPr id="9" name="矩形标注 8"/>
          <p:cNvSpPr>
            <a:spLocks noChangeArrowheads="1"/>
          </p:cNvSpPr>
          <p:nvPr/>
        </p:nvSpPr>
        <p:spPr bwMode="auto">
          <a:xfrm>
            <a:off x="6671007" y="2813051"/>
            <a:ext cx="2376487" cy="576262"/>
          </a:xfrm>
          <a:prstGeom prst="wedgeRectCallout">
            <a:avLst>
              <a:gd name="adj1" fmla="val -70278"/>
              <a:gd name="adj2" fmla="val 52632"/>
            </a:avLst>
          </a:prstGeom>
          <a:solidFill>
            <a:schemeClr val="accent5">
              <a:lumMod val="75000"/>
            </a:schemeClr>
          </a:solidFill>
          <a:ln w="9525" algn="ctr">
            <a:noFill/>
            <a:round/>
            <a:headEnd/>
            <a:tailEnd/>
          </a:ln>
          <a:effectLst>
            <a:softEdge rad="31750"/>
          </a:effectLst>
        </p:spPr>
        <p:txBody>
          <a:bodyPr/>
          <a:lstStyle/>
          <a:p>
            <a:r>
              <a:rPr lang="zh-CN" altLang="en-US" sz="2400" b="1" dirty="0">
                <a:latin typeface="楷体" pitchFamily="49" charset="-122"/>
                <a:ea typeface="楷体" pitchFamily="49" charset="-122"/>
              </a:rPr>
              <a:t>也称操作数地址</a:t>
            </a:r>
          </a:p>
        </p:txBody>
      </p:sp>
      <p:sp>
        <p:nvSpPr>
          <p:cNvPr id="10" name="Rectangle 2"/>
          <p:cNvSpPr txBox="1">
            <a:spLocks noChangeArrowheads="1"/>
          </p:cNvSpPr>
          <p:nvPr/>
        </p:nvSpPr>
        <p:spPr bwMode="auto">
          <a:xfrm>
            <a:off x="395288" y="333375"/>
            <a:ext cx="6408737" cy="5635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defRPr/>
            </a:pPr>
            <a:r>
              <a:rPr lang="en-US" altLang="zh-CN" sz="3600" kern="0" dirty="0">
                <a:solidFill>
                  <a:schemeClr val="tx1"/>
                </a:solidFill>
                <a:latin typeface="黑体" pitchFamily="49" charset="-122"/>
                <a:ea typeface="黑体" pitchFamily="49" charset="-122"/>
              </a:rPr>
              <a:t>3.3 </a:t>
            </a:r>
            <a:r>
              <a:rPr lang="zh-CN" altLang="en-US" sz="3600" kern="0" dirty="0">
                <a:solidFill>
                  <a:schemeClr val="tx1"/>
                </a:solidFill>
                <a:latin typeface="黑体" pitchFamily="49" charset="-122"/>
                <a:ea typeface="黑体" pitchFamily="49" charset="-122"/>
              </a:rPr>
              <a:t>计算机的基本工作原理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4242">
                                            <p:txEl>
                                              <p:pRg st="0" end="0"/>
                                            </p:txEl>
                                          </p:spTgt>
                                        </p:tgtEl>
                                        <p:attrNameLst>
                                          <p:attrName>style.visibility</p:attrName>
                                        </p:attrNameLst>
                                      </p:cBhvr>
                                      <p:to>
                                        <p:strVal val="visible"/>
                                      </p:to>
                                    </p:set>
                                    <p:animEffect transition="in" filter="fade">
                                      <p:cBhvr>
                                        <p:cTn id="7" dur="1000"/>
                                        <p:tgtEl>
                                          <p:spTgt spid="394242">
                                            <p:txEl>
                                              <p:pRg st="0" end="0"/>
                                            </p:txEl>
                                          </p:spTgt>
                                        </p:tgtEl>
                                      </p:cBhvr>
                                    </p:animEffect>
                                    <p:anim calcmode="lin" valueType="num">
                                      <p:cBhvr>
                                        <p:cTn id="8" dur="1000" fill="hold"/>
                                        <p:tgtEl>
                                          <p:spTgt spid="39424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942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94242">
                                            <p:txEl>
                                              <p:pRg st="1" end="1"/>
                                            </p:txEl>
                                          </p:spTgt>
                                        </p:tgtEl>
                                        <p:attrNameLst>
                                          <p:attrName>style.visibility</p:attrName>
                                        </p:attrNameLst>
                                      </p:cBhvr>
                                      <p:to>
                                        <p:strVal val="visible"/>
                                      </p:to>
                                    </p:set>
                                    <p:animEffect transition="in" filter="fade">
                                      <p:cBhvr>
                                        <p:cTn id="14" dur="1000"/>
                                        <p:tgtEl>
                                          <p:spTgt spid="394242">
                                            <p:txEl>
                                              <p:pRg st="1" end="1"/>
                                            </p:txEl>
                                          </p:spTgt>
                                        </p:tgtEl>
                                      </p:cBhvr>
                                    </p:animEffect>
                                    <p:anim calcmode="lin" valueType="num">
                                      <p:cBhvr>
                                        <p:cTn id="15" dur="1000" fill="hold"/>
                                        <p:tgtEl>
                                          <p:spTgt spid="39424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9424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94242">
                                            <p:txEl>
                                              <p:pRg st="2" end="2"/>
                                            </p:txEl>
                                          </p:spTgt>
                                        </p:tgtEl>
                                        <p:attrNameLst>
                                          <p:attrName>style.visibility</p:attrName>
                                        </p:attrNameLst>
                                      </p:cBhvr>
                                      <p:to>
                                        <p:strVal val="visible"/>
                                      </p:to>
                                    </p:set>
                                    <p:animEffect transition="in" filter="fade">
                                      <p:cBhvr>
                                        <p:cTn id="21" dur="1000"/>
                                        <p:tgtEl>
                                          <p:spTgt spid="394242">
                                            <p:txEl>
                                              <p:pRg st="2" end="2"/>
                                            </p:txEl>
                                          </p:spTgt>
                                        </p:tgtEl>
                                      </p:cBhvr>
                                    </p:animEffect>
                                    <p:anim calcmode="lin" valueType="num">
                                      <p:cBhvr>
                                        <p:cTn id="22" dur="1000" fill="hold"/>
                                        <p:tgtEl>
                                          <p:spTgt spid="39424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9424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94247"/>
                                        </p:tgtEl>
                                        <p:attrNameLst>
                                          <p:attrName>style.visibility</p:attrName>
                                        </p:attrNameLst>
                                      </p:cBhvr>
                                      <p:to>
                                        <p:strVal val="visible"/>
                                      </p:to>
                                    </p:set>
                                    <p:animEffect transition="in" filter="fade">
                                      <p:cBhvr>
                                        <p:cTn id="33" dur="1000"/>
                                        <p:tgtEl>
                                          <p:spTgt spid="394247"/>
                                        </p:tgtEl>
                                      </p:cBhvr>
                                    </p:animEffect>
                                    <p:anim calcmode="lin" valueType="num">
                                      <p:cBhvr>
                                        <p:cTn id="34" dur="1000" fill="hold"/>
                                        <p:tgtEl>
                                          <p:spTgt spid="394247"/>
                                        </p:tgtEl>
                                        <p:attrNameLst>
                                          <p:attrName>ppt_x</p:attrName>
                                        </p:attrNameLst>
                                      </p:cBhvr>
                                      <p:tavLst>
                                        <p:tav tm="0">
                                          <p:val>
                                            <p:strVal val="#ppt_x"/>
                                          </p:val>
                                        </p:tav>
                                        <p:tav tm="100000">
                                          <p:val>
                                            <p:strVal val="#ppt_x"/>
                                          </p:val>
                                        </p:tav>
                                      </p:tavLst>
                                    </p:anim>
                                    <p:anim calcmode="lin" valueType="num">
                                      <p:cBhvr>
                                        <p:cTn id="35" dur="1000" fill="hold"/>
                                        <p:tgtEl>
                                          <p:spTgt spid="394247"/>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wipe(up)">
                                      <p:cBhvr>
                                        <p:cTn id="4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2" grpId="0" build="p"/>
      <p:bldP spid="394247" grpId="0"/>
      <p:bldP spid="8" grpId="0" build="allAtOnce"/>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bwMode="auto">
          <a:xfrm>
            <a:off x="250825" y="2781300"/>
            <a:ext cx="8642350" cy="381635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05000"/>
              </a:lnSpc>
              <a:buFontTx/>
              <a:buNone/>
            </a:pPr>
            <a:r>
              <a:rPr lang="zh-CN" altLang="en-US" sz="2400" b="1" dirty="0">
                <a:solidFill>
                  <a:srgbClr val="000000"/>
                </a:solidFill>
                <a:latin typeface="仿宋_GB2312" pitchFamily="49" charset="-122"/>
                <a:ea typeface="仿宋_GB2312" pitchFamily="49" charset="-122"/>
              </a:rPr>
              <a:t>①数据传送指令：将数据在内存与</a:t>
            </a:r>
            <a:r>
              <a:rPr lang="en-US" altLang="zh-CN" sz="2400" b="1" dirty="0">
                <a:solidFill>
                  <a:srgbClr val="000000"/>
                </a:solidFill>
                <a:latin typeface="仿宋_GB2312" pitchFamily="49" charset="-122"/>
                <a:ea typeface="仿宋_GB2312" pitchFamily="49" charset="-122"/>
              </a:rPr>
              <a:t>CPU</a:t>
            </a:r>
            <a:r>
              <a:rPr lang="zh-CN" altLang="en-US" sz="2400" b="1" dirty="0">
                <a:solidFill>
                  <a:srgbClr val="000000"/>
                </a:solidFill>
                <a:latin typeface="仿宋_GB2312" pitchFamily="49" charset="-122"/>
                <a:ea typeface="仿宋_GB2312" pitchFamily="49" charset="-122"/>
              </a:rPr>
              <a:t>之间进行传送。</a:t>
            </a:r>
          </a:p>
          <a:p>
            <a:pPr eaLnBrk="1" hangingPunct="1">
              <a:lnSpc>
                <a:spcPct val="105000"/>
              </a:lnSpc>
              <a:buFontTx/>
              <a:buNone/>
            </a:pPr>
            <a:r>
              <a:rPr lang="zh-CN" altLang="en-US" sz="2400" b="1" dirty="0">
                <a:solidFill>
                  <a:srgbClr val="000000"/>
                </a:solidFill>
                <a:latin typeface="仿宋_GB2312" pitchFamily="49" charset="-122"/>
                <a:ea typeface="仿宋_GB2312" pitchFamily="49" charset="-122"/>
              </a:rPr>
              <a:t>②数据处理指令：对数据进行算术、逻辑或关系运算。</a:t>
            </a:r>
          </a:p>
          <a:p>
            <a:pPr eaLnBrk="1" hangingPunct="1">
              <a:lnSpc>
                <a:spcPct val="105000"/>
              </a:lnSpc>
              <a:buFontTx/>
              <a:buNone/>
            </a:pPr>
            <a:r>
              <a:rPr lang="zh-CN" altLang="en-US" sz="2000" b="1" dirty="0">
                <a:solidFill>
                  <a:srgbClr val="000000"/>
                </a:solidFill>
                <a:latin typeface="仿宋_GB2312" pitchFamily="49" charset="-122"/>
                <a:ea typeface="仿宋_GB2312" pitchFamily="49" charset="-122"/>
              </a:rPr>
              <a:t>                如</a:t>
            </a:r>
            <a:r>
              <a:rPr lang="en-US" altLang="zh-CN" sz="2000" b="1" dirty="0">
                <a:solidFill>
                  <a:srgbClr val="000000"/>
                </a:solidFill>
                <a:latin typeface="仿宋_GB2312" pitchFamily="49" charset="-122"/>
                <a:ea typeface="仿宋_GB2312" pitchFamily="49" charset="-122"/>
              </a:rPr>
              <a:t>:</a:t>
            </a:r>
            <a:r>
              <a:rPr kumimoji="1" lang="zh-CN" altLang="en-US" sz="2000" b="1" dirty="0">
                <a:solidFill>
                  <a:srgbClr val="CC0000"/>
                </a:solidFill>
                <a:latin typeface="仿宋_GB2312" pitchFamily="49" charset="-122"/>
                <a:ea typeface="仿宋_GB2312" pitchFamily="49" charset="-122"/>
              </a:rPr>
              <a:t>＋ － × ÷ </a:t>
            </a:r>
            <a:r>
              <a:rPr kumimoji="1" lang="en-US" altLang="zh-CN" sz="2000" b="1" dirty="0">
                <a:solidFill>
                  <a:srgbClr val="CC0000"/>
                </a:solidFill>
                <a:latin typeface="仿宋_GB2312" pitchFamily="49" charset="-122"/>
                <a:ea typeface="仿宋_GB2312" pitchFamily="49" charset="-122"/>
              </a:rPr>
              <a:t>And  Or</a:t>
            </a:r>
            <a:r>
              <a:rPr kumimoji="1" lang="zh-CN" altLang="en-US" sz="2000" b="1" dirty="0">
                <a:solidFill>
                  <a:srgbClr val="CC0000"/>
                </a:solidFill>
                <a:latin typeface="仿宋_GB2312" pitchFamily="49" charset="-122"/>
                <a:ea typeface="仿宋_GB2312" pitchFamily="49" charset="-122"/>
              </a:rPr>
              <a:t>等</a:t>
            </a:r>
            <a:endParaRPr lang="zh-CN" altLang="en-US" sz="2000" b="1" dirty="0">
              <a:solidFill>
                <a:srgbClr val="CC0000"/>
              </a:solidFill>
              <a:latin typeface="仿宋_GB2312" pitchFamily="49" charset="-122"/>
              <a:ea typeface="仿宋_GB2312" pitchFamily="49" charset="-122"/>
            </a:endParaRPr>
          </a:p>
          <a:p>
            <a:pPr eaLnBrk="1" hangingPunct="1">
              <a:lnSpc>
                <a:spcPct val="105000"/>
              </a:lnSpc>
              <a:buFontTx/>
              <a:buNone/>
            </a:pPr>
            <a:r>
              <a:rPr lang="zh-CN" altLang="en-US" sz="2400" b="1" dirty="0">
                <a:solidFill>
                  <a:srgbClr val="000000"/>
                </a:solidFill>
                <a:latin typeface="仿宋_GB2312" pitchFamily="49" charset="-122"/>
                <a:ea typeface="仿宋_GB2312" pitchFamily="49" charset="-122"/>
              </a:rPr>
              <a:t>③程序控制指令：控制程序中指令的执行顺序。</a:t>
            </a:r>
            <a:endParaRPr lang="en-US" altLang="zh-CN" sz="2400" b="1" dirty="0">
              <a:solidFill>
                <a:srgbClr val="000000"/>
              </a:solidFill>
              <a:latin typeface="仿宋_GB2312" pitchFamily="49" charset="-122"/>
              <a:ea typeface="仿宋_GB2312" pitchFamily="49" charset="-122"/>
            </a:endParaRPr>
          </a:p>
          <a:p>
            <a:pPr eaLnBrk="1" hangingPunct="1">
              <a:lnSpc>
                <a:spcPct val="105000"/>
              </a:lnSpc>
              <a:buFontTx/>
              <a:buNone/>
            </a:pPr>
            <a:r>
              <a:rPr lang="en-US" altLang="zh-CN" sz="2400" b="1" dirty="0">
                <a:solidFill>
                  <a:srgbClr val="000000"/>
                </a:solidFill>
                <a:latin typeface="仿宋_GB2312" pitchFamily="49" charset="-122"/>
                <a:ea typeface="仿宋_GB2312" pitchFamily="49" charset="-122"/>
              </a:rPr>
              <a:t>		   </a:t>
            </a:r>
            <a:r>
              <a:rPr lang="zh-CN" altLang="en-US" sz="2000" b="1" dirty="0">
                <a:solidFill>
                  <a:srgbClr val="000000"/>
                </a:solidFill>
                <a:latin typeface="仿宋_GB2312" pitchFamily="49" charset="-122"/>
                <a:ea typeface="仿宋_GB2312" pitchFamily="49" charset="-122"/>
              </a:rPr>
              <a:t>如</a:t>
            </a:r>
            <a:r>
              <a:rPr lang="en-US" altLang="zh-CN" sz="2000" b="1" dirty="0">
                <a:solidFill>
                  <a:srgbClr val="000000"/>
                </a:solidFill>
                <a:latin typeface="仿宋_GB2312" pitchFamily="49" charset="-122"/>
                <a:ea typeface="仿宋_GB2312" pitchFamily="49" charset="-122"/>
              </a:rPr>
              <a:t>:</a:t>
            </a:r>
            <a:r>
              <a:rPr lang="zh-CN" altLang="en-US" sz="2000" b="1" dirty="0">
                <a:solidFill>
                  <a:srgbClr val="000000"/>
                </a:solidFill>
                <a:latin typeface="仿宋_GB2312" pitchFamily="49" charset="-122"/>
                <a:ea typeface="仿宋_GB2312" pitchFamily="49" charset="-122"/>
              </a:rPr>
              <a:t>条件转移、无条件转移、子程序调用、返回、停机等。</a:t>
            </a:r>
          </a:p>
          <a:p>
            <a:pPr eaLnBrk="1" hangingPunct="1">
              <a:lnSpc>
                <a:spcPct val="105000"/>
              </a:lnSpc>
              <a:buFontTx/>
              <a:buNone/>
            </a:pPr>
            <a:r>
              <a:rPr lang="zh-CN" altLang="en-US" sz="2000" b="1" dirty="0">
                <a:solidFill>
                  <a:srgbClr val="000000"/>
                </a:solidFill>
                <a:latin typeface="仿宋_GB2312" pitchFamily="49" charset="-122"/>
                <a:ea typeface="仿宋_GB2312" pitchFamily="49" charset="-122"/>
              </a:rPr>
              <a:t>                如</a:t>
            </a:r>
            <a:r>
              <a:rPr lang="en-US" altLang="zh-CN" sz="2000" b="1" dirty="0">
                <a:solidFill>
                  <a:srgbClr val="000000"/>
                </a:solidFill>
                <a:latin typeface="仿宋_GB2312" pitchFamily="49" charset="-122"/>
                <a:ea typeface="仿宋_GB2312" pitchFamily="49" charset="-122"/>
              </a:rPr>
              <a:t>:</a:t>
            </a:r>
            <a:r>
              <a:rPr lang="zh-CN" altLang="en-US" sz="2000" b="1" dirty="0">
                <a:solidFill>
                  <a:srgbClr val="000000"/>
                </a:solidFill>
                <a:latin typeface="仿宋_GB2312" pitchFamily="49" charset="-122"/>
                <a:ea typeface="仿宋_GB2312" pitchFamily="49" charset="-122"/>
              </a:rPr>
              <a:t> </a:t>
            </a:r>
            <a:r>
              <a:rPr kumimoji="1" lang="en-US" altLang="zh-CN" sz="2000" b="1" dirty="0">
                <a:solidFill>
                  <a:srgbClr val="CC0000"/>
                </a:solidFill>
                <a:latin typeface="仿宋_GB2312" pitchFamily="49" charset="-122"/>
                <a:ea typeface="仿宋_GB2312" pitchFamily="49" charset="-122"/>
              </a:rPr>
              <a:t>If  </a:t>
            </a:r>
            <a:r>
              <a:rPr kumimoji="1" lang="en-US" altLang="zh-CN" sz="2000" b="1" dirty="0" err="1">
                <a:solidFill>
                  <a:srgbClr val="CC0000"/>
                </a:solidFill>
                <a:latin typeface="仿宋_GB2312" pitchFamily="49" charset="-122"/>
                <a:ea typeface="仿宋_GB2312" pitchFamily="49" charset="-122"/>
              </a:rPr>
              <a:t>Goto</a:t>
            </a:r>
            <a:r>
              <a:rPr kumimoji="1" lang="en-US" altLang="zh-CN" sz="2000" b="1" dirty="0">
                <a:solidFill>
                  <a:srgbClr val="CC0000"/>
                </a:solidFill>
                <a:latin typeface="仿宋_GB2312" pitchFamily="49" charset="-122"/>
                <a:ea typeface="仿宋_GB2312" pitchFamily="49" charset="-122"/>
              </a:rPr>
              <a:t>  </a:t>
            </a:r>
            <a:r>
              <a:rPr kumimoji="1" lang="zh-CN" altLang="en-US" sz="2000" b="1" dirty="0">
                <a:solidFill>
                  <a:srgbClr val="CC0000"/>
                </a:solidFill>
                <a:latin typeface="仿宋_GB2312" pitchFamily="49" charset="-122"/>
                <a:ea typeface="仿宋_GB2312" pitchFamily="49" charset="-122"/>
              </a:rPr>
              <a:t>等</a:t>
            </a:r>
          </a:p>
          <a:p>
            <a:pPr eaLnBrk="1" hangingPunct="1">
              <a:lnSpc>
                <a:spcPct val="105000"/>
              </a:lnSpc>
              <a:buFontTx/>
              <a:buNone/>
            </a:pPr>
            <a:r>
              <a:rPr lang="zh-CN" altLang="en-US" sz="2400" b="1" dirty="0">
                <a:solidFill>
                  <a:srgbClr val="000000"/>
                </a:solidFill>
                <a:latin typeface="仿宋_GB2312" pitchFamily="49" charset="-122"/>
                <a:ea typeface="仿宋_GB2312" pitchFamily="49" charset="-122"/>
              </a:rPr>
              <a:t>④输入</a:t>
            </a:r>
            <a:r>
              <a:rPr lang="en-US" altLang="zh-CN" sz="2400" b="1" dirty="0">
                <a:solidFill>
                  <a:srgbClr val="000000"/>
                </a:solidFill>
                <a:latin typeface="仿宋_GB2312" pitchFamily="49" charset="-122"/>
                <a:ea typeface="仿宋_GB2312" pitchFamily="49" charset="-122"/>
              </a:rPr>
              <a:t>/</a:t>
            </a:r>
            <a:r>
              <a:rPr lang="zh-CN" altLang="en-US" sz="2400" b="1" dirty="0">
                <a:solidFill>
                  <a:srgbClr val="000000"/>
                </a:solidFill>
                <a:latin typeface="仿宋_GB2312" pitchFamily="49" charset="-122"/>
                <a:ea typeface="仿宋_GB2312" pitchFamily="49" charset="-122"/>
              </a:rPr>
              <a:t>输出指令</a:t>
            </a:r>
            <a:r>
              <a:rPr lang="en-US" altLang="zh-CN" sz="2400" b="1" dirty="0">
                <a:solidFill>
                  <a:srgbClr val="000000"/>
                </a:solidFill>
                <a:latin typeface="仿宋_GB2312" pitchFamily="49" charset="-122"/>
                <a:ea typeface="仿宋_GB2312" pitchFamily="49" charset="-122"/>
              </a:rPr>
              <a:t>:</a:t>
            </a:r>
            <a:r>
              <a:rPr lang="zh-CN" altLang="en-US" sz="2400" b="1" dirty="0">
                <a:solidFill>
                  <a:srgbClr val="000000"/>
                </a:solidFill>
                <a:latin typeface="仿宋_GB2312" pitchFamily="49" charset="-122"/>
                <a:ea typeface="仿宋_GB2312" pitchFamily="49" charset="-122"/>
              </a:rPr>
              <a:t>实现外部设备与主机之间的数据传输。</a:t>
            </a:r>
          </a:p>
          <a:p>
            <a:pPr eaLnBrk="1" hangingPunct="1">
              <a:lnSpc>
                <a:spcPct val="105000"/>
              </a:lnSpc>
              <a:buFontTx/>
              <a:buNone/>
            </a:pPr>
            <a:r>
              <a:rPr lang="zh-CN" altLang="en-US" sz="2400" b="1" dirty="0">
                <a:solidFill>
                  <a:srgbClr val="000000"/>
                </a:solidFill>
                <a:latin typeface="仿宋_GB2312" pitchFamily="49" charset="-122"/>
                <a:ea typeface="仿宋_GB2312" pitchFamily="49" charset="-122"/>
              </a:rPr>
              <a:t>⑤其它指令</a:t>
            </a:r>
            <a:r>
              <a:rPr lang="en-US" altLang="zh-CN" sz="2400" b="1" dirty="0">
                <a:solidFill>
                  <a:srgbClr val="000000"/>
                </a:solidFill>
                <a:latin typeface="仿宋_GB2312" pitchFamily="49" charset="-122"/>
                <a:ea typeface="仿宋_GB2312" pitchFamily="49" charset="-122"/>
              </a:rPr>
              <a:t>: </a:t>
            </a:r>
            <a:r>
              <a:rPr lang="zh-CN" altLang="en-US" sz="2400" b="1" dirty="0">
                <a:solidFill>
                  <a:srgbClr val="000000"/>
                </a:solidFill>
                <a:latin typeface="仿宋_GB2312" pitchFamily="49" charset="-122"/>
                <a:ea typeface="仿宋_GB2312" pitchFamily="49" charset="-122"/>
              </a:rPr>
              <a:t>对计算机硬件进行管理等。</a:t>
            </a:r>
          </a:p>
        </p:txBody>
      </p:sp>
      <p:sp>
        <p:nvSpPr>
          <p:cNvPr id="404484" name="Text Box 4"/>
          <p:cNvSpPr txBox="1">
            <a:spLocks noChangeArrowheads="1"/>
          </p:cNvSpPr>
          <p:nvPr/>
        </p:nvSpPr>
        <p:spPr bwMode="gray">
          <a:xfrm>
            <a:off x="179388" y="1196975"/>
            <a:ext cx="8713787" cy="1384353"/>
          </a:xfrm>
          <a:prstGeom prst="rect">
            <a:avLst/>
          </a:prstGeom>
          <a:noFill/>
          <a:ln w="38100" cmpd="dbl"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96838" indent="-96838"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20000"/>
              </a:lnSpc>
              <a:spcBef>
                <a:spcPct val="50000"/>
              </a:spcBef>
              <a:buClr>
                <a:schemeClr val="hlink"/>
              </a:buClr>
              <a:buFont typeface="Wingdings" pitchFamily="2" charset="2"/>
              <a:buNone/>
            </a:pPr>
            <a:r>
              <a:rPr lang="zh-CN" altLang="en-US" sz="2400" b="1" dirty="0">
                <a:latin typeface="仿宋_GB2312" pitchFamily="49" charset="-122"/>
                <a:ea typeface="仿宋_GB2312" pitchFamily="49" charset="-122"/>
              </a:rPr>
              <a:t>     </a:t>
            </a:r>
            <a:r>
              <a:rPr lang="zh-CN" altLang="en-US" sz="2400" b="1" dirty="0">
                <a:solidFill>
                  <a:srgbClr val="000066"/>
                </a:solidFill>
                <a:latin typeface="仿宋_GB2312" pitchFamily="49" charset="-122"/>
                <a:ea typeface="仿宋_GB2312" pitchFamily="49" charset="-122"/>
              </a:rPr>
              <a:t>一台计算机所有指令的集合称为该计算机的</a:t>
            </a:r>
            <a:r>
              <a:rPr lang="zh-CN" altLang="en-US" sz="2400" b="1" dirty="0">
                <a:solidFill>
                  <a:srgbClr val="C00000"/>
                </a:solidFill>
                <a:latin typeface="仿宋_GB2312" pitchFamily="49" charset="-122"/>
                <a:ea typeface="仿宋_GB2312" pitchFamily="49" charset="-122"/>
              </a:rPr>
              <a:t>指令系统</a:t>
            </a:r>
            <a:r>
              <a:rPr lang="zh-CN" altLang="en-US" sz="2400" b="1" dirty="0">
                <a:solidFill>
                  <a:srgbClr val="000066"/>
                </a:solidFill>
                <a:latin typeface="仿宋_GB2312" pitchFamily="49" charset="-122"/>
                <a:ea typeface="仿宋_GB2312" pitchFamily="49" charset="-122"/>
              </a:rPr>
              <a:t>，不同种类计算机指令系统所包含的指令数目与格式也不相同。指令系统不仅是硬件设计的依据，而且是软件设计的基础。</a:t>
            </a:r>
          </a:p>
        </p:txBody>
      </p:sp>
      <p:sp>
        <p:nvSpPr>
          <p:cNvPr id="31748" name="Rectangle 5"/>
          <p:cNvSpPr>
            <a:spLocks noChangeArrowheads="1"/>
          </p:cNvSpPr>
          <p:nvPr/>
        </p:nvSpPr>
        <p:spPr bwMode="auto">
          <a:xfrm>
            <a:off x="611188" y="404813"/>
            <a:ext cx="421322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spAutoFit/>
          </a:bodyPr>
          <a:lstStyle/>
          <a:p>
            <a:pPr algn="just" defTabSz="639763"/>
            <a:r>
              <a:rPr kumimoji="1" lang="zh-CN" altLang="en-US" sz="3200" b="1">
                <a:ea typeface="黑体" pitchFamily="49" charset="-122"/>
              </a:rPr>
              <a:t>计算机的指令系统</a:t>
            </a:r>
            <a:endParaRPr kumimoji="1" lang="zh-CN" altLang="en-US" sz="3200" b="1">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fade">
                                      <p:cBhvr>
                                        <p:cTn id="7" dur="1000"/>
                                        <p:tgtEl>
                                          <p:spTgt spid="4098">
                                            <p:txEl>
                                              <p:pRg st="0" end="0"/>
                                            </p:txEl>
                                          </p:spTgt>
                                        </p:tgtEl>
                                      </p:cBhvr>
                                    </p:animEffect>
                                    <p:anim calcmode="lin" valueType="num">
                                      <p:cBhvr>
                                        <p:cTn id="8" dur="1000" fill="hold"/>
                                        <p:tgtEl>
                                          <p:spTgt spid="409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09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98">
                                            <p:txEl>
                                              <p:pRg st="1" end="1"/>
                                            </p:txEl>
                                          </p:spTgt>
                                        </p:tgtEl>
                                        <p:attrNameLst>
                                          <p:attrName>style.visibility</p:attrName>
                                        </p:attrNameLst>
                                      </p:cBhvr>
                                      <p:to>
                                        <p:strVal val="visible"/>
                                      </p:to>
                                    </p:set>
                                    <p:animEffect transition="in" filter="fade">
                                      <p:cBhvr>
                                        <p:cTn id="14" dur="1000"/>
                                        <p:tgtEl>
                                          <p:spTgt spid="4098">
                                            <p:txEl>
                                              <p:pRg st="1" end="1"/>
                                            </p:txEl>
                                          </p:spTgt>
                                        </p:tgtEl>
                                      </p:cBhvr>
                                    </p:animEffect>
                                    <p:anim calcmode="lin" valueType="num">
                                      <p:cBhvr>
                                        <p:cTn id="15" dur="1000" fill="hold"/>
                                        <p:tgtEl>
                                          <p:spTgt spid="409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098">
                                            <p:txEl>
                                              <p:pRg st="1" end="1"/>
                                            </p:txEl>
                                          </p:spTgt>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4098">
                                            <p:txEl>
                                              <p:pRg st="2" end="2"/>
                                            </p:txEl>
                                          </p:spTgt>
                                        </p:tgtEl>
                                        <p:attrNameLst>
                                          <p:attrName>style.visibility</p:attrName>
                                        </p:attrNameLst>
                                      </p:cBhvr>
                                      <p:to>
                                        <p:strVal val="visible"/>
                                      </p:to>
                                    </p:set>
                                    <p:animEffect transition="in" filter="fade">
                                      <p:cBhvr>
                                        <p:cTn id="20" dur="1000"/>
                                        <p:tgtEl>
                                          <p:spTgt spid="4098">
                                            <p:txEl>
                                              <p:pRg st="2" end="2"/>
                                            </p:txEl>
                                          </p:spTgt>
                                        </p:tgtEl>
                                      </p:cBhvr>
                                    </p:animEffect>
                                    <p:anim calcmode="lin" valueType="num">
                                      <p:cBhvr>
                                        <p:cTn id="21" dur="1000" fill="hold"/>
                                        <p:tgtEl>
                                          <p:spTgt spid="4098">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409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098">
                                            <p:txEl>
                                              <p:pRg st="3" end="3"/>
                                            </p:txEl>
                                          </p:spTgt>
                                        </p:tgtEl>
                                        <p:attrNameLst>
                                          <p:attrName>style.visibility</p:attrName>
                                        </p:attrNameLst>
                                      </p:cBhvr>
                                      <p:to>
                                        <p:strVal val="visible"/>
                                      </p:to>
                                    </p:set>
                                    <p:animEffect transition="in" filter="fade">
                                      <p:cBhvr>
                                        <p:cTn id="27" dur="1000"/>
                                        <p:tgtEl>
                                          <p:spTgt spid="4098">
                                            <p:txEl>
                                              <p:pRg st="3" end="3"/>
                                            </p:txEl>
                                          </p:spTgt>
                                        </p:tgtEl>
                                      </p:cBhvr>
                                    </p:animEffect>
                                    <p:anim calcmode="lin" valueType="num">
                                      <p:cBhvr>
                                        <p:cTn id="28" dur="1000" fill="hold"/>
                                        <p:tgtEl>
                                          <p:spTgt spid="409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098">
                                            <p:txEl>
                                              <p:pRg st="3" end="3"/>
                                            </p:txEl>
                                          </p:spTgt>
                                        </p:tgtEl>
                                        <p:attrNameLst>
                                          <p:attrName>ppt_y</p:attrName>
                                        </p:attrNameLst>
                                      </p:cBhvr>
                                      <p:tavLst>
                                        <p:tav tm="0">
                                          <p:val>
                                            <p:strVal val="#ppt_y+.1"/>
                                          </p:val>
                                        </p:tav>
                                        <p:tav tm="100000">
                                          <p:val>
                                            <p:strVal val="#ppt_y"/>
                                          </p:val>
                                        </p:tav>
                                      </p:tavLst>
                                    </p:anim>
                                  </p:childTnLst>
                                </p:cTn>
                              </p:par>
                            </p:childTnLst>
                          </p:cTn>
                        </p:par>
                        <p:par>
                          <p:cTn id="30" fill="hold" nodeType="withGroup">
                            <p:stCondLst>
                              <p:cond delay="1000"/>
                            </p:stCondLst>
                            <p:childTnLst>
                              <p:par>
                                <p:cTn id="31" presetID="22" presetClass="entr" presetSubtype="4" fill="hold" nodeType="afterEffect">
                                  <p:stCondLst>
                                    <p:cond delay="0"/>
                                  </p:stCondLst>
                                  <p:childTnLst>
                                    <p:set>
                                      <p:cBhvr>
                                        <p:cTn id="32" dur="1" fill="hold">
                                          <p:stCondLst>
                                            <p:cond delay="0"/>
                                          </p:stCondLst>
                                        </p:cTn>
                                        <p:tgtEl>
                                          <p:spTgt spid="4098">
                                            <p:txEl>
                                              <p:pRg st="4" end="4"/>
                                            </p:txEl>
                                          </p:spTgt>
                                        </p:tgtEl>
                                        <p:attrNameLst>
                                          <p:attrName>style.visibility</p:attrName>
                                        </p:attrNameLst>
                                      </p:cBhvr>
                                      <p:to>
                                        <p:strVal val="visible"/>
                                      </p:to>
                                    </p:set>
                                    <p:animEffect transition="in" filter="wipe(down)">
                                      <p:cBhvr>
                                        <p:cTn id="33" dur="500"/>
                                        <p:tgtEl>
                                          <p:spTgt spid="4098">
                                            <p:txEl>
                                              <p:pRg st="4" end="4"/>
                                            </p:txEl>
                                          </p:spTgt>
                                        </p:tgtEl>
                                      </p:cBhvr>
                                    </p:animEffect>
                                  </p:childTnLst>
                                </p:cTn>
                              </p:par>
                            </p:childTnLst>
                          </p:cTn>
                        </p:par>
                        <p:par>
                          <p:cTn id="34" fill="hold">
                            <p:stCondLst>
                              <p:cond delay="1500"/>
                            </p:stCondLst>
                            <p:childTnLst>
                              <p:par>
                                <p:cTn id="35" presetID="22" presetClass="entr" presetSubtype="4" fill="hold" nodeType="afterEffect">
                                  <p:stCondLst>
                                    <p:cond delay="0"/>
                                  </p:stCondLst>
                                  <p:childTnLst>
                                    <p:set>
                                      <p:cBhvr>
                                        <p:cTn id="36" dur="1" fill="hold">
                                          <p:stCondLst>
                                            <p:cond delay="0"/>
                                          </p:stCondLst>
                                        </p:cTn>
                                        <p:tgtEl>
                                          <p:spTgt spid="4098">
                                            <p:txEl>
                                              <p:pRg st="5" end="5"/>
                                            </p:txEl>
                                          </p:spTgt>
                                        </p:tgtEl>
                                        <p:attrNameLst>
                                          <p:attrName>style.visibility</p:attrName>
                                        </p:attrNameLst>
                                      </p:cBhvr>
                                      <p:to>
                                        <p:strVal val="visible"/>
                                      </p:to>
                                    </p:set>
                                    <p:animEffect transition="in" filter="wipe(down)">
                                      <p:cBhvr>
                                        <p:cTn id="37" dur="500"/>
                                        <p:tgtEl>
                                          <p:spTgt spid="409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098">
                                            <p:txEl>
                                              <p:pRg st="6" end="6"/>
                                            </p:txEl>
                                          </p:spTgt>
                                        </p:tgtEl>
                                        <p:attrNameLst>
                                          <p:attrName>style.visibility</p:attrName>
                                        </p:attrNameLst>
                                      </p:cBhvr>
                                      <p:to>
                                        <p:strVal val="visible"/>
                                      </p:to>
                                    </p:set>
                                    <p:anim calcmode="lin" valueType="num">
                                      <p:cBhvr additive="base">
                                        <p:cTn id="42" dur="500" fill="hold"/>
                                        <p:tgtEl>
                                          <p:spTgt spid="4098">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09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4098">
                                            <p:txEl>
                                              <p:pRg st="7" end="7"/>
                                            </p:txEl>
                                          </p:spTgt>
                                        </p:tgtEl>
                                        <p:attrNameLst>
                                          <p:attrName>style.visibility</p:attrName>
                                        </p:attrNameLst>
                                      </p:cBhvr>
                                      <p:to>
                                        <p:strVal val="visible"/>
                                      </p:to>
                                    </p:set>
                                    <p:animEffect transition="in" filter="fade">
                                      <p:cBhvr>
                                        <p:cTn id="48" dur="1000"/>
                                        <p:tgtEl>
                                          <p:spTgt spid="4098">
                                            <p:txEl>
                                              <p:pRg st="7" end="7"/>
                                            </p:txEl>
                                          </p:spTgt>
                                        </p:tgtEl>
                                      </p:cBhvr>
                                    </p:animEffect>
                                    <p:anim calcmode="lin" valueType="num">
                                      <p:cBhvr>
                                        <p:cTn id="49" dur="1000" fill="hold"/>
                                        <p:tgtEl>
                                          <p:spTgt spid="4098">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409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04484"/>
                                        </p:tgtEl>
                                        <p:attrNameLst>
                                          <p:attrName>style.visibility</p:attrName>
                                        </p:attrNameLst>
                                      </p:cBhvr>
                                      <p:to>
                                        <p:strVal val="visible"/>
                                      </p:to>
                                    </p:set>
                                    <p:animEffect transition="in" filter="fade">
                                      <p:cBhvr>
                                        <p:cTn id="55" dur="1000"/>
                                        <p:tgtEl>
                                          <p:spTgt spid="404484"/>
                                        </p:tgtEl>
                                      </p:cBhvr>
                                    </p:animEffect>
                                    <p:anim calcmode="lin" valueType="num">
                                      <p:cBhvr>
                                        <p:cTn id="56" dur="1000" fill="hold"/>
                                        <p:tgtEl>
                                          <p:spTgt spid="404484"/>
                                        </p:tgtEl>
                                        <p:attrNameLst>
                                          <p:attrName>ppt_x</p:attrName>
                                        </p:attrNameLst>
                                      </p:cBhvr>
                                      <p:tavLst>
                                        <p:tav tm="0">
                                          <p:val>
                                            <p:strVal val="#ppt_x"/>
                                          </p:val>
                                        </p:tav>
                                        <p:tav tm="100000">
                                          <p:val>
                                            <p:strVal val="#ppt_x"/>
                                          </p:val>
                                        </p:tav>
                                      </p:tavLst>
                                    </p:anim>
                                    <p:anim calcmode="lin" valueType="num">
                                      <p:cBhvr>
                                        <p:cTn id="57" dur="1000" fill="hold"/>
                                        <p:tgtEl>
                                          <p:spTgt spid="4044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uiExpand="1" build="p"/>
      <p:bldP spid="40448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9"/>
          <p:cNvSpPr>
            <a:spLocks noChangeArrowheads="1"/>
          </p:cNvSpPr>
          <p:nvPr/>
        </p:nvSpPr>
        <p:spPr bwMode="auto">
          <a:xfrm>
            <a:off x="322263" y="404813"/>
            <a:ext cx="5905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defTabSz="762000" eaLnBrk="0" hangingPunct="0"/>
            <a:r>
              <a:rPr kumimoji="1" lang="en-US" altLang="zh-CN" sz="2800" b="1">
                <a:latin typeface="黑体" pitchFamily="49" charset="-122"/>
                <a:ea typeface="黑体" pitchFamily="49" charset="-122"/>
              </a:rPr>
              <a:t>3.3.2 </a:t>
            </a:r>
            <a:r>
              <a:rPr kumimoji="1" lang="zh-CN" altLang="en-US" sz="2800" b="1">
                <a:latin typeface="黑体" pitchFamily="49" charset="-122"/>
                <a:ea typeface="黑体" pitchFamily="49" charset="-122"/>
              </a:rPr>
              <a:t>计算机执行指令的过程</a:t>
            </a:r>
          </a:p>
        </p:txBody>
      </p:sp>
      <p:sp>
        <p:nvSpPr>
          <p:cNvPr id="32771" name="Rectangle 23"/>
          <p:cNvSpPr>
            <a:spLocks noChangeArrowheads="1"/>
          </p:cNvSpPr>
          <p:nvPr/>
        </p:nvSpPr>
        <p:spPr bwMode="auto">
          <a:xfrm>
            <a:off x="277812" y="1112314"/>
            <a:ext cx="8588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defTabSz="762000" eaLnBrk="0" hangingPunct="0"/>
            <a:r>
              <a:rPr kumimoji="1" lang="zh-CN" altLang="en-US" sz="2400" b="1" dirty="0">
                <a:latin typeface="仿宋_GB2312" pitchFamily="49" charset="-122"/>
                <a:ea typeface="仿宋_GB2312" pitchFamily="49" charset="-122"/>
              </a:rPr>
              <a:t>    存储程序控制原理是计算机结构设计和自动连续工作的基础。计算机依靠硬件和软件的配合进行工作，计算机的工作过程就是执行指令的过程（三个阶段）。</a:t>
            </a:r>
            <a:r>
              <a:rPr kumimoji="1" lang="en-US" altLang="zh-CN" sz="2400" b="1" dirty="0">
                <a:latin typeface="仿宋_GB2312" pitchFamily="49" charset="-122"/>
                <a:ea typeface="仿宋_GB2312" pitchFamily="49" charset="-122"/>
              </a:rPr>
              <a:t>  </a:t>
            </a:r>
          </a:p>
        </p:txBody>
      </p:sp>
      <p:graphicFrame>
        <p:nvGraphicFramePr>
          <p:cNvPr id="2" name="图示 1">
            <a:extLst>
              <a:ext uri="{FF2B5EF4-FFF2-40B4-BE49-F238E27FC236}">
                <a16:creationId xmlns:a16="http://schemas.microsoft.com/office/drawing/2014/main" id="{B046B21B-3259-465C-89DE-1526E2F6379E}"/>
              </a:ext>
            </a:extLst>
          </p:cNvPr>
          <p:cNvGraphicFramePr/>
          <p:nvPr>
            <p:extLst>
              <p:ext uri="{D42A27DB-BD31-4B8C-83A1-F6EECF244321}">
                <p14:modId xmlns:p14="http://schemas.microsoft.com/office/powerpoint/2010/main" val="2368842121"/>
              </p:ext>
            </p:extLst>
          </p:nvPr>
        </p:nvGraphicFramePr>
        <p:xfrm>
          <a:off x="-108520" y="2204864"/>
          <a:ext cx="9252520" cy="1644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D08EECDB-4965-42F4-BD6F-1EEF605AB478}"/>
              </a:ext>
            </a:extLst>
          </p:cNvPr>
          <p:cNvGraphicFramePr/>
          <p:nvPr>
            <p:extLst>
              <p:ext uri="{D42A27DB-BD31-4B8C-83A1-F6EECF244321}">
                <p14:modId xmlns:p14="http://schemas.microsoft.com/office/powerpoint/2010/main" val="3678308819"/>
              </p:ext>
            </p:extLst>
          </p:nvPr>
        </p:nvGraphicFramePr>
        <p:xfrm>
          <a:off x="0" y="3460532"/>
          <a:ext cx="9144000" cy="18206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图示 6">
            <a:extLst>
              <a:ext uri="{FF2B5EF4-FFF2-40B4-BE49-F238E27FC236}">
                <a16:creationId xmlns:a16="http://schemas.microsoft.com/office/drawing/2014/main" id="{EF99B4B5-4B7A-4779-9B02-F1016E4CC4C2}"/>
              </a:ext>
            </a:extLst>
          </p:cNvPr>
          <p:cNvGraphicFramePr/>
          <p:nvPr>
            <p:extLst>
              <p:ext uri="{D42A27DB-BD31-4B8C-83A1-F6EECF244321}">
                <p14:modId xmlns:p14="http://schemas.microsoft.com/office/powerpoint/2010/main" val="2561188396"/>
              </p:ext>
            </p:extLst>
          </p:nvPr>
        </p:nvGraphicFramePr>
        <p:xfrm>
          <a:off x="0" y="4941168"/>
          <a:ext cx="9144000" cy="182060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6" grpId="0">
        <p:bldAsOne/>
      </p:bldGraphic>
      <p:bldGraphic spid="7"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1196975"/>
            <a:ext cx="6410325"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下箭头 2"/>
          <p:cNvSpPr>
            <a:spLocks noChangeArrowheads="1"/>
          </p:cNvSpPr>
          <p:nvPr/>
        </p:nvSpPr>
        <p:spPr bwMode="auto">
          <a:xfrm>
            <a:off x="2806700" y="1125538"/>
            <a:ext cx="2879725" cy="1006475"/>
          </a:xfrm>
          <a:prstGeom prst="downArrow">
            <a:avLst>
              <a:gd name="adj1" fmla="val 94639"/>
              <a:gd name="adj2" fmla="val 34176"/>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下箭头 7"/>
          <p:cNvSpPr>
            <a:spLocks noChangeArrowheads="1"/>
          </p:cNvSpPr>
          <p:nvPr/>
        </p:nvSpPr>
        <p:spPr bwMode="auto">
          <a:xfrm>
            <a:off x="2806700" y="2276475"/>
            <a:ext cx="2879725" cy="1008063"/>
          </a:xfrm>
          <a:prstGeom prst="downArrow">
            <a:avLst>
              <a:gd name="adj1" fmla="val 94639"/>
              <a:gd name="adj2" fmla="val 34176"/>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9" name="下箭头 8"/>
          <p:cNvSpPr>
            <a:spLocks noChangeArrowheads="1"/>
          </p:cNvSpPr>
          <p:nvPr/>
        </p:nvSpPr>
        <p:spPr bwMode="auto">
          <a:xfrm>
            <a:off x="2806700" y="3213100"/>
            <a:ext cx="2879725" cy="936625"/>
          </a:xfrm>
          <a:prstGeom prst="downArrow">
            <a:avLst>
              <a:gd name="adj1" fmla="val 94639"/>
              <a:gd name="adj2" fmla="val 48944"/>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下箭头 9"/>
          <p:cNvSpPr>
            <a:spLocks noChangeArrowheads="1"/>
          </p:cNvSpPr>
          <p:nvPr/>
        </p:nvSpPr>
        <p:spPr bwMode="auto">
          <a:xfrm>
            <a:off x="2806700" y="4119563"/>
            <a:ext cx="2879725" cy="936625"/>
          </a:xfrm>
          <a:prstGeom prst="downArrow">
            <a:avLst>
              <a:gd name="adj1" fmla="val 94639"/>
              <a:gd name="adj2" fmla="val 48944"/>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下箭头 10"/>
          <p:cNvSpPr>
            <a:spLocks noChangeArrowheads="1"/>
          </p:cNvSpPr>
          <p:nvPr/>
        </p:nvSpPr>
        <p:spPr bwMode="auto">
          <a:xfrm>
            <a:off x="2806700" y="5211556"/>
            <a:ext cx="2881312" cy="936625"/>
          </a:xfrm>
          <a:prstGeom prst="downArrow">
            <a:avLst>
              <a:gd name="adj1" fmla="val 94639"/>
              <a:gd name="adj2" fmla="val 48944"/>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下箭头 11"/>
          <p:cNvSpPr>
            <a:spLocks noChangeArrowheads="1"/>
          </p:cNvSpPr>
          <p:nvPr/>
        </p:nvSpPr>
        <p:spPr bwMode="auto">
          <a:xfrm rot="10800000">
            <a:off x="1258888" y="3284538"/>
            <a:ext cx="1584325" cy="936625"/>
          </a:xfrm>
          <a:prstGeom prst="downArrow">
            <a:avLst>
              <a:gd name="adj1" fmla="val 94639"/>
              <a:gd name="adj2" fmla="val 48944"/>
            </a:avLst>
          </a:prstGeom>
          <a:noFill/>
          <a:ln w="381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1" name="Rectangle 19"/>
          <p:cNvSpPr>
            <a:spLocks noChangeArrowheads="1"/>
          </p:cNvSpPr>
          <p:nvPr/>
        </p:nvSpPr>
        <p:spPr bwMode="auto">
          <a:xfrm>
            <a:off x="322263" y="404813"/>
            <a:ext cx="5905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defTabSz="762000" eaLnBrk="0" hangingPunct="0"/>
            <a:r>
              <a:rPr kumimoji="1" lang="en-US" altLang="zh-CN" sz="2800" b="1">
                <a:latin typeface="黑体" pitchFamily="49" charset="-122"/>
                <a:ea typeface="黑体" pitchFamily="49" charset="-122"/>
              </a:rPr>
              <a:t>3.3.2 </a:t>
            </a:r>
            <a:r>
              <a:rPr kumimoji="1" lang="zh-CN" altLang="en-US" sz="2800" b="1">
                <a:latin typeface="黑体" pitchFamily="49" charset="-122"/>
                <a:ea typeface="黑体" pitchFamily="49" charset="-122"/>
              </a:rPr>
              <a:t>计算机执行指令的过程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bwMode="auto">
          <a:xfrm>
            <a:off x="323850" y="347663"/>
            <a:ext cx="5627688"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b="1"/>
              <a:t>3.3.3   </a:t>
            </a:r>
            <a:r>
              <a:rPr lang="zh-CN" altLang="zh-CN" sz="3200" b="1"/>
              <a:t>并行处理技术</a:t>
            </a:r>
            <a:endParaRPr lang="zh-CN" altLang="en-US" sz="3200" b="1"/>
          </a:p>
        </p:txBody>
      </p:sp>
      <p:sp>
        <p:nvSpPr>
          <p:cNvPr id="35843" name="内容占位符 2"/>
          <p:cNvSpPr>
            <a:spLocks noGrp="1"/>
          </p:cNvSpPr>
          <p:nvPr>
            <p:ph idx="1"/>
          </p:nvPr>
        </p:nvSpPr>
        <p:spPr bwMode="auto">
          <a:xfrm>
            <a:off x="250825" y="1268413"/>
            <a:ext cx="8642350" cy="3024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Tx/>
              <a:buNone/>
            </a:pPr>
            <a:r>
              <a:rPr lang="zh-CN" altLang="zh-CN" sz="2400" dirty="0"/>
              <a:t>（</a:t>
            </a:r>
            <a:r>
              <a:rPr lang="en-US" altLang="zh-CN" sz="2400" dirty="0"/>
              <a:t>1</a:t>
            </a:r>
            <a:r>
              <a:rPr lang="zh-CN" altLang="zh-CN" sz="2400" dirty="0"/>
              <a:t>）流水线技术</a:t>
            </a:r>
          </a:p>
          <a:p>
            <a:pPr marL="0" indent="0">
              <a:buFontTx/>
              <a:buNone/>
            </a:pPr>
            <a:r>
              <a:rPr lang="en-US" altLang="zh-CN" sz="2400" dirty="0"/>
              <a:t>       </a:t>
            </a:r>
            <a:r>
              <a:rPr lang="zh-CN" altLang="zh-CN" sz="2400" dirty="0"/>
              <a:t>流水线（</a:t>
            </a:r>
            <a:r>
              <a:rPr lang="en-US" altLang="zh-CN" sz="2400" dirty="0"/>
              <a:t>pipeline</a:t>
            </a:r>
            <a:r>
              <a:rPr lang="zh-CN" altLang="zh-CN" sz="2400" dirty="0"/>
              <a:t>）技术是指在程序执行时多条指令重叠进行操作的一种并行处理实现技术。具体就是一种</a:t>
            </a:r>
            <a:r>
              <a:rPr lang="zh-CN" altLang="zh-CN" sz="2400" b="1" dirty="0">
                <a:solidFill>
                  <a:srgbClr val="CC00FF"/>
                </a:solidFill>
              </a:rPr>
              <a:t>将指令分解为多步，并让不同指令的各步操作重叠</a:t>
            </a:r>
            <a:r>
              <a:rPr lang="zh-CN" altLang="zh-CN" sz="2400" dirty="0"/>
              <a:t>，从而实现几条指令并行处理，以加速程序运行过程的技术。</a:t>
            </a:r>
            <a:endParaRPr lang="zh-CN" altLang="en-US" sz="2400" dirty="0"/>
          </a:p>
        </p:txBody>
      </p:sp>
      <p:pic>
        <p:nvPicPr>
          <p:cNvPr id="358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64" y="3451798"/>
            <a:ext cx="79565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D4B9D044-0C91-4E91-B81E-DB1ECDB34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25" y="4895919"/>
            <a:ext cx="2809007" cy="158006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p:cNvSpPr>
            <a:spLocks noGrp="1"/>
          </p:cNvSpPr>
          <p:nvPr>
            <p:ph idx="1"/>
          </p:nvPr>
        </p:nvSpPr>
        <p:spPr bwMode="auto">
          <a:xfrm>
            <a:off x="188912" y="548680"/>
            <a:ext cx="8415337" cy="27352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Tx/>
              <a:buNone/>
            </a:pPr>
            <a:r>
              <a:rPr lang="zh-CN" altLang="zh-CN" sz="2800" dirty="0"/>
              <a:t>（</a:t>
            </a:r>
            <a:r>
              <a:rPr lang="en-US" altLang="zh-CN" sz="2800" dirty="0"/>
              <a:t>2</a:t>
            </a:r>
            <a:r>
              <a:rPr lang="zh-CN" altLang="zh-CN" sz="2800" dirty="0"/>
              <a:t>）多核技术</a:t>
            </a:r>
            <a:endParaRPr lang="en-US" altLang="zh-CN" sz="2800" dirty="0"/>
          </a:p>
          <a:p>
            <a:pPr marL="0" indent="0">
              <a:lnSpc>
                <a:spcPct val="150000"/>
              </a:lnSpc>
              <a:buFontTx/>
              <a:buNone/>
            </a:pPr>
            <a:r>
              <a:rPr lang="en-US" altLang="zh-CN" sz="2400" dirty="0"/>
              <a:t>       </a:t>
            </a:r>
            <a:r>
              <a:rPr lang="zh-CN" altLang="zh-CN" sz="2400" dirty="0"/>
              <a:t>多核处理器（</a:t>
            </a:r>
            <a:r>
              <a:rPr lang="en-US" altLang="zh-CN" sz="2400" dirty="0"/>
              <a:t>Multicore Chips</a:t>
            </a:r>
            <a:r>
              <a:rPr lang="zh-CN" altLang="zh-CN" sz="2400" dirty="0"/>
              <a:t>）是指在一枚</a:t>
            </a:r>
            <a:r>
              <a:rPr lang="zh-CN" altLang="en-US" sz="2400" dirty="0"/>
              <a:t>处理器</a:t>
            </a:r>
            <a:r>
              <a:rPr lang="zh-CN" altLang="zh-CN" sz="2400" dirty="0"/>
              <a:t>中集成两个或多个微处理器核心</a:t>
            </a:r>
            <a:r>
              <a:rPr lang="en-US" altLang="zh-CN" sz="2400" dirty="0"/>
              <a:t>(</a:t>
            </a:r>
            <a:r>
              <a:rPr lang="zh-CN" altLang="en-US" sz="2400" dirty="0"/>
              <a:t>内核</a:t>
            </a:r>
            <a:r>
              <a:rPr lang="en-US" altLang="zh-CN" sz="2400" dirty="0"/>
              <a:t>)</a:t>
            </a:r>
            <a:r>
              <a:rPr lang="zh-CN" altLang="zh-CN" sz="2400" dirty="0"/>
              <a:t>，于是多个微处理器核心就可以并行地执行程序代码，完全独立地完成各自的工作，以增强计算性能。</a:t>
            </a:r>
          </a:p>
          <a:p>
            <a:pPr marL="0" indent="0">
              <a:buFontTx/>
              <a:buNone/>
            </a:pPr>
            <a:endParaRPr lang="zh-CN" altLang="en-US" sz="2800" dirty="0"/>
          </a:p>
        </p:txBody>
      </p:sp>
      <p:sp>
        <p:nvSpPr>
          <p:cNvPr id="36867" name="TextBox 3"/>
          <p:cNvSpPr txBox="1">
            <a:spLocks noChangeArrowheads="1"/>
          </p:cNvSpPr>
          <p:nvPr/>
        </p:nvSpPr>
        <p:spPr bwMode="auto">
          <a:xfrm>
            <a:off x="328611" y="3227561"/>
            <a:ext cx="5107485" cy="334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en-US" altLang="zh-CN" sz="2400" dirty="0"/>
              <a:t>        </a:t>
            </a:r>
            <a:r>
              <a:rPr lang="zh-CN" altLang="zh-CN" sz="2400" dirty="0"/>
              <a:t>目前的操作系统（包括</a:t>
            </a:r>
            <a:r>
              <a:rPr lang="en-US" altLang="zh-CN" sz="2400" dirty="0"/>
              <a:t>Windows</a:t>
            </a:r>
            <a:r>
              <a:rPr lang="zh-CN" altLang="zh-CN" sz="2400" dirty="0"/>
              <a:t>和</a:t>
            </a:r>
            <a:r>
              <a:rPr lang="en-US" altLang="zh-CN" sz="2400" dirty="0"/>
              <a:t>Linux</a:t>
            </a:r>
            <a:r>
              <a:rPr lang="zh-CN" altLang="zh-CN" sz="2400" dirty="0"/>
              <a:t>）将任务分解为进程和线程，并能够自由地安排和分派到处理器，程序运行时的最小调度单位是</a:t>
            </a:r>
            <a:r>
              <a:rPr lang="zh-CN" altLang="zh-CN" sz="2400" b="1" dirty="0"/>
              <a:t>线程</a:t>
            </a:r>
            <a:r>
              <a:rPr lang="zh-CN" altLang="zh-CN" sz="2400" dirty="0"/>
              <a:t>，即每个线程是</a:t>
            </a:r>
            <a:r>
              <a:rPr lang="en-US" altLang="zh-CN" sz="2400" dirty="0"/>
              <a:t>CPU</a:t>
            </a:r>
            <a:r>
              <a:rPr lang="zh-CN" altLang="zh-CN" sz="2400" dirty="0"/>
              <a:t>的分配单位。</a:t>
            </a:r>
            <a:endParaRPr lang="zh-CN" altLang="en-US" sz="2400" dirty="0"/>
          </a:p>
        </p:txBody>
      </p:sp>
      <p:pic>
        <p:nvPicPr>
          <p:cNvPr id="2" name="图片 1">
            <a:extLst>
              <a:ext uri="{FF2B5EF4-FFF2-40B4-BE49-F238E27FC236}">
                <a16:creationId xmlns:a16="http://schemas.microsoft.com/office/drawing/2014/main" id="{241A51FC-0814-4543-B9F1-82DF2D68B200}"/>
              </a:ext>
            </a:extLst>
          </p:cNvPr>
          <p:cNvPicPr>
            <a:picLocks noChangeAspect="1"/>
          </p:cNvPicPr>
          <p:nvPr/>
        </p:nvPicPr>
        <p:blipFill>
          <a:blip r:embed="rId2"/>
          <a:stretch>
            <a:fillRect/>
          </a:stretch>
        </p:blipFill>
        <p:spPr>
          <a:xfrm>
            <a:off x="6079851" y="3222779"/>
            <a:ext cx="2524398" cy="2848352"/>
          </a:xfrm>
          <a:prstGeom prst="rect">
            <a:avLst/>
          </a:prstGeom>
        </p:spPr>
      </p:pic>
      <p:sp>
        <p:nvSpPr>
          <p:cNvPr id="3" name="卷形: 垂直 2">
            <a:extLst>
              <a:ext uri="{FF2B5EF4-FFF2-40B4-BE49-F238E27FC236}">
                <a16:creationId xmlns:a16="http://schemas.microsoft.com/office/drawing/2014/main" id="{806E3DD1-0990-478F-89DD-4F1A044F1FD8}"/>
              </a:ext>
            </a:extLst>
          </p:cNvPr>
          <p:cNvSpPr/>
          <p:nvPr/>
        </p:nvSpPr>
        <p:spPr bwMode="auto">
          <a:xfrm>
            <a:off x="8192225" y="3140968"/>
            <a:ext cx="504056" cy="1872208"/>
          </a:xfrm>
          <a:prstGeom prst="verticalScroll">
            <a:avLst/>
          </a:prstGeom>
          <a:solidFill>
            <a:srgbClr val="00B050"/>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FFFF00"/>
                </a:solidFill>
                <a:effectLst/>
                <a:latin typeface="黑体" panose="02010609060101010101" pitchFamily="49" charset="-122"/>
                <a:ea typeface="黑体" panose="02010609060101010101" pitchFamily="49" charset="-122"/>
              </a:rPr>
              <a:t>某电脑处理器信息</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755650" y="1196975"/>
            <a:ext cx="76073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defRPr/>
            </a:pPr>
            <a:r>
              <a:rPr lang="zh-CN" altLang="zh-CN" sz="2800" b="1" dirty="0">
                <a:latin typeface="+mn-ea"/>
                <a:ea typeface="+mn-ea"/>
              </a:rPr>
              <a:t>（</a:t>
            </a:r>
            <a:r>
              <a:rPr lang="en-US" altLang="zh-CN" sz="2800" b="1" dirty="0">
                <a:latin typeface="+mn-ea"/>
                <a:ea typeface="+mn-ea"/>
              </a:rPr>
              <a:t>1</a:t>
            </a:r>
            <a:r>
              <a:rPr lang="zh-CN" altLang="zh-CN" sz="2800" b="1" dirty="0">
                <a:latin typeface="+mn-ea"/>
                <a:ea typeface="+mn-ea"/>
              </a:rPr>
              <a:t>）位</a:t>
            </a:r>
            <a:r>
              <a:rPr lang="en-US" altLang="zh-CN" sz="2800" b="1" dirty="0">
                <a:latin typeface="+mn-ea"/>
                <a:ea typeface="+mn-ea"/>
              </a:rPr>
              <a:t> </a:t>
            </a:r>
            <a:endParaRPr lang="zh-CN" altLang="zh-CN" sz="2800" b="1" dirty="0">
              <a:latin typeface="+mn-ea"/>
              <a:ea typeface="+mn-ea"/>
            </a:endParaRPr>
          </a:p>
          <a:p>
            <a:pPr eaLnBrk="1" hangingPunct="1">
              <a:lnSpc>
                <a:spcPct val="150000"/>
              </a:lnSpc>
              <a:defRPr/>
            </a:pPr>
            <a:r>
              <a:rPr lang="en-US" altLang="zh-CN" sz="2800" b="1" dirty="0">
                <a:latin typeface="+mn-ea"/>
                <a:ea typeface="+mn-ea"/>
              </a:rPr>
              <a:t>    </a:t>
            </a:r>
            <a:r>
              <a:rPr lang="zh-CN" altLang="zh-CN" sz="2800" b="1" dirty="0">
                <a:latin typeface="+mn-ea"/>
                <a:ea typeface="+mn-ea"/>
              </a:rPr>
              <a:t>位</a:t>
            </a:r>
            <a:r>
              <a:rPr lang="en-US" altLang="zh-CN" sz="2800" b="1" dirty="0">
                <a:latin typeface="+mn-ea"/>
                <a:ea typeface="+mn-ea"/>
              </a:rPr>
              <a:t>(bit)</a:t>
            </a:r>
            <a:r>
              <a:rPr lang="zh-CN" altLang="zh-CN" sz="2800" b="1" dirty="0">
                <a:latin typeface="+mn-ea"/>
                <a:ea typeface="+mn-ea"/>
              </a:rPr>
              <a:t>是计算机中表示信息的最小单位，简写为“</a:t>
            </a:r>
            <a:r>
              <a:rPr lang="en-US" altLang="zh-CN" sz="2800" b="1" dirty="0">
                <a:latin typeface="+mn-ea"/>
                <a:ea typeface="+mn-ea"/>
              </a:rPr>
              <a:t>b</a:t>
            </a:r>
            <a:r>
              <a:rPr lang="zh-CN" altLang="zh-CN" sz="2800" b="1" dirty="0">
                <a:latin typeface="+mn-ea"/>
                <a:ea typeface="+mn-ea"/>
              </a:rPr>
              <a:t>”，表示二进制数中的</a:t>
            </a:r>
            <a:r>
              <a:rPr lang="en-US" altLang="zh-CN" sz="2800" b="1" dirty="0">
                <a:latin typeface="+mn-ea"/>
                <a:ea typeface="+mn-ea"/>
              </a:rPr>
              <a:t>1</a:t>
            </a:r>
            <a:r>
              <a:rPr lang="zh-CN" altLang="zh-CN" sz="2800" b="1" dirty="0">
                <a:latin typeface="+mn-ea"/>
                <a:ea typeface="+mn-ea"/>
              </a:rPr>
              <a:t>位。只能存放二进制数“</a:t>
            </a:r>
            <a:r>
              <a:rPr lang="en-US" altLang="zh-CN" sz="2800" b="1" dirty="0">
                <a:latin typeface="+mn-ea"/>
                <a:ea typeface="+mn-ea"/>
              </a:rPr>
              <a:t>0</a:t>
            </a:r>
            <a:r>
              <a:rPr lang="zh-CN" altLang="zh-CN" sz="2800" b="1" dirty="0">
                <a:latin typeface="+mn-ea"/>
                <a:ea typeface="+mn-ea"/>
              </a:rPr>
              <a:t>”或“</a:t>
            </a:r>
            <a:r>
              <a:rPr lang="en-US" altLang="zh-CN" sz="2800" b="1" dirty="0">
                <a:latin typeface="+mn-ea"/>
                <a:ea typeface="+mn-ea"/>
              </a:rPr>
              <a:t>1</a:t>
            </a:r>
            <a:r>
              <a:rPr lang="zh-CN" altLang="zh-CN" sz="2800" b="1" dirty="0">
                <a:latin typeface="+mn-ea"/>
                <a:ea typeface="+mn-ea"/>
              </a:rPr>
              <a:t>”。</a:t>
            </a:r>
          </a:p>
        </p:txBody>
      </p:sp>
      <p:sp>
        <p:nvSpPr>
          <p:cNvPr id="6" name="AutoShape 29"/>
          <p:cNvSpPr>
            <a:spLocks noChangeArrowheads="1"/>
          </p:cNvSpPr>
          <p:nvPr/>
        </p:nvSpPr>
        <p:spPr bwMode="auto">
          <a:xfrm>
            <a:off x="5114925" y="4848225"/>
            <a:ext cx="228600" cy="914400"/>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7" name="AutoShape 30"/>
          <p:cNvSpPr>
            <a:spLocks noChangeArrowheads="1"/>
          </p:cNvSpPr>
          <p:nvPr/>
        </p:nvSpPr>
        <p:spPr bwMode="auto">
          <a:xfrm>
            <a:off x="5267325" y="4848225"/>
            <a:ext cx="228600" cy="914400"/>
          </a:xfrm>
          <a:prstGeom prst="cube">
            <a:avLst>
              <a:gd name="adj" fmla="val 25000"/>
            </a:avLst>
          </a:prstGeom>
          <a:solidFill>
            <a:srgbClr val="00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8" name="AutoShape 31"/>
          <p:cNvSpPr>
            <a:spLocks noChangeArrowheads="1"/>
          </p:cNvSpPr>
          <p:nvPr/>
        </p:nvSpPr>
        <p:spPr bwMode="auto">
          <a:xfrm>
            <a:off x="5419725" y="4848225"/>
            <a:ext cx="228600" cy="914400"/>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9" name="AutoShape 32"/>
          <p:cNvSpPr>
            <a:spLocks noChangeArrowheads="1"/>
          </p:cNvSpPr>
          <p:nvPr/>
        </p:nvSpPr>
        <p:spPr bwMode="auto">
          <a:xfrm>
            <a:off x="5572125" y="4848225"/>
            <a:ext cx="228600" cy="914400"/>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nvGrpSpPr>
          <p:cNvPr id="10" name="Group 33"/>
          <p:cNvGrpSpPr>
            <a:grpSpLocks/>
          </p:cNvGrpSpPr>
          <p:nvPr/>
        </p:nvGrpSpPr>
        <p:grpSpPr bwMode="auto">
          <a:xfrm>
            <a:off x="5724525" y="4848225"/>
            <a:ext cx="685800" cy="914400"/>
            <a:chOff x="816" y="1968"/>
            <a:chExt cx="432" cy="576"/>
          </a:xfrm>
        </p:grpSpPr>
        <p:sp>
          <p:nvSpPr>
            <p:cNvPr id="37899" name="AutoShape 34"/>
            <p:cNvSpPr>
              <a:spLocks noChangeArrowheads="1"/>
            </p:cNvSpPr>
            <p:nvPr/>
          </p:nvSpPr>
          <p:spPr bwMode="auto">
            <a:xfrm>
              <a:off x="816"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7900" name="AutoShape 35"/>
            <p:cNvSpPr>
              <a:spLocks noChangeArrowheads="1"/>
            </p:cNvSpPr>
            <p:nvPr/>
          </p:nvSpPr>
          <p:spPr bwMode="auto">
            <a:xfrm>
              <a:off x="912"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7901" name="AutoShape 36"/>
            <p:cNvSpPr>
              <a:spLocks noChangeArrowheads="1"/>
            </p:cNvSpPr>
            <p:nvPr/>
          </p:nvSpPr>
          <p:spPr bwMode="auto">
            <a:xfrm>
              <a:off x="1008"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7902" name="AutoShape 37"/>
            <p:cNvSpPr>
              <a:spLocks noChangeArrowheads="1"/>
            </p:cNvSpPr>
            <p:nvPr/>
          </p:nvSpPr>
          <p:spPr bwMode="auto">
            <a:xfrm>
              <a:off x="1104"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sp>
        <p:nvSpPr>
          <p:cNvPr id="26" name="Text Box 59"/>
          <p:cNvSpPr txBox="1">
            <a:spLocks noChangeArrowheads="1"/>
          </p:cNvSpPr>
          <p:nvPr/>
        </p:nvSpPr>
        <p:spPr bwMode="auto">
          <a:xfrm>
            <a:off x="5013325" y="3857625"/>
            <a:ext cx="108267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b="1">
                <a:solidFill>
                  <a:srgbClr val="3333CC"/>
                </a:solidFill>
              </a:rPr>
              <a:t>位(</a:t>
            </a:r>
            <a:r>
              <a:rPr lang="en-US" altLang="zh-CN" b="1">
                <a:solidFill>
                  <a:srgbClr val="3333CC"/>
                </a:solidFill>
              </a:rPr>
              <a:t>Bit)</a:t>
            </a:r>
            <a:endParaRPr lang="en-US" altLang="zh-CN"/>
          </a:p>
        </p:txBody>
      </p:sp>
      <p:sp>
        <p:nvSpPr>
          <p:cNvPr id="27" name="Line 60"/>
          <p:cNvSpPr>
            <a:spLocks noChangeShapeType="1"/>
          </p:cNvSpPr>
          <p:nvPr/>
        </p:nvSpPr>
        <p:spPr bwMode="auto">
          <a:xfrm>
            <a:off x="5364163" y="42926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7898" name="Rectangle 2"/>
          <p:cNvSpPr txBox="1">
            <a:spLocks noChangeArrowheads="1"/>
          </p:cNvSpPr>
          <p:nvPr/>
        </p:nvSpPr>
        <p:spPr bwMode="auto">
          <a:xfrm>
            <a:off x="611188" y="404813"/>
            <a:ext cx="60420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3200">
                <a:latin typeface="黑体" pitchFamily="49" charset="-122"/>
                <a:ea typeface="黑体" pitchFamily="49" charset="-122"/>
              </a:rPr>
              <a:t>3.3.4 </a:t>
            </a:r>
            <a:r>
              <a:rPr lang="zh-CN" altLang="zh-CN" sz="3200">
                <a:latin typeface="黑体" pitchFamily="49" charset="-122"/>
                <a:ea typeface="黑体" pitchFamily="49" charset="-122"/>
              </a:rPr>
              <a:t>计算机中数据的</a:t>
            </a:r>
            <a:r>
              <a:rPr lang="zh-CN" altLang="en-US" sz="3200">
                <a:latin typeface="黑体" pitchFamily="49" charset="-122"/>
                <a:ea typeface="黑体" pitchFamily="49" charset="-122"/>
              </a:rPr>
              <a:t>存储单位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par>
                          <p:cTn id="13" fill="hold" nodeType="afterGroup">
                            <p:stCondLst>
                              <p:cond delay="500"/>
                            </p:stCondLst>
                            <p:childTnLst>
                              <p:par>
                                <p:cTn id="14" presetID="12" presetClass="entr" presetSubtype="8" fill="hold" grpId="0"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slide(fromLeft)">
                                      <p:cBhvr>
                                        <p:cTn id="16" dur="500"/>
                                        <p:tgtEl>
                                          <p:spTgt spid="6"/>
                                        </p:tgtEl>
                                      </p:cBhvr>
                                    </p:animEffect>
                                  </p:childTnLst>
                                </p:cTn>
                              </p:par>
                            </p:childTnLst>
                          </p:cTn>
                        </p:par>
                        <p:par>
                          <p:cTn id="17" fill="hold" nodeType="afterGroup">
                            <p:stCondLst>
                              <p:cond delay="2000"/>
                            </p:stCondLst>
                            <p:childTnLst>
                              <p:par>
                                <p:cTn id="18" presetID="12" presetClass="entr" presetSubtype="8"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slide(fromLeft)">
                                      <p:cBhvr>
                                        <p:cTn id="20" dur="500"/>
                                        <p:tgtEl>
                                          <p:spTgt spid="7"/>
                                        </p:tgtEl>
                                      </p:cBhvr>
                                    </p:animEffect>
                                  </p:childTnLst>
                                </p:cTn>
                              </p:par>
                            </p:childTnLst>
                          </p:cTn>
                        </p:par>
                        <p:par>
                          <p:cTn id="21" fill="hold" nodeType="afterGroup">
                            <p:stCondLst>
                              <p:cond delay="3500"/>
                            </p:stCondLst>
                            <p:childTnLst>
                              <p:par>
                                <p:cTn id="22" presetID="12" presetClass="entr" presetSubtype="8" fill="hold" grpId="0" nodeType="afterEffect">
                                  <p:stCondLst>
                                    <p:cond delay="1000"/>
                                  </p:stCondLst>
                                  <p:childTnLst>
                                    <p:set>
                                      <p:cBhvr>
                                        <p:cTn id="23" dur="1" fill="hold">
                                          <p:stCondLst>
                                            <p:cond delay="0"/>
                                          </p:stCondLst>
                                        </p:cTn>
                                        <p:tgtEl>
                                          <p:spTgt spid="8"/>
                                        </p:tgtEl>
                                        <p:attrNameLst>
                                          <p:attrName>style.visibility</p:attrName>
                                        </p:attrNameLst>
                                      </p:cBhvr>
                                      <p:to>
                                        <p:strVal val="visible"/>
                                      </p:to>
                                    </p:set>
                                    <p:animEffect transition="in" filter="slide(fromLeft)">
                                      <p:cBhvr>
                                        <p:cTn id="24" dur="500"/>
                                        <p:tgtEl>
                                          <p:spTgt spid="8"/>
                                        </p:tgtEl>
                                      </p:cBhvr>
                                    </p:animEffect>
                                  </p:childTnLst>
                                </p:cTn>
                              </p:par>
                            </p:childTnLst>
                          </p:cTn>
                        </p:par>
                        <p:par>
                          <p:cTn id="25" fill="hold" nodeType="afterGroup">
                            <p:stCondLst>
                              <p:cond delay="5000"/>
                            </p:stCondLst>
                            <p:childTnLst>
                              <p:par>
                                <p:cTn id="26" presetID="12" presetClass="entr" presetSubtype="8" fill="hold" grpId="0" nodeType="after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slide(fromLeft)">
                                      <p:cBhvr>
                                        <p:cTn id="28" dur="500"/>
                                        <p:tgtEl>
                                          <p:spTgt spid="9"/>
                                        </p:tgtEl>
                                      </p:cBhvr>
                                    </p:animEffect>
                                  </p:childTnLst>
                                </p:cTn>
                              </p:par>
                            </p:childTnLst>
                          </p:cTn>
                        </p:par>
                        <p:par>
                          <p:cTn id="29" fill="hold" nodeType="afterGroup">
                            <p:stCondLst>
                              <p:cond delay="6500"/>
                            </p:stCondLst>
                            <p:childTnLst>
                              <p:par>
                                <p:cTn id="30" presetID="12" presetClass="entr" presetSubtype="8" fill="hold"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slide(fromLeft)">
                                      <p:cBhvr>
                                        <p:cTn id="32" dur="500"/>
                                        <p:tgtEl>
                                          <p:spTgt spid="10"/>
                                        </p:tgtEl>
                                      </p:cBhvr>
                                    </p:animEffect>
                                  </p:childTnLst>
                                </p:cTn>
                              </p:par>
                            </p:childTnLst>
                          </p:cTn>
                        </p:par>
                        <p:par>
                          <p:cTn id="33" fill="hold" nodeType="afterGroup">
                            <p:stCondLst>
                              <p:cond delay="8000"/>
                            </p:stCondLst>
                            <p:childTnLst>
                              <p:par>
                                <p:cTn id="34" presetID="24" presetClass="entr" presetSubtype="0" fill="hold" grpId="0" nodeType="afterEffect">
                                  <p:stCondLst>
                                    <p:cond delay="1000"/>
                                  </p:stCondLst>
                                  <p:childTnLst>
                                    <p:set>
                                      <p:cBhvr>
                                        <p:cTn id="35" dur="1" fill="hold">
                                          <p:stCondLst>
                                            <p:cond delay="499"/>
                                          </p:stCondLst>
                                        </p:cTn>
                                        <p:tgtEl>
                                          <p:spTgt spid="26"/>
                                        </p:tgtEl>
                                        <p:attrNameLst>
                                          <p:attrName>style.visibility</p:attrName>
                                        </p:attrNameLst>
                                      </p:cBhvr>
                                      <p:to>
                                        <p:strVal val="visible"/>
                                      </p:to>
                                    </p:set>
                                    <p:anim to="" calcmode="lin" valueType="num">
                                      <p:cBhvr>
                                        <p:cTn id="36" dur="1" fill="hold"/>
                                        <p:tgtEl>
                                          <p:spTgt spid="26"/>
                                        </p:tgtEl>
                                        <p:attrNameLst>
                                          <p:attrName/>
                                        </p:attrNameLst>
                                      </p:cBhvr>
                                    </p:anim>
                                  </p:childTnLst>
                                </p:cTn>
                              </p:par>
                            </p:childTnLst>
                          </p:cTn>
                        </p:par>
                        <p:par>
                          <p:cTn id="37" fill="hold" nodeType="afterGroup">
                            <p:stCondLst>
                              <p:cond delay="9500"/>
                            </p:stCondLst>
                            <p:childTnLst>
                              <p:par>
                                <p:cTn id="38" presetID="22" presetClass="entr" presetSubtype="1" fill="hold" grpId="0" nodeType="afterEffect">
                                  <p:stCondLst>
                                    <p:cond delay="1000"/>
                                  </p:stCondLst>
                                  <p:childTnLst>
                                    <p:set>
                                      <p:cBhvr>
                                        <p:cTn id="39" dur="1" fill="hold">
                                          <p:stCondLst>
                                            <p:cond delay="0"/>
                                          </p:stCondLst>
                                        </p:cTn>
                                        <p:tgtEl>
                                          <p:spTgt spid="27"/>
                                        </p:tgtEl>
                                        <p:attrNameLst>
                                          <p:attrName>style.visibility</p:attrName>
                                        </p:attrNameLst>
                                      </p:cBhvr>
                                      <p:to>
                                        <p:strVal val="visible"/>
                                      </p:to>
                                    </p:set>
                                    <p:animEffect transition="in" filter="wipe(up)">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7" grpId="0" animBg="1"/>
      <p:bldP spid="8" grpId="0" animBg="1"/>
      <p:bldP spid="9" grpId="0" animBg="1"/>
      <p:bldP spid="26" grpId="0" autoUpdateAnimBg="0"/>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4"/>
          <p:cNvSpPr txBox="1">
            <a:spLocks noChangeArrowheads="1"/>
          </p:cNvSpPr>
          <p:nvPr/>
        </p:nvSpPr>
        <p:spPr bwMode="auto">
          <a:xfrm>
            <a:off x="392113" y="1311275"/>
            <a:ext cx="851058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zh-CN" sz="2800" b="1"/>
              <a:t>（</a:t>
            </a:r>
            <a:r>
              <a:rPr lang="en-US" altLang="zh-CN" sz="2800" b="1"/>
              <a:t>2</a:t>
            </a:r>
            <a:r>
              <a:rPr lang="zh-CN" altLang="zh-CN" sz="2800" b="1"/>
              <a:t>）字节</a:t>
            </a:r>
          </a:p>
          <a:p>
            <a:pPr eaLnBrk="1" hangingPunct="1">
              <a:lnSpc>
                <a:spcPct val="150000"/>
              </a:lnSpc>
            </a:pPr>
            <a:r>
              <a:rPr lang="en-US" altLang="zh-CN" sz="2800" b="1"/>
              <a:t>        </a:t>
            </a:r>
            <a:r>
              <a:rPr lang="zh-CN" altLang="zh-CN" sz="2800" b="1"/>
              <a:t>字节</a:t>
            </a:r>
            <a:r>
              <a:rPr lang="en-US" altLang="zh-CN" sz="2800" b="1"/>
              <a:t>(Byte)</a:t>
            </a:r>
            <a:r>
              <a:rPr lang="zh-CN" altLang="zh-CN" sz="2800" b="1"/>
              <a:t>是计算机中存储信息的基本单位，</a:t>
            </a:r>
            <a:endParaRPr lang="en-US" altLang="zh-CN" sz="2800" b="1"/>
          </a:p>
          <a:p>
            <a:pPr eaLnBrk="1" hangingPunct="1">
              <a:lnSpc>
                <a:spcPct val="150000"/>
              </a:lnSpc>
            </a:pPr>
            <a:r>
              <a:rPr lang="en-US" altLang="zh-CN" sz="2800" b="1"/>
              <a:t> </a:t>
            </a:r>
            <a:r>
              <a:rPr lang="zh-CN" altLang="zh-CN" sz="2800" b="1"/>
              <a:t>简写为“</a:t>
            </a:r>
            <a:r>
              <a:rPr lang="en-US" altLang="zh-CN" sz="2800" b="1"/>
              <a:t>B</a:t>
            </a:r>
            <a:r>
              <a:rPr lang="zh-CN" altLang="zh-CN" sz="2800" b="1"/>
              <a:t>”。</a:t>
            </a:r>
            <a:r>
              <a:rPr lang="en-US" altLang="zh-CN" sz="2800" b="1"/>
              <a:t> </a:t>
            </a:r>
            <a:r>
              <a:rPr lang="zh-CN" altLang="zh-CN" sz="2800" b="1"/>
              <a:t>每个字节由</a:t>
            </a:r>
            <a:r>
              <a:rPr lang="en-US" altLang="zh-CN" sz="2800" b="1"/>
              <a:t>8</a:t>
            </a:r>
            <a:r>
              <a:rPr lang="zh-CN" altLang="zh-CN" sz="2800" b="1"/>
              <a:t>位二进制数码组成，</a:t>
            </a:r>
            <a:endParaRPr lang="en-US" altLang="zh-CN" sz="2800" b="1"/>
          </a:p>
          <a:p>
            <a:pPr eaLnBrk="1" hangingPunct="1">
              <a:lnSpc>
                <a:spcPct val="150000"/>
              </a:lnSpc>
            </a:pPr>
            <a:r>
              <a:rPr lang="en-US" altLang="zh-CN" sz="2800" b="1"/>
              <a:t> </a:t>
            </a:r>
            <a:r>
              <a:rPr lang="zh-CN" altLang="zh-CN" sz="2800" b="1"/>
              <a:t>即1Byte=8bit。</a:t>
            </a:r>
            <a:endParaRPr lang="en-US" altLang="zh-CN" sz="2800" b="1"/>
          </a:p>
        </p:txBody>
      </p:sp>
      <p:grpSp>
        <p:nvGrpSpPr>
          <p:cNvPr id="3076" name="组合 1"/>
          <p:cNvGrpSpPr>
            <a:grpSpLocks/>
          </p:cNvGrpSpPr>
          <p:nvPr/>
        </p:nvGrpSpPr>
        <p:grpSpPr bwMode="auto">
          <a:xfrm>
            <a:off x="3771900" y="3429000"/>
            <a:ext cx="1331913" cy="1876425"/>
            <a:chOff x="3771470" y="3429000"/>
            <a:chExt cx="1332716" cy="1876455"/>
          </a:xfrm>
        </p:grpSpPr>
        <p:sp>
          <p:nvSpPr>
            <p:cNvPr id="38929" name="AutoShape 29"/>
            <p:cNvSpPr>
              <a:spLocks noChangeArrowheads="1"/>
            </p:cNvSpPr>
            <p:nvPr/>
          </p:nvSpPr>
          <p:spPr bwMode="auto">
            <a:xfrm>
              <a:off x="3808786" y="4391055"/>
              <a:ext cx="228600" cy="914400"/>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30" name="AutoShape 30"/>
            <p:cNvSpPr>
              <a:spLocks noChangeArrowheads="1"/>
            </p:cNvSpPr>
            <p:nvPr/>
          </p:nvSpPr>
          <p:spPr bwMode="auto">
            <a:xfrm>
              <a:off x="3961186" y="4391055"/>
              <a:ext cx="228600" cy="914400"/>
            </a:xfrm>
            <a:prstGeom prst="cube">
              <a:avLst>
                <a:gd name="adj" fmla="val 25000"/>
              </a:avLst>
            </a:prstGeom>
            <a:solidFill>
              <a:srgbClr val="00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31" name="AutoShape 31"/>
            <p:cNvSpPr>
              <a:spLocks noChangeArrowheads="1"/>
            </p:cNvSpPr>
            <p:nvPr/>
          </p:nvSpPr>
          <p:spPr bwMode="auto">
            <a:xfrm>
              <a:off x="4113586" y="4391055"/>
              <a:ext cx="228600" cy="914400"/>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32" name="AutoShape 32"/>
            <p:cNvSpPr>
              <a:spLocks noChangeArrowheads="1"/>
            </p:cNvSpPr>
            <p:nvPr/>
          </p:nvSpPr>
          <p:spPr bwMode="auto">
            <a:xfrm>
              <a:off x="4265986" y="4391055"/>
              <a:ext cx="228600" cy="914400"/>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nvGrpSpPr>
            <p:cNvPr id="38933" name="Group 33"/>
            <p:cNvGrpSpPr>
              <a:grpSpLocks/>
            </p:cNvGrpSpPr>
            <p:nvPr/>
          </p:nvGrpSpPr>
          <p:grpSpPr bwMode="auto">
            <a:xfrm>
              <a:off x="4418386" y="4391055"/>
              <a:ext cx="685800" cy="914400"/>
              <a:chOff x="816" y="1968"/>
              <a:chExt cx="432" cy="576"/>
            </a:xfrm>
          </p:grpSpPr>
          <p:sp>
            <p:nvSpPr>
              <p:cNvPr id="38936" name="AutoShape 34"/>
              <p:cNvSpPr>
                <a:spLocks noChangeArrowheads="1"/>
              </p:cNvSpPr>
              <p:nvPr/>
            </p:nvSpPr>
            <p:spPr bwMode="auto">
              <a:xfrm>
                <a:off x="816"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37" name="AutoShape 35"/>
              <p:cNvSpPr>
                <a:spLocks noChangeArrowheads="1"/>
              </p:cNvSpPr>
              <p:nvPr/>
            </p:nvSpPr>
            <p:spPr bwMode="auto">
              <a:xfrm>
                <a:off x="912"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38" name="AutoShape 36"/>
              <p:cNvSpPr>
                <a:spLocks noChangeArrowheads="1"/>
              </p:cNvSpPr>
              <p:nvPr/>
            </p:nvSpPr>
            <p:spPr bwMode="auto">
              <a:xfrm>
                <a:off x="1008"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39" name="AutoShape 37"/>
              <p:cNvSpPr>
                <a:spLocks noChangeArrowheads="1"/>
              </p:cNvSpPr>
              <p:nvPr/>
            </p:nvSpPr>
            <p:spPr bwMode="auto">
              <a:xfrm>
                <a:off x="1104"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sp>
          <p:nvSpPr>
            <p:cNvPr id="38934" name="Text Box 59"/>
            <p:cNvSpPr txBox="1">
              <a:spLocks noChangeArrowheads="1"/>
            </p:cNvSpPr>
            <p:nvPr/>
          </p:nvSpPr>
          <p:spPr bwMode="auto">
            <a:xfrm>
              <a:off x="3771470" y="3429000"/>
              <a:ext cx="954107" cy="40011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a:solidFill>
                    <a:srgbClr val="3333CC"/>
                  </a:solidFill>
                </a:rPr>
                <a:t>位(</a:t>
              </a:r>
              <a:r>
                <a:rPr lang="en-US" altLang="zh-CN" sz="2000" b="1">
                  <a:solidFill>
                    <a:srgbClr val="3333CC"/>
                  </a:solidFill>
                </a:rPr>
                <a:t>Bit)</a:t>
              </a:r>
              <a:endParaRPr lang="en-US" altLang="zh-CN" sz="2000"/>
            </a:p>
          </p:txBody>
        </p:sp>
        <p:sp>
          <p:nvSpPr>
            <p:cNvPr id="38935" name="Line 60"/>
            <p:cNvSpPr>
              <a:spLocks noChangeShapeType="1"/>
            </p:cNvSpPr>
            <p:nvPr/>
          </p:nvSpPr>
          <p:spPr bwMode="auto">
            <a:xfrm>
              <a:off x="4041876" y="3835951"/>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sp>
        <p:nvSpPr>
          <p:cNvPr id="27" name="Text Box 64"/>
          <p:cNvSpPr txBox="1">
            <a:spLocks noChangeArrowheads="1"/>
          </p:cNvSpPr>
          <p:nvPr/>
        </p:nvSpPr>
        <p:spPr bwMode="auto">
          <a:xfrm>
            <a:off x="4978400" y="3536950"/>
            <a:ext cx="1897063" cy="40005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a:solidFill>
                  <a:srgbClr val="3333CC"/>
                </a:solidFill>
              </a:rPr>
              <a:t>字节</a:t>
            </a:r>
            <a:r>
              <a:rPr lang="en-US" altLang="zh-CN" sz="2000" b="1">
                <a:solidFill>
                  <a:srgbClr val="3333CC"/>
                </a:solidFill>
              </a:rPr>
              <a:t>Byte</a:t>
            </a:r>
            <a:r>
              <a:rPr lang="zh-CN" altLang="en-US" sz="2000" b="1">
                <a:solidFill>
                  <a:srgbClr val="3333CC"/>
                </a:solidFill>
              </a:rPr>
              <a:t> (</a:t>
            </a:r>
            <a:r>
              <a:rPr lang="en-US" altLang="zh-CN" sz="2000" b="1">
                <a:solidFill>
                  <a:srgbClr val="3333CC"/>
                </a:solidFill>
              </a:rPr>
              <a:t>8</a:t>
            </a:r>
            <a:r>
              <a:rPr lang="zh-CN" altLang="en-US" sz="2000" b="1">
                <a:solidFill>
                  <a:srgbClr val="3333CC"/>
                </a:solidFill>
              </a:rPr>
              <a:t>位)</a:t>
            </a:r>
          </a:p>
        </p:txBody>
      </p:sp>
      <p:sp>
        <p:nvSpPr>
          <p:cNvPr id="29" name="AutoShape 63"/>
          <p:cNvSpPr>
            <a:spLocks/>
          </p:cNvSpPr>
          <p:nvPr/>
        </p:nvSpPr>
        <p:spPr bwMode="auto">
          <a:xfrm rot="5370776">
            <a:off x="5595144" y="3599657"/>
            <a:ext cx="300037" cy="1219200"/>
          </a:xfrm>
          <a:prstGeom prst="leftBrace">
            <a:avLst>
              <a:gd name="adj1" fmla="val 26751"/>
              <a:gd name="adj2" fmla="val 50000"/>
            </a:avLst>
          </a:prstGeom>
          <a:noFill/>
          <a:ln w="38100">
            <a:solidFill>
              <a:schemeClr val="tx1"/>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nvGrpSpPr>
          <p:cNvPr id="13" name="Group 38"/>
          <p:cNvGrpSpPr>
            <a:grpSpLocks/>
          </p:cNvGrpSpPr>
          <p:nvPr/>
        </p:nvGrpSpPr>
        <p:grpSpPr bwMode="auto">
          <a:xfrm>
            <a:off x="5076825" y="4386263"/>
            <a:ext cx="1295400" cy="914400"/>
            <a:chOff x="1872" y="2016"/>
            <a:chExt cx="816" cy="576"/>
          </a:xfrm>
        </p:grpSpPr>
        <p:sp>
          <p:nvSpPr>
            <p:cNvPr id="38920" name="AutoShape 39"/>
            <p:cNvSpPr>
              <a:spLocks noChangeArrowheads="1"/>
            </p:cNvSpPr>
            <p:nvPr/>
          </p:nvSpPr>
          <p:spPr bwMode="auto">
            <a:xfrm>
              <a:off x="1872" y="2016"/>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21" name="AutoShape 40"/>
            <p:cNvSpPr>
              <a:spLocks noChangeArrowheads="1"/>
            </p:cNvSpPr>
            <p:nvPr/>
          </p:nvSpPr>
          <p:spPr bwMode="auto">
            <a:xfrm>
              <a:off x="1968" y="2016"/>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22" name="AutoShape 41"/>
            <p:cNvSpPr>
              <a:spLocks noChangeArrowheads="1"/>
            </p:cNvSpPr>
            <p:nvPr/>
          </p:nvSpPr>
          <p:spPr bwMode="auto">
            <a:xfrm>
              <a:off x="2064" y="2016"/>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23" name="AutoShape 42"/>
            <p:cNvSpPr>
              <a:spLocks noChangeArrowheads="1"/>
            </p:cNvSpPr>
            <p:nvPr/>
          </p:nvSpPr>
          <p:spPr bwMode="auto">
            <a:xfrm>
              <a:off x="2160" y="2016"/>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nvGrpSpPr>
            <p:cNvPr id="38924" name="Group 43"/>
            <p:cNvGrpSpPr>
              <a:grpSpLocks/>
            </p:cNvGrpSpPr>
            <p:nvPr/>
          </p:nvGrpSpPr>
          <p:grpSpPr bwMode="auto">
            <a:xfrm>
              <a:off x="2256" y="2016"/>
              <a:ext cx="432" cy="576"/>
              <a:chOff x="816" y="1968"/>
              <a:chExt cx="432" cy="576"/>
            </a:xfrm>
          </p:grpSpPr>
          <p:sp>
            <p:nvSpPr>
              <p:cNvPr id="38925" name="AutoShape 44"/>
              <p:cNvSpPr>
                <a:spLocks noChangeArrowheads="1"/>
              </p:cNvSpPr>
              <p:nvPr/>
            </p:nvSpPr>
            <p:spPr bwMode="auto">
              <a:xfrm>
                <a:off x="816" y="1968"/>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26" name="AutoShape 45"/>
              <p:cNvSpPr>
                <a:spLocks noChangeArrowheads="1"/>
              </p:cNvSpPr>
              <p:nvPr/>
            </p:nvSpPr>
            <p:spPr bwMode="auto">
              <a:xfrm>
                <a:off x="912" y="1968"/>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27" name="AutoShape 46"/>
              <p:cNvSpPr>
                <a:spLocks noChangeArrowheads="1"/>
              </p:cNvSpPr>
              <p:nvPr/>
            </p:nvSpPr>
            <p:spPr bwMode="auto">
              <a:xfrm>
                <a:off x="1008" y="1968"/>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8928" name="AutoShape 47"/>
              <p:cNvSpPr>
                <a:spLocks noChangeArrowheads="1"/>
              </p:cNvSpPr>
              <p:nvPr/>
            </p:nvSpPr>
            <p:spPr bwMode="auto">
              <a:xfrm>
                <a:off x="1104" y="1968"/>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grpSp>
      <p:sp>
        <p:nvSpPr>
          <p:cNvPr id="38919" name="Rectangle 2"/>
          <p:cNvSpPr txBox="1">
            <a:spLocks noChangeArrowheads="1"/>
          </p:cNvSpPr>
          <p:nvPr/>
        </p:nvSpPr>
        <p:spPr bwMode="auto">
          <a:xfrm>
            <a:off x="611188" y="404813"/>
            <a:ext cx="60420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3200">
                <a:latin typeface="黑体" pitchFamily="49" charset="-122"/>
                <a:ea typeface="黑体" pitchFamily="49" charset="-122"/>
              </a:rPr>
              <a:t>3.3.4 </a:t>
            </a:r>
            <a:r>
              <a:rPr lang="zh-CN" altLang="zh-CN" sz="3200">
                <a:latin typeface="黑体" pitchFamily="49" charset="-122"/>
                <a:ea typeface="黑体" pitchFamily="49" charset="-122"/>
              </a:rPr>
              <a:t>计算机中数据的</a:t>
            </a:r>
            <a:r>
              <a:rPr lang="zh-CN" altLang="en-US" sz="3200">
                <a:latin typeface="黑体" pitchFamily="49" charset="-122"/>
                <a:ea typeface="黑体" pitchFamily="49" charset="-122"/>
              </a:rPr>
              <a:t>存储单位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wipe(left)">
                                      <p:cBhvr>
                                        <p:cTn id="7" dur="5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wipe(left)">
                                      <p:cBhvr>
                                        <p:cTn id="12" dur="5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wipe(left)">
                                      <p:cBhvr>
                                        <p:cTn id="17" dur="5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wipe(left)">
                                      <p:cBhvr>
                                        <p:cTn id="22" dur="500"/>
                                        <p:tgtEl>
                                          <p:spTgt spid="30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3076"/>
                                        </p:tgtEl>
                                        <p:attrNameLst>
                                          <p:attrName>style.visibility</p:attrName>
                                        </p:attrNameLst>
                                      </p:cBhvr>
                                      <p:to>
                                        <p:strVal val="visible"/>
                                      </p:to>
                                    </p:set>
                                    <p:animEffect transition="in" filter="wipe(left)">
                                      <p:cBhvr>
                                        <p:cTn id="36"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P spid="27" grpId="0"/>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xfrm>
            <a:off x="250825" y="1281113"/>
            <a:ext cx="6689725" cy="563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zh-CN" altLang="zh-CN" sz="2800">
                <a:solidFill>
                  <a:schemeClr val="tx1"/>
                </a:solidFill>
                <a:latin typeface="黑体" pitchFamily="49" charset="-122"/>
                <a:ea typeface="黑体" pitchFamily="49" charset="-122"/>
              </a:rPr>
              <a:t>存储</a:t>
            </a:r>
            <a:r>
              <a:rPr lang="zh-CN" altLang="en-US" sz="2800">
                <a:solidFill>
                  <a:schemeClr val="tx1"/>
                </a:solidFill>
                <a:latin typeface="黑体" pitchFamily="49" charset="-122"/>
                <a:ea typeface="黑体" pitchFamily="49" charset="-122"/>
              </a:rPr>
              <a:t>容量与</a:t>
            </a:r>
            <a:r>
              <a:rPr lang="zh-CN" altLang="zh-CN" sz="2800">
                <a:solidFill>
                  <a:schemeClr val="tx1"/>
                </a:solidFill>
                <a:latin typeface="黑体" pitchFamily="49" charset="-122"/>
                <a:ea typeface="黑体" pitchFamily="49" charset="-122"/>
              </a:rPr>
              <a:t>存储单位</a:t>
            </a:r>
            <a:endParaRPr lang="zh-CN" altLang="en-US" sz="2800">
              <a:solidFill>
                <a:schemeClr val="tx1"/>
              </a:solidFill>
              <a:latin typeface="黑体" pitchFamily="49" charset="-122"/>
              <a:ea typeface="黑体" pitchFamily="49" charset="-122"/>
            </a:endParaRPr>
          </a:p>
        </p:txBody>
      </p:sp>
      <p:sp>
        <p:nvSpPr>
          <p:cNvPr id="3075" name="TextBox 4"/>
          <p:cNvSpPr txBox="1">
            <a:spLocks noChangeArrowheads="1"/>
          </p:cNvSpPr>
          <p:nvPr/>
        </p:nvSpPr>
        <p:spPr bwMode="auto">
          <a:xfrm>
            <a:off x="310630" y="3140968"/>
            <a:ext cx="4198937" cy="33242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en-US" altLang="zh-CN" sz="2800" b="1" dirty="0">
                <a:latin typeface="仿宋_GB2312" pitchFamily="49" charset="-122"/>
                <a:ea typeface="仿宋_GB2312" pitchFamily="49" charset="-122"/>
              </a:rPr>
              <a:t>   1Byte= 8bit</a:t>
            </a:r>
          </a:p>
          <a:p>
            <a:pPr eaLnBrk="1" hangingPunct="1">
              <a:lnSpc>
                <a:spcPct val="150000"/>
              </a:lnSpc>
            </a:pPr>
            <a:r>
              <a:rPr lang="en-US" altLang="zh-CN" sz="2800" b="1" dirty="0">
                <a:latin typeface="仿宋_GB2312" pitchFamily="49" charset="-122"/>
                <a:ea typeface="仿宋_GB2312" pitchFamily="49" charset="-122"/>
              </a:rPr>
              <a:t>   1KB=1024B  = 2</a:t>
            </a:r>
            <a:r>
              <a:rPr lang="en-US" altLang="zh-CN" sz="2800" b="1" baseline="30000" dirty="0">
                <a:latin typeface="仿宋_GB2312" pitchFamily="49" charset="-122"/>
                <a:ea typeface="仿宋_GB2312" pitchFamily="49" charset="-122"/>
              </a:rPr>
              <a:t>10 </a:t>
            </a:r>
            <a:r>
              <a:rPr lang="en-US" altLang="zh-CN" sz="2800" b="1" dirty="0">
                <a:latin typeface="仿宋_GB2312" pitchFamily="49" charset="-122"/>
                <a:ea typeface="仿宋_GB2312" pitchFamily="49" charset="-122"/>
              </a:rPr>
              <a:t>B </a:t>
            </a:r>
          </a:p>
          <a:p>
            <a:pPr eaLnBrk="1" hangingPunct="1">
              <a:lnSpc>
                <a:spcPct val="150000"/>
              </a:lnSpc>
            </a:pPr>
            <a:r>
              <a:rPr lang="en-US" altLang="zh-CN" sz="2800" b="1" dirty="0">
                <a:latin typeface="仿宋_GB2312" pitchFamily="49" charset="-122"/>
                <a:ea typeface="仿宋_GB2312" pitchFamily="49" charset="-122"/>
              </a:rPr>
              <a:t>   1MB=1024KB = 2</a:t>
            </a:r>
            <a:r>
              <a:rPr lang="en-US" altLang="zh-CN" sz="2800" b="1" baseline="30000" dirty="0">
                <a:latin typeface="仿宋_GB2312" pitchFamily="49" charset="-122"/>
                <a:ea typeface="仿宋_GB2312" pitchFamily="49" charset="-122"/>
              </a:rPr>
              <a:t>20</a:t>
            </a:r>
            <a:r>
              <a:rPr lang="en-US" altLang="zh-CN" sz="2800" b="1" dirty="0">
                <a:latin typeface="仿宋_GB2312" pitchFamily="49" charset="-122"/>
                <a:ea typeface="仿宋_GB2312" pitchFamily="49" charset="-122"/>
              </a:rPr>
              <a:t> B</a:t>
            </a:r>
          </a:p>
          <a:p>
            <a:pPr eaLnBrk="1" hangingPunct="1">
              <a:lnSpc>
                <a:spcPct val="150000"/>
              </a:lnSpc>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1GB=1024MB </a:t>
            </a:r>
            <a:r>
              <a:rPr lang="zh-CN" altLang="en-US" sz="2800" b="1" dirty="0">
                <a:latin typeface="仿宋_GB2312" pitchFamily="49" charset="-122"/>
                <a:ea typeface="仿宋_GB2312" pitchFamily="49" charset="-122"/>
              </a:rPr>
              <a:t>= 2</a:t>
            </a:r>
            <a:r>
              <a:rPr lang="zh-CN" altLang="en-US" sz="2800" b="1" baseline="30000" dirty="0">
                <a:latin typeface="仿宋_GB2312" pitchFamily="49" charset="-122"/>
                <a:ea typeface="仿宋_GB2312" pitchFamily="49" charset="-122"/>
              </a:rPr>
              <a:t>30 </a:t>
            </a:r>
            <a:r>
              <a:rPr lang="en-US" altLang="zh-CN" sz="2800" b="1" dirty="0">
                <a:latin typeface="仿宋_GB2312" pitchFamily="49" charset="-122"/>
                <a:ea typeface="仿宋_GB2312" pitchFamily="49" charset="-122"/>
              </a:rPr>
              <a:t>B</a:t>
            </a:r>
          </a:p>
          <a:p>
            <a:pPr eaLnBrk="1" hangingPunct="1">
              <a:lnSpc>
                <a:spcPct val="150000"/>
              </a:lnSpc>
            </a:pPr>
            <a:r>
              <a:rPr lang="en-US" altLang="zh-CN" sz="2800" b="1" dirty="0">
                <a:latin typeface="仿宋_GB2312" pitchFamily="49" charset="-122"/>
                <a:ea typeface="仿宋_GB2312" pitchFamily="49" charset="-122"/>
              </a:rPr>
              <a:t>   1TB=1024GB = </a:t>
            </a:r>
            <a:r>
              <a:rPr lang="zh-CN" altLang="en-US" sz="2800" b="1" dirty="0">
                <a:latin typeface="仿宋_GB2312" pitchFamily="49" charset="-122"/>
                <a:ea typeface="仿宋_GB2312" pitchFamily="49" charset="-122"/>
              </a:rPr>
              <a:t>2</a:t>
            </a:r>
            <a:r>
              <a:rPr lang="en-US" altLang="zh-CN" sz="2800" b="1" baseline="30000" dirty="0">
                <a:latin typeface="仿宋_GB2312" pitchFamily="49" charset="-122"/>
                <a:ea typeface="仿宋_GB2312" pitchFamily="49" charset="-122"/>
              </a:rPr>
              <a:t>4</a:t>
            </a:r>
            <a:r>
              <a:rPr lang="zh-CN" altLang="en-US" sz="2800" b="1" baseline="30000" dirty="0">
                <a:latin typeface="仿宋_GB2312" pitchFamily="49" charset="-122"/>
                <a:ea typeface="仿宋_GB2312" pitchFamily="49" charset="-122"/>
              </a:rPr>
              <a:t>0 </a:t>
            </a:r>
            <a:r>
              <a:rPr lang="en-US" altLang="zh-CN" sz="2800" b="1" dirty="0">
                <a:latin typeface="仿宋_GB2312" pitchFamily="49" charset="-122"/>
                <a:ea typeface="仿宋_GB2312" pitchFamily="49" charset="-122"/>
              </a:rPr>
              <a:t>B</a:t>
            </a:r>
            <a:endParaRPr lang="zh-CN" altLang="en-US" sz="2800" b="1" dirty="0">
              <a:latin typeface="仿宋_GB2312" pitchFamily="49" charset="-122"/>
              <a:ea typeface="仿宋_GB2312" pitchFamily="49" charset="-122"/>
            </a:endParaRPr>
          </a:p>
        </p:txBody>
      </p:sp>
      <p:sp>
        <p:nvSpPr>
          <p:cNvPr id="4" name="Text Box 7"/>
          <p:cNvSpPr txBox="1">
            <a:spLocks noChangeArrowheads="1"/>
          </p:cNvSpPr>
          <p:nvPr/>
        </p:nvSpPr>
        <p:spPr>
          <a:xfrm>
            <a:off x="323528" y="1844675"/>
            <a:ext cx="8010525" cy="1933575"/>
          </a:xfrm>
          <a:prstGeom prst="rect">
            <a:avLst/>
          </a:prstGeo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spcBef>
                <a:spcPct val="20000"/>
              </a:spcBef>
              <a:buClr>
                <a:schemeClr val="bg2"/>
              </a:buClr>
              <a:defRPr/>
            </a:pPr>
            <a:r>
              <a:rPr lang="en-US" altLang="zh-CN" sz="2400" b="1" dirty="0"/>
              <a:t>        </a:t>
            </a:r>
            <a:r>
              <a:rPr lang="zh-CN" altLang="zh-CN" sz="2400" b="1" dirty="0">
                <a:latin typeface="+mn-ea"/>
                <a:ea typeface="+mn-ea"/>
              </a:rPr>
              <a:t>计算机是以字节来计算存储容量的。</a:t>
            </a:r>
            <a:r>
              <a:rPr lang="zh-CN" altLang="zh-CN" sz="2400" b="1" dirty="0"/>
              <a:t>为了方便表示，通常还用</a:t>
            </a:r>
            <a:r>
              <a:rPr lang="en-US" altLang="zh-CN" sz="2400" b="1" dirty="0"/>
              <a:t>KB</a:t>
            </a:r>
            <a:r>
              <a:rPr lang="zh-CN" altLang="zh-CN" sz="2400" b="1" dirty="0"/>
              <a:t>、</a:t>
            </a:r>
            <a:r>
              <a:rPr lang="en-US" altLang="zh-CN" sz="2400" b="1" dirty="0"/>
              <a:t>MB</a:t>
            </a:r>
            <a:r>
              <a:rPr lang="zh-CN" altLang="zh-CN" sz="2400" b="1" dirty="0"/>
              <a:t>、</a:t>
            </a:r>
            <a:r>
              <a:rPr lang="en-US" altLang="zh-CN" sz="2400" b="1" dirty="0"/>
              <a:t>GB</a:t>
            </a:r>
            <a:r>
              <a:rPr lang="zh-CN" altLang="zh-CN" sz="2400" b="1" dirty="0"/>
              <a:t>和</a:t>
            </a:r>
            <a:r>
              <a:rPr lang="en-US" altLang="zh-CN" sz="2400" b="1" dirty="0"/>
              <a:t>TB</a:t>
            </a:r>
            <a:r>
              <a:rPr lang="zh-CN" altLang="zh-CN" sz="2400" b="1" dirty="0"/>
              <a:t>来表示存储容量的单位</a:t>
            </a:r>
            <a:r>
              <a:rPr lang="zh-CN" altLang="en-US" sz="2400" b="1" dirty="0"/>
              <a:t>，</a:t>
            </a:r>
            <a:r>
              <a:rPr lang="zh-CN" altLang="zh-CN" sz="2400" b="1" dirty="0"/>
              <a:t>它们之间的换算关系和所表示的字节数如</a:t>
            </a:r>
            <a:r>
              <a:rPr lang="zh-CN" altLang="en-US" sz="2400" b="1" dirty="0"/>
              <a:t>下：</a:t>
            </a:r>
            <a:endParaRPr lang="zh-CN" altLang="en-US" sz="2400" b="1" dirty="0">
              <a:solidFill>
                <a:schemeClr val="tx1"/>
              </a:solidFill>
              <a:latin typeface="+mn-ea"/>
              <a:ea typeface="+mn-ea"/>
            </a:endParaRPr>
          </a:p>
        </p:txBody>
      </p:sp>
      <p:sp>
        <p:nvSpPr>
          <p:cNvPr id="39941" name="Rectangle 2"/>
          <p:cNvSpPr txBox="1">
            <a:spLocks noChangeArrowheads="1"/>
          </p:cNvSpPr>
          <p:nvPr/>
        </p:nvSpPr>
        <p:spPr bwMode="auto">
          <a:xfrm>
            <a:off x="611188" y="404813"/>
            <a:ext cx="60420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3200">
                <a:latin typeface="黑体" pitchFamily="49" charset="-122"/>
                <a:ea typeface="黑体" pitchFamily="49" charset="-122"/>
              </a:rPr>
              <a:t>3.3.4 </a:t>
            </a:r>
            <a:r>
              <a:rPr lang="zh-CN" altLang="zh-CN" sz="3200">
                <a:latin typeface="黑体" pitchFamily="49" charset="-122"/>
                <a:ea typeface="黑体" pitchFamily="49" charset="-122"/>
              </a:rPr>
              <a:t>计算机中数据的</a:t>
            </a:r>
            <a:r>
              <a:rPr lang="zh-CN" altLang="en-US" sz="3200">
                <a:latin typeface="黑体" pitchFamily="49" charset="-122"/>
                <a:ea typeface="黑体" pitchFamily="49" charset="-122"/>
              </a:rPr>
              <a:t>存储单位</a:t>
            </a:r>
          </a:p>
        </p:txBody>
      </p:sp>
      <p:sp>
        <p:nvSpPr>
          <p:cNvPr id="6" name="TextBox 4"/>
          <p:cNvSpPr txBox="1">
            <a:spLocks noChangeArrowheads="1"/>
          </p:cNvSpPr>
          <p:nvPr/>
        </p:nvSpPr>
        <p:spPr bwMode="auto">
          <a:xfrm>
            <a:off x="4553744" y="3068960"/>
            <a:ext cx="4482752" cy="3416320"/>
          </a:xfrm>
          <a:prstGeom prst="rect">
            <a:avLst/>
          </a:prstGeom>
          <a:solidFill>
            <a:schemeClr val="bg2">
              <a:lumMod val="20000"/>
              <a:lumOff val="80000"/>
            </a:schemeClr>
          </a:solidFill>
          <a:ln>
            <a:noFill/>
          </a:ln>
          <a:extLst/>
        </p:spPr>
        <p:txBody>
          <a:bodyPr wrap="square">
            <a:spAutoFit/>
          </a:bodyPr>
          <a:lstStyle>
            <a:defPPr>
              <a:defRPr lang="en-US"/>
            </a:defPPr>
            <a:lvl1pPr eaLnBrk="1" hangingPunct="1">
              <a:lnSpc>
                <a:spcPct val="150000"/>
              </a:lnSpc>
              <a:defRPr sz="2800" b="1">
                <a:latin typeface="仿宋_GB2312" pitchFamily="49" charset="-122"/>
                <a:ea typeface="仿宋_GB2312" pitchFamily="49"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sz="2400" dirty="0"/>
              <a:t>1PB</a:t>
            </a:r>
            <a:r>
              <a:rPr lang="zh-CN" altLang="en-US" sz="2400" dirty="0"/>
              <a:t>（</a:t>
            </a:r>
            <a:r>
              <a:rPr lang="en-US" altLang="zh-CN" sz="2400" dirty="0"/>
              <a:t>Petabyte</a:t>
            </a:r>
            <a:r>
              <a:rPr lang="zh-CN" altLang="en-US" sz="2400" dirty="0"/>
              <a:t>，千万亿字节，拍字节）</a:t>
            </a:r>
            <a:r>
              <a:rPr lang="en-US" altLang="zh-CN" sz="2400" dirty="0"/>
              <a:t>=1024TB= 10</a:t>
            </a:r>
            <a:r>
              <a:rPr lang="en-US" altLang="zh-CN" sz="2400" baseline="30000" dirty="0"/>
              <a:t>15 </a:t>
            </a:r>
            <a:r>
              <a:rPr lang="en-US" altLang="zh-CN" sz="2400" dirty="0"/>
              <a:t>B</a:t>
            </a:r>
            <a:r>
              <a:rPr lang="zh-CN" altLang="en-US" sz="2400" dirty="0"/>
              <a:t>；</a:t>
            </a:r>
          </a:p>
          <a:p>
            <a:r>
              <a:rPr lang="en-US" altLang="zh-CN" sz="2400" dirty="0"/>
              <a:t>1EB</a:t>
            </a:r>
            <a:r>
              <a:rPr lang="zh-CN" altLang="en-US" sz="2400" dirty="0"/>
              <a:t>（</a:t>
            </a:r>
            <a:r>
              <a:rPr lang="en-US" altLang="zh-CN" sz="2400" dirty="0"/>
              <a:t>Exabyte</a:t>
            </a:r>
            <a:r>
              <a:rPr lang="zh-CN" altLang="en-US" sz="2400" dirty="0"/>
              <a:t>，百亿亿字节，艾字节）</a:t>
            </a:r>
            <a:r>
              <a:rPr lang="en-US" altLang="zh-CN" sz="2400" dirty="0"/>
              <a:t>=1024PB= 10</a:t>
            </a:r>
            <a:r>
              <a:rPr lang="en-US" altLang="zh-CN" sz="2400" baseline="30000" dirty="0"/>
              <a:t>18 </a:t>
            </a:r>
            <a:r>
              <a:rPr lang="en-US" altLang="zh-CN" sz="2400" dirty="0"/>
              <a:t>B</a:t>
            </a:r>
            <a:r>
              <a:rPr lang="zh-CN" altLang="en-US" sz="2400" dirty="0"/>
              <a:t>；</a:t>
            </a:r>
          </a:p>
          <a:p>
            <a:r>
              <a:rPr lang="en-US" altLang="zh-CN" sz="2400" dirty="0"/>
              <a:t>1ZB</a:t>
            </a:r>
            <a:r>
              <a:rPr lang="zh-CN" altLang="en-US" sz="2400" dirty="0"/>
              <a:t>（</a:t>
            </a:r>
            <a:r>
              <a:rPr lang="en-US" altLang="zh-CN" sz="2400" dirty="0" err="1"/>
              <a:t>Zettabyte</a:t>
            </a:r>
            <a:r>
              <a:rPr lang="zh-CN" altLang="en-US" sz="2400" dirty="0"/>
              <a:t>，十万亿亿字节，泽字节）</a:t>
            </a:r>
            <a:r>
              <a:rPr lang="en-US" altLang="zh-CN" sz="2400" dirty="0"/>
              <a:t>= 1024EB= 10</a:t>
            </a:r>
            <a:r>
              <a:rPr lang="en-US" altLang="zh-CN" sz="2400" baseline="30000" dirty="0"/>
              <a:t>21 </a:t>
            </a:r>
            <a:r>
              <a:rPr lang="en-US" altLang="zh-CN" sz="2400" dirty="0"/>
              <a:t>B</a:t>
            </a:r>
            <a:endParaRPr lang="zh-CN" altLang="en-US" sz="2400" dirty="0"/>
          </a:p>
        </p:txBody>
      </p:sp>
    </p:spTree>
    <p:extLst>
      <p:ext uri="{BB962C8B-B14F-4D97-AF65-F5344CB8AC3E}">
        <p14:creationId xmlns:p14="http://schemas.microsoft.com/office/powerpoint/2010/main" val="2064704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5">
                                            <p:bg/>
                                          </p:spTgt>
                                        </p:tgtEl>
                                        <p:attrNameLst>
                                          <p:attrName>style.visibility</p:attrName>
                                        </p:attrNameLst>
                                      </p:cBhvr>
                                      <p:to>
                                        <p:strVal val="visible"/>
                                      </p:to>
                                    </p:set>
                                    <p:animEffect transition="in" filter="wipe(left)">
                                      <p:cBhvr>
                                        <p:cTn id="12" dur="500"/>
                                        <p:tgtEl>
                                          <p:spTgt spid="3075">
                                            <p:bg/>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5">
                                            <p:txEl>
                                              <p:pRg st="0" end="0"/>
                                            </p:txEl>
                                          </p:spTgt>
                                        </p:tgtEl>
                                        <p:attrNameLst>
                                          <p:attrName>style.visibility</p:attrName>
                                        </p:attrNameLst>
                                      </p:cBhvr>
                                      <p:to>
                                        <p:strVal val="visible"/>
                                      </p:to>
                                    </p:set>
                                    <p:animEffect transition="in" filter="wipe(left)">
                                      <p:cBhvr>
                                        <p:cTn id="17" dur="500"/>
                                        <p:tgtEl>
                                          <p:spTgt spid="307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5">
                                            <p:txEl>
                                              <p:pRg st="1" end="1"/>
                                            </p:txEl>
                                          </p:spTgt>
                                        </p:tgtEl>
                                        <p:attrNameLst>
                                          <p:attrName>style.visibility</p:attrName>
                                        </p:attrNameLst>
                                      </p:cBhvr>
                                      <p:to>
                                        <p:strVal val="visible"/>
                                      </p:to>
                                    </p:set>
                                    <p:animEffect transition="in" filter="wipe(left)">
                                      <p:cBhvr>
                                        <p:cTn id="22" dur="500"/>
                                        <p:tgtEl>
                                          <p:spTgt spid="3075">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5">
                                            <p:txEl>
                                              <p:pRg st="2" end="2"/>
                                            </p:txEl>
                                          </p:spTgt>
                                        </p:tgtEl>
                                        <p:attrNameLst>
                                          <p:attrName>style.visibility</p:attrName>
                                        </p:attrNameLst>
                                      </p:cBhvr>
                                      <p:to>
                                        <p:strVal val="visible"/>
                                      </p:to>
                                    </p:set>
                                    <p:animEffect transition="in" filter="wipe(left)">
                                      <p:cBhvr>
                                        <p:cTn id="27" dur="500"/>
                                        <p:tgtEl>
                                          <p:spTgt spid="3075">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75">
                                            <p:txEl>
                                              <p:pRg st="3" end="3"/>
                                            </p:txEl>
                                          </p:spTgt>
                                        </p:tgtEl>
                                        <p:attrNameLst>
                                          <p:attrName>style.visibility</p:attrName>
                                        </p:attrNameLst>
                                      </p:cBhvr>
                                      <p:to>
                                        <p:strVal val="visible"/>
                                      </p:to>
                                    </p:set>
                                    <p:animEffect transition="in" filter="wipe(left)">
                                      <p:cBhvr>
                                        <p:cTn id="32" dur="500"/>
                                        <p:tgtEl>
                                          <p:spTgt spid="3075">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75">
                                            <p:txEl>
                                              <p:pRg st="4" end="4"/>
                                            </p:txEl>
                                          </p:spTgt>
                                        </p:tgtEl>
                                        <p:attrNameLst>
                                          <p:attrName>style.visibility</p:attrName>
                                        </p:attrNameLst>
                                      </p:cBhvr>
                                      <p:to>
                                        <p:strVal val="visible"/>
                                      </p:to>
                                    </p:set>
                                    <p:animEffect transition="in" filter="wipe(left)">
                                      <p:cBhvr>
                                        <p:cTn id="37" dur="500"/>
                                        <p:tgtEl>
                                          <p:spTgt spid="307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animBg="1"/>
      <p:bldP spid="4" grpId="0" animBg="1" autoUpdateAnimBg="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Text Box 2"/>
          <p:cNvSpPr txBox="1">
            <a:spLocks noChangeArrowheads="1"/>
          </p:cNvSpPr>
          <p:nvPr/>
        </p:nvSpPr>
        <p:spPr bwMode="auto">
          <a:xfrm>
            <a:off x="858838" y="404813"/>
            <a:ext cx="67691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kumimoji="1" lang="zh-CN" altLang="en-US" sz="3600" b="1" dirty="0">
                <a:latin typeface="Times New Roman" pitchFamily="18" charset="0"/>
              </a:rPr>
              <a:t>人是如何处理事务的呢？</a:t>
            </a:r>
            <a:endParaRPr kumimoji="1" lang="zh-CN" altLang="en-US" sz="3600" dirty="0">
              <a:latin typeface="Times New Roman" pitchFamily="18" charset="0"/>
            </a:endParaRPr>
          </a:p>
        </p:txBody>
      </p:sp>
      <p:pic>
        <p:nvPicPr>
          <p:cNvPr id="461827" name="Picture 3" descr="眼"/>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01763" y="2420938"/>
            <a:ext cx="476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28" name="Picture 4" descr="40"/>
          <p:cNvPicPr>
            <a:picLocks noChangeAspect="1" noChangeArrowheads="1"/>
          </p:cNvPicPr>
          <p:nvPr/>
        </p:nvPicPr>
        <p:blipFill>
          <a:blip r:embed="rId3">
            <a:extLst>
              <a:ext uri="{28A0092B-C50C-407E-A947-70E740481C1C}">
                <a14:useLocalDpi xmlns:a14="http://schemas.microsoft.com/office/drawing/2010/main" val="0"/>
              </a:ext>
            </a:extLst>
          </a:blip>
          <a:srcRect b="6392"/>
          <a:stretch>
            <a:fillRect/>
          </a:stretch>
        </p:blipFill>
        <p:spPr bwMode="auto">
          <a:xfrm>
            <a:off x="3346450" y="1557338"/>
            <a:ext cx="137953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29" name="Line 5"/>
          <p:cNvSpPr>
            <a:spLocks noChangeShapeType="1"/>
          </p:cNvSpPr>
          <p:nvPr/>
        </p:nvSpPr>
        <p:spPr bwMode="auto">
          <a:xfrm>
            <a:off x="2120900" y="2636838"/>
            <a:ext cx="1008063"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830" name="Line 6"/>
          <p:cNvSpPr>
            <a:spLocks noChangeShapeType="1"/>
          </p:cNvSpPr>
          <p:nvPr/>
        </p:nvSpPr>
        <p:spPr bwMode="auto">
          <a:xfrm>
            <a:off x="4857750" y="2636838"/>
            <a:ext cx="1008063"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831" name="Text Box 7"/>
          <p:cNvSpPr txBox="1">
            <a:spLocks noChangeArrowheads="1"/>
          </p:cNvSpPr>
          <p:nvPr/>
        </p:nvSpPr>
        <p:spPr bwMode="auto">
          <a:xfrm>
            <a:off x="1257300" y="3789363"/>
            <a:ext cx="165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a:t>接收信息</a:t>
            </a:r>
          </a:p>
        </p:txBody>
      </p:sp>
      <p:sp>
        <p:nvSpPr>
          <p:cNvPr id="461832" name="Text Box 8"/>
          <p:cNvSpPr txBox="1">
            <a:spLocks noChangeArrowheads="1"/>
          </p:cNvSpPr>
          <p:nvPr/>
        </p:nvSpPr>
        <p:spPr bwMode="auto">
          <a:xfrm>
            <a:off x="6154738" y="3789363"/>
            <a:ext cx="165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a:t>完成结果</a:t>
            </a:r>
          </a:p>
        </p:txBody>
      </p:sp>
      <p:sp>
        <p:nvSpPr>
          <p:cNvPr id="461833" name="Text Box 9"/>
          <p:cNvSpPr txBox="1">
            <a:spLocks noChangeArrowheads="1"/>
          </p:cNvSpPr>
          <p:nvPr/>
        </p:nvSpPr>
        <p:spPr bwMode="auto">
          <a:xfrm>
            <a:off x="3346450" y="3862388"/>
            <a:ext cx="1657350"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a:t>计算</a:t>
            </a:r>
          </a:p>
          <a:p>
            <a:pPr eaLnBrk="1" hangingPunct="1">
              <a:spcBef>
                <a:spcPct val="50000"/>
              </a:spcBef>
            </a:pPr>
            <a:r>
              <a:rPr lang="zh-CN" altLang="en-US" b="1"/>
              <a:t>控制眼睛、手</a:t>
            </a:r>
          </a:p>
          <a:p>
            <a:pPr eaLnBrk="1" hangingPunct="1">
              <a:spcBef>
                <a:spcPct val="50000"/>
              </a:spcBef>
            </a:pPr>
            <a:r>
              <a:rPr lang="zh-CN" altLang="en-US" b="1"/>
              <a:t>记忆数据</a:t>
            </a:r>
          </a:p>
        </p:txBody>
      </p:sp>
      <p:sp>
        <p:nvSpPr>
          <p:cNvPr id="461834" name="Text Box 10"/>
          <p:cNvSpPr txBox="1">
            <a:spLocks noChangeArrowheads="1"/>
          </p:cNvSpPr>
          <p:nvPr/>
        </p:nvSpPr>
        <p:spPr bwMode="auto">
          <a:xfrm>
            <a:off x="729456" y="5108623"/>
            <a:ext cx="79930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400" b="1" dirty="0">
                <a:solidFill>
                  <a:srgbClr val="000066"/>
                </a:solidFill>
              </a:rPr>
              <a:t>计算机也是模仿人来处理事务的，也要有控制的装置、记忆的装置、接收的装置、计算的装置以及输出的装置。</a:t>
            </a:r>
          </a:p>
        </p:txBody>
      </p:sp>
      <p:pic>
        <p:nvPicPr>
          <p:cNvPr id="461835" name="Picture 11" descr="MCj019758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2788" y="2132013"/>
            <a:ext cx="14033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61826"/>
                                        </p:tgtEl>
                                        <p:attrNameLst>
                                          <p:attrName>style.visibility</p:attrName>
                                        </p:attrNameLst>
                                      </p:cBhvr>
                                      <p:to>
                                        <p:strVal val="visible"/>
                                      </p:to>
                                    </p:set>
                                    <p:animEffect transition="in" filter="dissolve">
                                      <p:cBhvr>
                                        <p:cTn id="7" dur="500"/>
                                        <p:tgtEl>
                                          <p:spTgt spid="4618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61827"/>
                                        </p:tgtEl>
                                        <p:attrNameLst>
                                          <p:attrName>style.visibility</p:attrName>
                                        </p:attrNameLst>
                                      </p:cBhvr>
                                      <p:to>
                                        <p:strVal val="visible"/>
                                      </p:to>
                                    </p:set>
                                    <p:animEffect transition="in" filter="dissolve">
                                      <p:cBhvr>
                                        <p:cTn id="12" dur="500"/>
                                        <p:tgtEl>
                                          <p:spTgt spid="461827"/>
                                        </p:tgtEl>
                                      </p:cBhvr>
                                    </p:animEffect>
                                  </p:childTnLst>
                                </p:cTn>
                              </p:par>
                            </p:childTnLst>
                          </p:cTn>
                        </p:par>
                        <p:par>
                          <p:cTn id="13" fill="hold" nodeType="with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61831"/>
                                        </p:tgtEl>
                                        <p:attrNameLst>
                                          <p:attrName>style.visibility</p:attrName>
                                        </p:attrNameLst>
                                      </p:cBhvr>
                                      <p:to>
                                        <p:strVal val="visible"/>
                                      </p:to>
                                    </p:set>
                                    <p:animEffect transition="in" filter="dissolve">
                                      <p:cBhvr>
                                        <p:cTn id="16" dur="500"/>
                                        <p:tgtEl>
                                          <p:spTgt spid="46183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61829"/>
                                        </p:tgtEl>
                                        <p:attrNameLst>
                                          <p:attrName>style.visibility</p:attrName>
                                        </p:attrNameLst>
                                      </p:cBhvr>
                                      <p:to>
                                        <p:strVal val="visible"/>
                                      </p:to>
                                    </p:set>
                                    <p:anim calcmode="lin" valueType="num">
                                      <p:cBhvr>
                                        <p:cTn id="21" dur="500" fill="hold"/>
                                        <p:tgtEl>
                                          <p:spTgt spid="461829"/>
                                        </p:tgtEl>
                                        <p:attrNameLst>
                                          <p:attrName>ppt_w</p:attrName>
                                        </p:attrNameLst>
                                      </p:cBhvr>
                                      <p:tavLst>
                                        <p:tav tm="0">
                                          <p:val>
                                            <p:strVal val="#ppt_w*0.70"/>
                                          </p:val>
                                        </p:tav>
                                        <p:tav tm="100000">
                                          <p:val>
                                            <p:strVal val="#ppt_w"/>
                                          </p:val>
                                        </p:tav>
                                      </p:tavLst>
                                    </p:anim>
                                    <p:anim calcmode="lin" valueType="num">
                                      <p:cBhvr>
                                        <p:cTn id="22" dur="500" fill="hold"/>
                                        <p:tgtEl>
                                          <p:spTgt spid="461829"/>
                                        </p:tgtEl>
                                        <p:attrNameLst>
                                          <p:attrName>ppt_h</p:attrName>
                                        </p:attrNameLst>
                                      </p:cBhvr>
                                      <p:tavLst>
                                        <p:tav tm="0">
                                          <p:val>
                                            <p:strVal val="#ppt_h"/>
                                          </p:val>
                                        </p:tav>
                                        <p:tav tm="100000">
                                          <p:val>
                                            <p:strVal val="#ppt_h"/>
                                          </p:val>
                                        </p:tav>
                                      </p:tavLst>
                                    </p:anim>
                                    <p:animEffect transition="in" filter="fade">
                                      <p:cBhvr>
                                        <p:cTn id="23" dur="500"/>
                                        <p:tgtEl>
                                          <p:spTgt spid="461829"/>
                                        </p:tgtEl>
                                      </p:cBhvr>
                                    </p:animEffect>
                                  </p:childTnLst>
                                </p:cTn>
                              </p:par>
                            </p:childTnLst>
                          </p:cTn>
                        </p:par>
                        <p:par>
                          <p:cTn id="24" fill="hold" nodeType="withGroup">
                            <p:stCondLst>
                              <p:cond delay="500"/>
                            </p:stCondLst>
                            <p:childTnLst>
                              <p:par>
                                <p:cTn id="25" presetID="9" presetClass="entr" presetSubtype="0" fill="hold" nodeType="afterEffect">
                                  <p:stCondLst>
                                    <p:cond delay="0"/>
                                  </p:stCondLst>
                                  <p:childTnLst>
                                    <p:set>
                                      <p:cBhvr>
                                        <p:cTn id="26" dur="1" fill="hold">
                                          <p:stCondLst>
                                            <p:cond delay="0"/>
                                          </p:stCondLst>
                                        </p:cTn>
                                        <p:tgtEl>
                                          <p:spTgt spid="461828"/>
                                        </p:tgtEl>
                                        <p:attrNameLst>
                                          <p:attrName>style.visibility</p:attrName>
                                        </p:attrNameLst>
                                      </p:cBhvr>
                                      <p:to>
                                        <p:strVal val="visible"/>
                                      </p:to>
                                    </p:set>
                                    <p:animEffect transition="in" filter="dissolve">
                                      <p:cBhvr>
                                        <p:cTn id="27" dur="500"/>
                                        <p:tgtEl>
                                          <p:spTgt spid="461828"/>
                                        </p:tgtEl>
                                      </p:cBhvr>
                                    </p:animEffect>
                                  </p:childTnLst>
                                </p:cTn>
                              </p:par>
                            </p:childTnLst>
                          </p:cTn>
                        </p:par>
                        <p:par>
                          <p:cTn id="28" fill="hold" nodeType="withGroup">
                            <p:stCondLst>
                              <p:cond delay="1000"/>
                            </p:stCondLst>
                            <p:childTnLst>
                              <p:par>
                                <p:cTn id="29" presetID="9" presetClass="entr" presetSubtype="0" fill="hold" grpId="0" nodeType="afterEffect">
                                  <p:stCondLst>
                                    <p:cond delay="0"/>
                                  </p:stCondLst>
                                  <p:childTnLst>
                                    <p:set>
                                      <p:cBhvr>
                                        <p:cTn id="30" dur="1" fill="hold">
                                          <p:stCondLst>
                                            <p:cond delay="0"/>
                                          </p:stCondLst>
                                        </p:cTn>
                                        <p:tgtEl>
                                          <p:spTgt spid="461833"/>
                                        </p:tgtEl>
                                        <p:attrNameLst>
                                          <p:attrName>style.visibility</p:attrName>
                                        </p:attrNameLst>
                                      </p:cBhvr>
                                      <p:to>
                                        <p:strVal val="visible"/>
                                      </p:to>
                                    </p:set>
                                    <p:animEffect transition="in" filter="dissolve">
                                      <p:cBhvr>
                                        <p:cTn id="31" dur="500"/>
                                        <p:tgtEl>
                                          <p:spTgt spid="46183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461830"/>
                                        </p:tgtEl>
                                        <p:attrNameLst>
                                          <p:attrName>style.visibility</p:attrName>
                                        </p:attrNameLst>
                                      </p:cBhvr>
                                      <p:to>
                                        <p:strVal val="visible"/>
                                      </p:to>
                                    </p:set>
                                    <p:anim calcmode="lin" valueType="num">
                                      <p:cBhvr>
                                        <p:cTn id="36" dur="500" fill="hold"/>
                                        <p:tgtEl>
                                          <p:spTgt spid="461830"/>
                                        </p:tgtEl>
                                        <p:attrNameLst>
                                          <p:attrName>ppt_w</p:attrName>
                                        </p:attrNameLst>
                                      </p:cBhvr>
                                      <p:tavLst>
                                        <p:tav tm="0">
                                          <p:val>
                                            <p:strVal val="#ppt_w*0.70"/>
                                          </p:val>
                                        </p:tav>
                                        <p:tav tm="100000">
                                          <p:val>
                                            <p:strVal val="#ppt_w"/>
                                          </p:val>
                                        </p:tav>
                                      </p:tavLst>
                                    </p:anim>
                                    <p:anim calcmode="lin" valueType="num">
                                      <p:cBhvr>
                                        <p:cTn id="37" dur="500" fill="hold"/>
                                        <p:tgtEl>
                                          <p:spTgt spid="461830"/>
                                        </p:tgtEl>
                                        <p:attrNameLst>
                                          <p:attrName>ppt_h</p:attrName>
                                        </p:attrNameLst>
                                      </p:cBhvr>
                                      <p:tavLst>
                                        <p:tav tm="0">
                                          <p:val>
                                            <p:strVal val="#ppt_h"/>
                                          </p:val>
                                        </p:tav>
                                        <p:tav tm="100000">
                                          <p:val>
                                            <p:strVal val="#ppt_h"/>
                                          </p:val>
                                        </p:tav>
                                      </p:tavLst>
                                    </p:anim>
                                    <p:animEffect transition="in" filter="fade">
                                      <p:cBhvr>
                                        <p:cTn id="38" dur="500"/>
                                        <p:tgtEl>
                                          <p:spTgt spid="461830"/>
                                        </p:tgtEl>
                                      </p:cBhvr>
                                    </p:animEffect>
                                  </p:childTnLst>
                                </p:cTn>
                              </p:par>
                            </p:childTnLst>
                          </p:cTn>
                        </p:par>
                        <p:par>
                          <p:cTn id="39" fill="hold" nodeType="withGroup">
                            <p:stCondLst>
                              <p:cond delay="500"/>
                            </p:stCondLst>
                            <p:childTnLst>
                              <p:par>
                                <p:cTn id="40" presetID="9" presetClass="entr" presetSubtype="0" fill="hold" nodeType="afterEffect">
                                  <p:stCondLst>
                                    <p:cond delay="0"/>
                                  </p:stCondLst>
                                  <p:childTnLst>
                                    <p:set>
                                      <p:cBhvr>
                                        <p:cTn id="41" dur="1" fill="hold">
                                          <p:stCondLst>
                                            <p:cond delay="0"/>
                                          </p:stCondLst>
                                        </p:cTn>
                                        <p:tgtEl>
                                          <p:spTgt spid="461835"/>
                                        </p:tgtEl>
                                        <p:attrNameLst>
                                          <p:attrName>style.visibility</p:attrName>
                                        </p:attrNameLst>
                                      </p:cBhvr>
                                      <p:to>
                                        <p:strVal val="visible"/>
                                      </p:to>
                                    </p:set>
                                    <p:animEffect transition="in" filter="dissolve">
                                      <p:cBhvr>
                                        <p:cTn id="42" dur="500"/>
                                        <p:tgtEl>
                                          <p:spTgt spid="461835"/>
                                        </p:tgtEl>
                                      </p:cBhvr>
                                    </p:animEffect>
                                  </p:childTnLst>
                                </p:cTn>
                              </p:par>
                            </p:childTnLst>
                          </p:cTn>
                        </p:par>
                        <p:par>
                          <p:cTn id="43" fill="hold" nodeType="withGroup">
                            <p:stCondLst>
                              <p:cond delay="1000"/>
                            </p:stCondLst>
                            <p:childTnLst>
                              <p:par>
                                <p:cTn id="44" presetID="9" presetClass="entr" presetSubtype="0" fill="hold" grpId="0" nodeType="afterEffect">
                                  <p:stCondLst>
                                    <p:cond delay="0"/>
                                  </p:stCondLst>
                                  <p:childTnLst>
                                    <p:set>
                                      <p:cBhvr>
                                        <p:cTn id="45" dur="1" fill="hold">
                                          <p:stCondLst>
                                            <p:cond delay="0"/>
                                          </p:stCondLst>
                                        </p:cTn>
                                        <p:tgtEl>
                                          <p:spTgt spid="461832"/>
                                        </p:tgtEl>
                                        <p:attrNameLst>
                                          <p:attrName>style.visibility</p:attrName>
                                        </p:attrNameLst>
                                      </p:cBhvr>
                                      <p:to>
                                        <p:strVal val="visible"/>
                                      </p:to>
                                    </p:set>
                                    <p:animEffect transition="in" filter="dissolve">
                                      <p:cBhvr>
                                        <p:cTn id="46" dur="500"/>
                                        <p:tgtEl>
                                          <p:spTgt spid="461832"/>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461834"/>
                                        </p:tgtEl>
                                        <p:attrNameLst>
                                          <p:attrName>style.visibility</p:attrName>
                                        </p:attrNameLst>
                                      </p:cBhvr>
                                      <p:to>
                                        <p:strVal val="visible"/>
                                      </p:to>
                                    </p:set>
                                    <p:animEffect transition="in" filter="randombar(horizontal)">
                                      <p:cBhvr>
                                        <p:cTn id="51" dur="500"/>
                                        <p:tgtEl>
                                          <p:spTgt spid="461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6" grpId="0"/>
      <p:bldP spid="461829" grpId="0" animBg="1"/>
      <p:bldP spid="461830" grpId="0" animBg="1"/>
      <p:bldP spid="461831" grpId="0"/>
      <p:bldP spid="461832" grpId="0"/>
      <p:bldP spid="461833" grpId="0"/>
      <p:bldP spid="46183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bwMode="auto">
          <a:xfrm>
            <a:off x="534988" y="1341438"/>
            <a:ext cx="8074025" cy="17510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spcBef>
                <a:spcPts val="0"/>
              </a:spcBef>
              <a:buFontTx/>
              <a:buNone/>
              <a:defRPr/>
            </a:pPr>
            <a:r>
              <a:rPr lang="zh-CN" altLang="zh-CN" sz="2800" b="1" dirty="0">
                <a:latin typeface="+mn-ea"/>
              </a:rPr>
              <a:t>（3）字</a:t>
            </a:r>
          </a:p>
          <a:p>
            <a:pPr marL="0" indent="0">
              <a:spcBef>
                <a:spcPts val="0"/>
              </a:spcBef>
              <a:buFontTx/>
              <a:buNone/>
              <a:defRPr/>
            </a:pPr>
            <a:r>
              <a:rPr lang="en-US" altLang="zh-CN" sz="2800" b="1" dirty="0">
                <a:latin typeface="+mn-ea"/>
              </a:rPr>
              <a:t>    </a:t>
            </a:r>
            <a:r>
              <a:rPr lang="zh-CN" altLang="zh-CN" sz="2800" b="1" dirty="0">
                <a:latin typeface="+mn-ea"/>
              </a:rPr>
              <a:t>字（Word）是计算机进行数据处理和运算的单位，即</a:t>
            </a:r>
            <a:r>
              <a:rPr lang="en-US" altLang="zh-CN" sz="2800" b="1" dirty="0">
                <a:latin typeface="+mn-ea"/>
              </a:rPr>
              <a:t>CPU</a:t>
            </a:r>
            <a:r>
              <a:rPr lang="zh-CN" altLang="zh-CN" sz="2800" b="1" dirty="0">
                <a:latin typeface="+mn-ea"/>
              </a:rPr>
              <a:t>在单位时间内能一次处理的二进制数据的位数，组成字的二进制位数称为字长。</a:t>
            </a:r>
            <a:endParaRPr lang="zh-CN" altLang="en-US" sz="2800" b="1" dirty="0">
              <a:latin typeface="+mn-ea"/>
            </a:endParaRPr>
          </a:p>
        </p:txBody>
      </p:sp>
      <p:grpSp>
        <p:nvGrpSpPr>
          <p:cNvPr id="25" name="Group 48"/>
          <p:cNvGrpSpPr>
            <a:grpSpLocks/>
          </p:cNvGrpSpPr>
          <p:nvPr/>
        </p:nvGrpSpPr>
        <p:grpSpPr bwMode="auto">
          <a:xfrm>
            <a:off x="4427984" y="4210010"/>
            <a:ext cx="1295400" cy="914400"/>
            <a:chOff x="1872" y="2016"/>
            <a:chExt cx="816" cy="576"/>
          </a:xfrm>
        </p:grpSpPr>
        <p:sp>
          <p:nvSpPr>
            <p:cNvPr id="40992" name="AutoShape 49"/>
            <p:cNvSpPr>
              <a:spLocks noChangeArrowheads="1"/>
            </p:cNvSpPr>
            <p:nvPr/>
          </p:nvSpPr>
          <p:spPr bwMode="auto">
            <a:xfrm>
              <a:off x="1872" y="2016"/>
              <a:ext cx="144" cy="576"/>
            </a:xfrm>
            <a:prstGeom prst="cube">
              <a:avLst>
                <a:gd name="adj" fmla="val 25000"/>
              </a:avLst>
            </a:prstGeom>
            <a:solidFill>
              <a:schemeClr va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93" name="AutoShape 50"/>
            <p:cNvSpPr>
              <a:spLocks noChangeArrowheads="1"/>
            </p:cNvSpPr>
            <p:nvPr/>
          </p:nvSpPr>
          <p:spPr bwMode="auto">
            <a:xfrm>
              <a:off x="1968" y="2016"/>
              <a:ext cx="144" cy="576"/>
            </a:xfrm>
            <a:prstGeom prst="cube">
              <a:avLst>
                <a:gd name="adj" fmla="val 25000"/>
              </a:avLst>
            </a:prstGeom>
            <a:solidFill>
              <a:schemeClr va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94" name="AutoShape 51"/>
            <p:cNvSpPr>
              <a:spLocks noChangeArrowheads="1"/>
            </p:cNvSpPr>
            <p:nvPr/>
          </p:nvSpPr>
          <p:spPr bwMode="auto">
            <a:xfrm>
              <a:off x="2064" y="2016"/>
              <a:ext cx="144" cy="576"/>
            </a:xfrm>
            <a:prstGeom prst="cube">
              <a:avLst>
                <a:gd name="adj" fmla="val 25000"/>
              </a:avLst>
            </a:prstGeom>
            <a:solidFill>
              <a:schemeClr va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95" name="AutoShape 52"/>
            <p:cNvSpPr>
              <a:spLocks noChangeArrowheads="1"/>
            </p:cNvSpPr>
            <p:nvPr/>
          </p:nvSpPr>
          <p:spPr bwMode="auto">
            <a:xfrm>
              <a:off x="2160" y="2016"/>
              <a:ext cx="144" cy="576"/>
            </a:xfrm>
            <a:prstGeom prst="cube">
              <a:avLst>
                <a:gd name="adj" fmla="val 25000"/>
              </a:avLst>
            </a:prstGeom>
            <a:solidFill>
              <a:schemeClr va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nvGrpSpPr>
            <p:cNvPr id="40996" name="Group 53"/>
            <p:cNvGrpSpPr>
              <a:grpSpLocks/>
            </p:cNvGrpSpPr>
            <p:nvPr/>
          </p:nvGrpSpPr>
          <p:grpSpPr bwMode="auto">
            <a:xfrm>
              <a:off x="2256" y="2016"/>
              <a:ext cx="432" cy="576"/>
              <a:chOff x="816" y="1968"/>
              <a:chExt cx="432" cy="576"/>
            </a:xfrm>
          </p:grpSpPr>
          <p:sp>
            <p:nvSpPr>
              <p:cNvPr id="40997" name="AutoShape 54"/>
              <p:cNvSpPr>
                <a:spLocks noChangeArrowheads="1"/>
              </p:cNvSpPr>
              <p:nvPr/>
            </p:nvSpPr>
            <p:spPr bwMode="auto">
              <a:xfrm>
                <a:off x="816" y="1968"/>
                <a:ext cx="144" cy="576"/>
              </a:xfrm>
              <a:prstGeom prst="cube">
                <a:avLst>
                  <a:gd name="adj" fmla="val 25000"/>
                </a:avLst>
              </a:prstGeom>
              <a:solidFill>
                <a:schemeClr va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98" name="AutoShape 55"/>
              <p:cNvSpPr>
                <a:spLocks noChangeArrowheads="1"/>
              </p:cNvSpPr>
              <p:nvPr/>
            </p:nvSpPr>
            <p:spPr bwMode="auto">
              <a:xfrm>
                <a:off x="912" y="1968"/>
                <a:ext cx="144" cy="576"/>
              </a:xfrm>
              <a:prstGeom prst="cube">
                <a:avLst>
                  <a:gd name="adj" fmla="val 25000"/>
                </a:avLst>
              </a:prstGeom>
              <a:solidFill>
                <a:schemeClr va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99" name="AutoShape 56"/>
              <p:cNvSpPr>
                <a:spLocks noChangeArrowheads="1"/>
              </p:cNvSpPr>
              <p:nvPr/>
            </p:nvSpPr>
            <p:spPr bwMode="auto">
              <a:xfrm>
                <a:off x="1008" y="1968"/>
                <a:ext cx="144" cy="576"/>
              </a:xfrm>
              <a:prstGeom prst="cube">
                <a:avLst>
                  <a:gd name="adj" fmla="val 25000"/>
                </a:avLst>
              </a:prstGeom>
              <a:solidFill>
                <a:schemeClr va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1000" name="AutoShape 57"/>
              <p:cNvSpPr>
                <a:spLocks noChangeArrowheads="1"/>
              </p:cNvSpPr>
              <p:nvPr/>
            </p:nvSpPr>
            <p:spPr bwMode="auto">
              <a:xfrm>
                <a:off x="1104" y="1968"/>
                <a:ext cx="144" cy="576"/>
              </a:xfrm>
              <a:prstGeom prst="cube">
                <a:avLst>
                  <a:gd name="adj" fmla="val 25000"/>
                </a:avLst>
              </a:prstGeom>
              <a:solidFill>
                <a:schemeClr va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grpSp>
      <p:sp>
        <p:nvSpPr>
          <p:cNvPr id="35" name="Rectangle 58"/>
          <p:cNvSpPr>
            <a:spLocks noChangeArrowheads="1"/>
          </p:cNvSpPr>
          <p:nvPr/>
        </p:nvSpPr>
        <p:spPr bwMode="auto">
          <a:xfrm>
            <a:off x="3132584" y="4362410"/>
            <a:ext cx="996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spAutoFit/>
          </a:bodyPr>
          <a:lstStyle/>
          <a:p>
            <a:pPr algn="ctr"/>
            <a:r>
              <a:rPr lang="en-US" altLang="zh-CN" sz="3200" b="1">
                <a:solidFill>
                  <a:schemeClr val="tx2"/>
                </a:solidFill>
                <a:latin typeface="Times New Roman" pitchFamily="18" charset="0"/>
                <a:ea typeface="隶书" pitchFamily="49" charset="-122"/>
              </a:rPr>
              <a:t>……</a:t>
            </a:r>
            <a:endParaRPr lang="en-US" altLang="zh-CN" sz="3200" b="1">
              <a:solidFill>
                <a:srgbClr val="FFFF00"/>
              </a:solidFill>
              <a:latin typeface="隶书" pitchFamily="49" charset="-122"/>
              <a:ea typeface="隶书" pitchFamily="49" charset="-122"/>
            </a:endParaRPr>
          </a:p>
        </p:txBody>
      </p:sp>
      <p:sp>
        <p:nvSpPr>
          <p:cNvPr id="38" name="AutoShape 61"/>
          <p:cNvSpPr>
            <a:spLocks/>
          </p:cNvSpPr>
          <p:nvPr/>
        </p:nvSpPr>
        <p:spPr bwMode="auto">
          <a:xfrm rot="-5429659">
            <a:off x="2789685" y="2952709"/>
            <a:ext cx="609600" cy="5254625"/>
          </a:xfrm>
          <a:prstGeom prst="leftBrace">
            <a:avLst>
              <a:gd name="adj1" fmla="val 71832"/>
              <a:gd name="adj2" fmla="val 50000"/>
            </a:avLst>
          </a:prstGeom>
          <a:noFill/>
          <a:ln w="38100">
            <a:solidFill>
              <a:schemeClr val="tx1"/>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39" name="Rectangle 62"/>
          <p:cNvSpPr>
            <a:spLocks noChangeArrowheads="1"/>
          </p:cNvSpPr>
          <p:nvPr/>
        </p:nvSpPr>
        <p:spPr bwMode="auto">
          <a:xfrm>
            <a:off x="2692847" y="5913143"/>
            <a:ext cx="803275" cy="46196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spAutoFit/>
          </a:bodyPr>
          <a:lstStyle/>
          <a:p>
            <a:pPr algn="ctr"/>
            <a:r>
              <a:rPr lang="zh-CN" altLang="en-US" sz="2400" b="1" dirty="0">
                <a:solidFill>
                  <a:srgbClr val="3333CC"/>
                </a:solidFill>
              </a:rPr>
              <a:t>字长</a:t>
            </a:r>
            <a:endParaRPr lang="zh-CN" altLang="en-US" sz="2400" b="1" dirty="0"/>
          </a:p>
        </p:txBody>
      </p:sp>
      <p:grpSp>
        <p:nvGrpSpPr>
          <p:cNvPr id="2" name="组合 1"/>
          <p:cNvGrpSpPr>
            <a:grpSpLocks/>
          </p:cNvGrpSpPr>
          <p:nvPr/>
        </p:nvGrpSpPr>
        <p:grpSpPr bwMode="auto">
          <a:xfrm>
            <a:off x="427484" y="3271797"/>
            <a:ext cx="3136900" cy="1876425"/>
            <a:chOff x="1867684" y="3169513"/>
            <a:chExt cx="3136364" cy="1876455"/>
          </a:xfrm>
        </p:grpSpPr>
        <p:sp>
          <p:nvSpPr>
            <p:cNvPr id="40969" name="AutoShape 29"/>
            <p:cNvSpPr>
              <a:spLocks noChangeArrowheads="1"/>
            </p:cNvSpPr>
            <p:nvPr/>
          </p:nvSpPr>
          <p:spPr bwMode="auto">
            <a:xfrm>
              <a:off x="1905000" y="4131568"/>
              <a:ext cx="228600" cy="914400"/>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70" name="AutoShape 30"/>
            <p:cNvSpPr>
              <a:spLocks noChangeArrowheads="1"/>
            </p:cNvSpPr>
            <p:nvPr/>
          </p:nvSpPr>
          <p:spPr bwMode="auto">
            <a:xfrm>
              <a:off x="2057400" y="4131568"/>
              <a:ext cx="228600" cy="914400"/>
            </a:xfrm>
            <a:prstGeom prst="cube">
              <a:avLst>
                <a:gd name="adj" fmla="val 25000"/>
              </a:avLst>
            </a:prstGeom>
            <a:solidFill>
              <a:srgbClr val="00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71" name="AutoShape 31"/>
            <p:cNvSpPr>
              <a:spLocks noChangeArrowheads="1"/>
            </p:cNvSpPr>
            <p:nvPr/>
          </p:nvSpPr>
          <p:spPr bwMode="auto">
            <a:xfrm>
              <a:off x="2209800" y="4131568"/>
              <a:ext cx="228600" cy="914400"/>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72" name="AutoShape 32"/>
            <p:cNvSpPr>
              <a:spLocks noChangeArrowheads="1"/>
            </p:cNvSpPr>
            <p:nvPr/>
          </p:nvSpPr>
          <p:spPr bwMode="auto">
            <a:xfrm>
              <a:off x="2362200" y="4131568"/>
              <a:ext cx="228600" cy="914400"/>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nvGrpSpPr>
            <p:cNvPr id="40973" name="Group 33"/>
            <p:cNvGrpSpPr>
              <a:grpSpLocks/>
            </p:cNvGrpSpPr>
            <p:nvPr/>
          </p:nvGrpSpPr>
          <p:grpSpPr bwMode="auto">
            <a:xfrm>
              <a:off x="2514600" y="4131568"/>
              <a:ext cx="685800" cy="914400"/>
              <a:chOff x="816" y="1968"/>
              <a:chExt cx="432" cy="576"/>
            </a:xfrm>
          </p:grpSpPr>
          <p:sp>
            <p:nvSpPr>
              <p:cNvPr id="40988" name="AutoShape 34"/>
              <p:cNvSpPr>
                <a:spLocks noChangeArrowheads="1"/>
              </p:cNvSpPr>
              <p:nvPr/>
            </p:nvSpPr>
            <p:spPr bwMode="auto">
              <a:xfrm>
                <a:off x="816"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89" name="AutoShape 35"/>
              <p:cNvSpPr>
                <a:spLocks noChangeArrowheads="1"/>
              </p:cNvSpPr>
              <p:nvPr/>
            </p:nvSpPr>
            <p:spPr bwMode="auto">
              <a:xfrm>
                <a:off x="912"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90" name="AutoShape 36"/>
              <p:cNvSpPr>
                <a:spLocks noChangeArrowheads="1"/>
              </p:cNvSpPr>
              <p:nvPr/>
            </p:nvSpPr>
            <p:spPr bwMode="auto">
              <a:xfrm>
                <a:off x="1008"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91" name="AutoShape 37"/>
              <p:cNvSpPr>
                <a:spLocks noChangeArrowheads="1"/>
              </p:cNvSpPr>
              <p:nvPr/>
            </p:nvSpPr>
            <p:spPr bwMode="auto">
              <a:xfrm>
                <a:off x="1104" y="1968"/>
                <a:ext cx="144" cy="576"/>
              </a:xfrm>
              <a:prstGeom prst="cube">
                <a:avLst>
                  <a:gd name="adj" fmla="val 25000"/>
                </a:avLst>
              </a:prstGeom>
              <a:solidFill>
                <a:srgbClr val="CC66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grpSp>
          <p:nvGrpSpPr>
            <p:cNvPr id="40974" name="Group 38"/>
            <p:cNvGrpSpPr>
              <a:grpSpLocks/>
            </p:cNvGrpSpPr>
            <p:nvPr/>
          </p:nvGrpSpPr>
          <p:grpSpPr bwMode="auto">
            <a:xfrm>
              <a:off x="3124200" y="4131568"/>
              <a:ext cx="1295400" cy="914400"/>
              <a:chOff x="1872" y="2016"/>
              <a:chExt cx="816" cy="576"/>
            </a:xfrm>
          </p:grpSpPr>
          <p:sp>
            <p:nvSpPr>
              <p:cNvPr id="40979" name="AutoShape 39"/>
              <p:cNvSpPr>
                <a:spLocks noChangeArrowheads="1"/>
              </p:cNvSpPr>
              <p:nvPr/>
            </p:nvSpPr>
            <p:spPr bwMode="auto">
              <a:xfrm>
                <a:off x="1872" y="2016"/>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80" name="AutoShape 40"/>
              <p:cNvSpPr>
                <a:spLocks noChangeArrowheads="1"/>
              </p:cNvSpPr>
              <p:nvPr/>
            </p:nvSpPr>
            <p:spPr bwMode="auto">
              <a:xfrm>
                <a:off x="1968" y="2016"/>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81" name="AutoShape 41"/>
              <p:cNvSpPr>
                <a:spLocks noChangeArrowheads="1"/>
              </p:cNvSpPr>
              <p:nvPr/>
            </p:nvSpPr>
            <p:spPr bwMode="auto">
              <a:xfrm>
                <a:off x="2064" y="2016"/>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82" name="AutoShape 42"/>
              <p:cNvSpPr>
                <a:spLocks noChangeArrowheads="1"/>
              </p:cNvSpPr>
              <p:nvPr/>
            </p:nvSpPr>
            <p:spPr bwMode="auto">
              <a:xfrm>
                <a:off x="2160" y="2016"/>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nvGrpSpPr>
              <p:cNvPr id="40983" name="Group 43"/>
              <p:cNvGrpSpPr>
                <a:grpSpLocks/>
              </p:cNvGrpSpPr>
              <p:nvPr/>
            </p:nvGrpSpPr>
            <p:grpSpPr bwMode="auto">
              <a:xfrm>
                <a:off x="2256" y="2016"/>
                <a:ext cx="432" cy="576"/>
                <a:chOff x="816" y="1968"/>
                <a:chExt cx="432" cy="576"/>
              </a:xfrm>
            </p:grpSpPr>
            <p:sp>
              <p:nvSpPr>
                <p:cNvPr id="40984" name="AutoShape 44"/>
                <p:cNvSpPr>
                  <a:spLocks noChangeArrowheads="1"/>
                </p:cNvSpPr>
                <p:nvPr/>
              </p:nvSpPr>
              <p:spPr bwMode="auto">
                <a:xfrm>
                  <a:off x="816" y="1968"/>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85" name="AutoShape 45"/>
                <p:cNvSpPr>
                  <a:spLocks noChangeArrowheads="1"/>
                </p:cNvSpPr>
                <p:nvPr/>
              </p:nvSpPr>
              <p:spPr bwMode="auto">
                <a:xfrm>
                  <a:off x="912" y="1968"/>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86" name="AutoShape 46"/>
                <p:cNvSpPr>
                  <a:spLocks noChangeArrowheads="1"/>
                </p:cNvSpPr>
                <p:nvPr/>
              </p:nvSpPr>
              <p:spPr bwMode="auto">
                <a:xfrm>
                  <a:off x="1008" y="1968"/>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87" name="AutoShape 47"/>
                <p:cNvSpPr>
                  <a:spLocks noChangeArrowheads="1"/>
                </p:cNvSpPr>
                <p:nvPr/>
              </p:nvSpPr>
              <p:spPr bwMode="auto">
                <a:xfrm>
                  <a:off x="1104" y="1968"/>
                  <a:ext cx="144" cy="576"/>
                </a:xfrm>
                <a:prstGeom prst="cube">
                  <a:avLst>
                    <a:gd name="adj" fmla="val 25000"/>
                  </a:avLst>
                </a:prstGeom>
                <a:solidFill>
                  <a:schemeClr val="folHlink"/>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grpSp>
        </p:grpSp>
        <p:sp>
          <p:nvSpPr>
            <p:cNvPr id="40975" name="Text Box 59"/>
            <p:cNvSpPr txBox="1">
              <a:spLocks noChangeArrowheads="1"/>
            </p:cNvSpPr>
            <p:nvPr/>
          </p:nvSpPr>
          <p:spPr bwMode="auto">
            <a:xfrm>
              <a:off x="1867684" y="3169513"/>
              <a:ext cx="954107" cy="40011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a:solidFill>
                    <a:srgbClr val="3333CC"/>
                  </a:solidFill>
                </a:rPr>
                <a:t>位(</a:t>
              </a:r>
              <a:r>
                <a:rPr lang="en-US" altLang="zh-CN" sz="2000" b="1">
                  <a:solidFill>
                    <a:srgbClr val="3333CC"/>
                  </a:solidFill>
                </a:rPr>
                <a:t>Bit)</a:t>
              </a:r>
              <a:endParaRPr lang="en-US" altLang="zh-CN" sz="2000"/>
            </a:p>
          </p:txBody>
        </p:sp>
        <p:sp>
          <p:nvSpPr>
            <p:cNvPr id="40976" name="Line 60"/>
            <p:cNvSpPr>
              <a:spLocks noChangeShapeType="1"/>
            </p:cNvSpPr>
            <p:nvPr/>
          </p:nvSpPr>
          <p:spPr bwMode="auto">
            <a:xfrm>
              <a:off x="2123728" y="3543672"/>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a:p>
          </p:txBody>
        </p:sp>
        <p:sp>
          <p:nvSpPr>
            <p:cNvPr id="40977" name="AutoShape 63"/>
            <p:cNvSpPr>
              <a:spLocks/>
            </p:cNvSpPr>
            <p:nvPr/>
          </p:nvSpPr>
          <p:spPr bwMode="auto">
            <a:xfrm rot="5370776">
              <a:off x="3677937" y="3311624"/>
              <a:ext cx="265110" cy="1219200"/>
            </a:xfrm>
            <a:prstGeom prst="leftBrace">
              <a:avLst>
                <a:gd name="adj1" fmla="val 26678"/>
                <a:gd name="adj2" fmla="val 50000"/>
              </a:avLst>
            </a:prstGeom>
            <a:noFill/>
            <a:ln w="38100">
              <a:solidFill>
                <a:schemeClr val="tx1"/>
              </a:solidFill>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zh-CN" altLang="en-US" sz="2000"/>
            </a:p>
          </p:txBody>
        </p:sp>
        <p:sp>
          <p:nvSpPr>
            <p:cNvPr id="40978" name="Text Box 64"/>
            <p:cNvSpPr txBox="1">
              <a:spLocks noChangeArrowheads="1"/>
            </p:cNvSpPr>
            <p:nvPr/>
          </p:nvSpPr>
          <p:spPr bwMode="auto">
            <a:xfrm>
              <a:off x="3105772" y="3316922"/>
              <a:ext cx="1898276" cy="40011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a:solidFill>
                    <a:srgbClr val="3333CC"/>
                  </a:solidFill>
                </a:rPr>
                <a:t>字节</a:t>
              </a:r>
              <a:r>
                <a:rPr lang="en-US" altLang="zh-CN" sz="2000" b="1">
                  <a:solidFill>
                    <a:srgbClr val="3333CC"/>
                  </a:solidFill>
                </a:rPr>
                <a:t>Byte</a:t>
              </a:r>
              <a:r>
                <a:rPr lang="zh-CN" altLang="en-US" sz="2000" b="1">
                  <a:solidFill>
                    <a:srgbClr val="3333CC"/>
                  </a:solidFill>
                </a:rPr>
                <a:t> (</a:t>
              </a:r>
              <a:r>
                <a:rPr lang="en-US" altLang="zh-CN" sz="2000" b="1">
                  <a:solidFill>
                    <a:srgbClr val="3333CC"/>
                  </a:solidFill>
                </a:rPr>
                <a:t>8</a:t>
              </a:r>
              <a:r>
                <a:rPr lang="zh-CN" altLang="en-US" sz="2000" b="1">
                  <a:solidFill>
                    <a:srgbClr val="3333CC"/>
                  </a:solidFill>
                </a:rPr>
                <a:t>位)</a:t>
              </a:r>
            </a:p>
          </p:txBody>
        </p:sp>
      </p:grpSp>
      <p:sp>
        <p:nvSpPr>
          <p:cNvPr id="40968" name="Rectangle 2"/>
          <p:cNvSpPr txBox="1">
            <a:spLocks noChangeArrowheads="1"/>
          </p:cNvSpPr>
          <p:nvPr/>
        </p:nvSpPr>
        <p:spPr bwMode="auto">
          <a:xfrm>
            <a:off x="611188" y="404813"/>
            <a:ext cx="60420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3200">
                <a:latin typeface="黑体" pitchFamily="49" charset="-122"/>
                <a:ea typeface="黑体" pitchFamily="49" charset="-122"/>
              </a:rPr>
              <a:t>3.3.4 </a:t>
            </a:r>
            <a:r>
              <a:rPr lang="zh-CN" altLang="zh-CN" sz="3200">
                <a:latin typeface="黑体" pitchFamily="49" charset="-122"/>
                <a:ea typeface="黑体" pitchFamily="49" charset="-122"/>
              </a:rPr>
              <a:t>计算机中数据的</a:t>
            </a:r>
            <a:r>
              <a:rPr lang="zh-CN" altLang="en-US" sz="3200">
                <a:latin typeface="黑体" pitchFamily="49" charset="-122"/>
                <a:ea typeface="黑体" pitchFamily="49" charset="-122"/>
              </a:rPr>
              <a:t>存储单位</a:t>
            </a:r>
          </a:p>
        </p:txBody>
      </p:sp>
      <p:grpSp>
        <p:nvGrpSpPr>
          <p:cNvPr id="6" name="组合 5">
            <a:extLst>
              <a:ext uri="{FF2B5EF4-FFF2-40B4-BE49-F238E27FC236}">
                <a16:creationId xmlns:a16="http://schemas.microsoft.com/office/drawing/2014/main" id="{B7E77700-5003-4C5E-9A1C-142B4903E2B3}"/>
              </a:ext>
            </a:extLst>
          </p:cNvPr>
          <p:cNvGrpSpPr/>
          <p:nvPr/>
        </p:nvGrpSpPr>
        <p:grpSpPr>
          <a:xfrm>
            <a:off x="6034960" y="3819308"/>
            <a:ext cx="2995863" cy="2052889"/>
            <a:chOff x="5927088" y="3453058"/>
            <a:chExt cx="2995863" cy="2052889"/>
          </a:xfrm>
        </p:grpSpPr>
        <p:sp>
          <p:nvSpPr>
            <p:cNvPr id="4" name="矩形 3">
              <a:extLst>
                <a:ext uri="{FF2B5EF4-FFF2-40B4-BE49-F238E27FC236}">
                  <a16:creationId xmlns:a16="http://schemas.microsoft.com/office/drawing/2014/main" id="{D287D8E2-023B-4EB7-B10E-828413D6BF40}"/>
                </a:ext>
              </a:extLst>
            </p:cNvPr>
            <p:cNvSpPr/>
            <p:nvPr/>
          </p:nvSpPr>
          <p:spPr bwMode="auto">
            <a:xfrm>
              <a:off x="5927088" y="3453058"/>
              <a:ext cx="2995863" cy="205288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charset="0"/>
                  <a:ea typeface="宋体" pitchFamily="2" charset="-122"/>
                </a:rPr>
                <a:t>某电脑配置</a:t>
              </a:r>
            </a:p>
          </p:txBody>
        </p:sp>
        <p:pic>
          <p:nvPicPr>
            <p:cNvPr id="3" name="图片 2">
              <a:extLst>
                <a:ext uri="{FF2B5EF4-FFF2-40B4-BE49-F238E27FC236}">
                  <a16:creationId xmlns:a16="http://schemas.microsoft.com/office/drawing/2014/main" id="{4237E938-44D4-412F-B17B-6CC93817B1CD}"/>
                </a:ext>
              </a:extLst>
            </p:cNvPr>
            <p:cNvPicPr>
              <a:picLocks noChangeAspect="1"/>
            </p:cNvPicPr>
            <p:nvPr/>
          </p:nvPicPr>
          <p:blipFill>
            <a:blip r:embed="rId3"/>
            <a:stretch>
              <a:fillRect/>
            </a:stretch>
          </p:blipFill>
          <p:spPr>
            <a:xfrm>
              <a:off x="5986604" y="3819308"/>
              <a:ext cx="2888611" cy="161762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ppt_x</p:attrName>
                                        </p:attrNameLst>
                                      </p:cBhvr>
                                      <p:tavLst>
                                        <p:tav tm="0">
                                          <p:val>
                                            <p:strVal val="#ppt_x"/>
                                          </p:val>
                                        </p:tav>
                                        <p:tav tm="100000">
                                          <p:val>
                                            <p:strVal val="#ppt_x"/>
                                          </p:val>
                                        </p:tav>
                                      </p:tavLst>
                                    </p:anim>
                                    <p:anim calcmode="lin" valueType="num">
                                      <p:cBhvr>
                                        <p:cTn id="9" dur="125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2000"/>
                            </p:stCondLst>
                            <p:childTnLst>
                              <p:par>
                                <p:cTn id="11" presetID="12" presetClass="entr" presetSubtype="8" fill="hold" grpId="0" nodeType="afterEffect">
                                  <p:stCondLst>
                                    <p:cond delay="500"/>
                                  </p:stCondLst>
                                  <p:childTnLst>
                                    <p:set>
                                      <p:cBhvr>
                                        <p:cTn id="12" dur="1" fill="hold">
                                          <p:stCondLst>
                                            <p:cond delay="0"/>
                                          </p:stCondLst>
                                        </p:cTn>
                                        <p:tgtEl>
                                          <p:spTgt spid="35"/>
                                        </p:tgtEl>
                                        <p:attrNameLst>
                                          <p:attrName>style.visibility</p:attrName>
                                        </p:attrNameLst>
                                      </p:cBhvr>
                                      <p:to>
                                        <p:strVal val="visible"/>
                                      </p:to>
                                    </p:set>
                                    <p:animEffect transition="in" filter="slide(fromLeft)">
                                      <p:cBhvr>
                                        <p:cTn id="13" dur="750"/>
                                        <p:tgtEl>
                                          <p:spTgt spid="35"/>
                                        </p:tgtEl>
                                      </p:cBhvr>
                                    </p:animEffect>
                                  </p:childTnLst>
                                </p:cTn>
                              </p:par>
                            </p:childTnLst>
                          </p:cTn>
                        </p:par>
                        <p:par>
                          <p:cTn id="14" fill="hold" nodeType="afterGroup">
                            <p:stCondLst>
                              <p:cond delay="3250"/>
                            </p:stCondLst>
                            <p:childTnLst>
                              <p:par>
                                <p:cTn id="15" presetID="12" presetClass="entr" presetSubtype="8" fill="hold" nodeType="after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slide(fromLeft)">
                                      <p:cBhvr>
                                        <p:cTn id="17" dur="750"/>
                                        <p:tgtEl>
                                          <p:spTgt spid="25"/>
                                        </p:tgtEl>
                                      </p:cBhvr>
                                    </p:animEffect>
                                  </p:childTnLst>
                                </p:cTn>
                              </p:par>
                            </p:childTnLst>
                          </p:cTn>
                        </p:par>
                        <p:par>
                          <p:cTn id="18" fill="hold" nodeType="afterGroup">
                            <p:stCondLst>
                              <p:cond delay="4500"/>
                            </p:stCondLst>
                            <p:childTnLst>
                              <p:par>
                                <p:cTn id="19" presetID="22" presetClass="entr" presetSubtype="1" fill="hold" grpId="0" nodeType="afterEffect">
                                  <p:stCondLst>
                                    <p:cond delay="100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par>
                          <p:cTn id="22" fill="hold" nodeType="afterGroup">
                            <p:stCondLst>
                              <p:cond delay="6000"/>
                            </p:stCondLst>
                            <p:childTnLst>
                              <p:par>
                                <p:cTn id="23" presetID="22" presetClass="entr" presetSubtype="1" fill="hold" grpId="0" nodeType="afterEffect">
                                  <p:stCondLst>
                                    <p:cond delay="1000"/>
                                  </p:stCondLst>
                                  <p:childTnLst>
                                    <p:set>
                                      <p:cBhvr>
                                        <p:cTn id="24" dur="1" fill="hold">
                                          <p:stCondLst>
                                            <p:cond delay="0"/>
                                          </p:stCondLst>
                                        </p:cTn>
                                        <p:tgtEl>
                                          <p:spTgt spid="39"/>
                                        </p:tgtEl>
                                        <p:attrNameLst>
                                          <p:attrName>style.visibility</p:attrName>
                                        </p:attrNameLst>
                                      </p:cBhvr>
                                      <p:to>
                                        <p:strVal val="visible"/>
                                      </p:to>
                                    </p:set>
                                    <p:animEffect transition="in" filter="wipe(up)">
                                      <p:cBhvr>
                                        <p:cTn id="25" dur="500"/>
                                        <p:tgtEl>
                                          <p:spTgt spid="39"/>
                                        </p:tgtEl>
                                      </p:cBhvr>
                                    </p:animEffect>
                                  </p:childTnLst>
                                </p:cTn>
                              </p:par>
                            </p:childTnLst>
                          </p:cTn>
                        </p:par>
                        <p:par>
                          <p:cTn id="26" fill="hold">
                            <p:stCondLst>
                              <p:cond delay="7500"/>
                            </p:stCondLst>
                            <p:childTnLst>
                              <p:par>
                                <p:cTn id="27" presetID="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utoUpdateAnimBg="0"/>
      <p:bldP spid="38" grpId="0" animBg="1"/>
      <p:bldP spid="3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FF0F64D-33D8-401C-B8C1-6FFBFD26EA59}"/>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无论计算机存储大小是多少，其计算容量的基本单位都是</a:t>
            </a:r>
          </a:p>
        </p:txBody>
      </p:sp>
      <p:sp>
        <p:nvSpPr>
          <p:cNvPr id="8" name="文本框 7">
            <a:extLst>
              <a:ext uri="{FF2B5EF4-FFF2-40B4-BE49-F238E27FC236}">
                <a16:creationId xmlns:a16="http://schemas.microsoft.com/office/drawing/2014/main" id="{19E20357-D491-4B79-940D-C558609AB224}"/>
              </a:ext>
            </a:extLst>
          </p:cNvPr>
          <p:cNvSpPr txBox="1"/>
          <p:nvPr>
            <p:custDataLst>
              <p:tags r:id="rId3"/>
            </p:custDataLst>
          </p:nvPr>
        </p:nvSpPr>
        <p:spPr>
          <a:xfrm>
            <a:off x="1828800" y="234888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字</a:t>
            </a:r>
          </a:p>
        </p:txBody>
      </p:sp>
      <p:sp>
        <p:nvSpPr>
          <p:cNvPr id="9" name="文本框 8">
            <a:extLst>
              <a:ext uri="{FF2B5EF4-FFF2-40B4-BE49-F238E27FC236}">
                <a16:creationId xmlns:a16="http://schemas.microsoft.com/office/drawing/2014/main" id="{58123C3B-E1B6-4AF2-A1B4-1E5BC319EF16}"/>
              </a:ext>
            </a:extLst>
          </p:cNvPr>
          <p:cNvSpPr txBox="1"/>
          <p:nvPr>
            <p:custDataLst>
              <p:tags r:id="rId4"/>
            </p:custDataLst>
          </p:nvPr>
        </p:nvSpPr>
        <p:spPr>
          <a:xfrm>
            <a:off x="1828800" y="320613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字节</a:t>
            </a:r>
          </a:p>
        </p:txBody>
      </p:sp>
      <p:sp>
        <p:nvSpPr>
          <p:cNvPr id="10" name="文本框 9">
            <a:extLst>
              <a:ext uri="{FF2B5EF4-FFF2-40B4-BE49-F238E27FC236}">
                <a16:creationId xmlns:a16="http://schemas.microsoft.com/office/drawing/2014/main" id="{E1ABE8EE-99B1-4ECD-B4BB-A56D53765D39}"/>
              </a:ext>
            </a:extLst>
          </p:cNvPr>
          <p:cNvSpPr txBox="1"/>
          <p:nvPr>
            <p:custDataLst>
              <p:tags r:id="rId5"/>
            </p:custDataLst>
          </p:nvPr>
        </p:nvSpPr>
        <p:spPr>
          <a:xfrm>
            <a:off x="1828800" y="406338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a:t>
            </a:r>
          </a:p>
        </p:txBody>
      </p:sp>
      <p:sp>
        <p:nvSpPr>
          <p:cNvPr id="11" name="文本框 10">
            <a:extLst>
              <a:ext uri="{FF2B5EF4-FFF2-40B4-BE49-F238E27FC236}">
                <a16:creationId xmlns:a16="http://schemas.microsoft.com/office/drawing/2014/main" id="{8C9ECCCD-B5BA-4F6A-9E00-A1C237A4E20A}"/>
              </a:ext>
            </a:extLst>
          </p:cNvPr>
          <p:cNvSpPr txBox="1"/>
          <p:nvPr>
            <p:custDataLst>
              <p:tags r:id="rId6"/>
            </p:custDataLst>
          </p:nvPr>
        </p:nvSpPr>
        <p:spPr>
          <a:xfrm>
            <a:off x="1828800" y="4920630"/>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页</a:t>
            </a:r>
          </a:p>
        </p:txBody>
      </p:sp>
      <p:sp>
        <p:nvSpPr>
          <p:cNvPr id="12" name="椭圆 11">
            <a:extLst>
              <a:ext uri="{FF2B5EF4-FFF2-40B4-BE49-F238E27FC236}">
                <a16:creationId xmlns:a16="http://schemas.microsoft.com/office/drawing/2014/main" id="{6E3DD972-C7B4-4DA5-A4D2-1C11B64C046C}"/>
              </a:ext>
            </a:extLst>
          </p:cNvPr>
          <p:cNvSpPr>
            <a:spLocks noChangeAspect="1"/>
          </p:cNvSpPr>
          <p:nvPr>
            <p:custDataLst>
              <p:tags r:id="rId7"/>
            </p:custDataLst>
          </p:nvPr>
        </p:nvSpPr>
        <p:spPr bwMode="auto">
          <a:xfrm>
            <a:off x="1114425" y="241317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338F0BE0-62FD-412E-8B42-DAA3B49273C9}"/>
              </a:ext>
            </a:extLst>
          </p:cNvPr>
          <p:cNvSpPr>
            <a:spLocks noChangeAspect="1"/>
          </p:cNvSpPr>
          <p:nvPr>
            <p:custDataLst>
              <p:tags r:id="rId8"/>
            </p:custDataLst>
          </p:nvPr>
        </p:nvSpPr>
        <p:spPr bwMode="auto">
          <a:xfrm>
            <a:off x="1114425" y="3270423"/>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56FFA542-60A5-4262-A545-037AA6D439B0}"/>
              </a:ext>
            </a:extLst>
          </p:cNvPr>
          <p:cNvSpPr>
            <a:spLocks noChangeAspect="1"/>
          </p:cNvSpPr>
          <p:nvPr>
            <p:custDataLst>
              <p:tags r:id="rId9"/>
            </p:custDataLst>
          </p:nvPr>
        </p:nvSpPr>
        <p:spPr bwMode="auto">
          <a:xfrm>
            <a:off x="1114425" y="412767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8DBF0061-C0DF-46EE-9840-2FC2844D177D}"/>
              </a:ext>
            </a:extLst>
          </p:cNvPr>
          <p:cNvSpPr>
            <a:spLocks noChangeAspect="1"/>
          </p:cNvSpPr>
          <p:nvPr>
            <p:custDataLst>
              <p:tags r:id="rId10"/>
            </p:custDataLst>
          </p:nvPr>
        </p:nvSpPr>
        <p:spPr bwMode="auto">
          <a:xfrm>
            <a:off x="1114425" y="4984923"/>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圆角 15">
            <a:extLst>
              <a:ext uri="{FF2B5EF4-FFF2-40B4-BE49-F238E27FC236}">
                <a16:creationId xmlns:a16="http://schemas.microsoft.com/office/drawing/2014/main" id="{D7224252-DA01-4C17-9464-AB21B49DA792}"/>
              </a:ext>
            </a:extLst>
          </p:cNvPr>
          <p:cNvSpPr/>
          <p:nvPr>
            <p:custDataLst>
              <p:tags r:id="rId11"/>
            </p:custDataLst>
          </p:nvPr>
        </p:nvSpPr>
        <p:spPr bwMode="auto">
          <a:xfrm>
            <a:off x="6051550" y="5811520"/>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A2C3DC46-299C-49A5-87E1-4BFA74838990}"/>
              </a:ext>
            </a:extLst>
          </p:cNvPr>
          <p:cNvGrpSpPr/>
          <p:nvPr>
            <p:custDataLst>
              <p:tags r:id="rId12"/>
            </p:custDataLst>
          </p:nvPr>
        </p:nvGrpSpPr>
        <p:grpSpPr>
          <a:xfrm>
            <a:off x="0" y="0"/>
            <a:ext cx="9144000" cy="635000"/>
            <a:chOff x="0" y="0"/>
            <a:chExt cx="9144000" cy="635000"/>
          </a:xfrm>
        </p:grpSpPr>
        <p:sp>
          <p:nvSpPr>
            <p:cNvPr id="17" name="TitleBackground">
              <a:extLst>
                <a:ext uri="{FF2B5EF4-FFF2-40B4-BE49-F238E27FC236}">
                  <a16:creationId xmlns:a16="http://schemas.microsoft.com/office/drawing/2014/main" id="{38BADA68-BF6B-4218-B753-E05B9F8C1D00}"/>
                </a:ext>
              </a:extLst>
            </p:cNvPr>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8" name="ColorBlock">
              <a:extLst>
                <a:ext uri="{FF2B5EF4-FFF2-40B4-BE49-F238E27FC236}">
                  <a16:creationId xmlns:a16="http://schemas.microsoft.com/office/drawing/2014/main" id="{7A829EC5-F315-41EC-A053-A4E8C9E22ADD}"/>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9" name="TypeText">
              <a:extLst>
                <a:ext uri="{FF2B5EF4-FFF2-40B4-BE49-F238E27FC236}">
                  <a16:creationId xmlns:a16="http://schemas.microsoft.com/office/drawing/2014/main" id="{5E4A860C-7A7F-4D85-A92F-7BD89432BC3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0" name="TipText">
              <a:extLst>
                <a:ext uri="{FF2B5EF4-FFF2-40B4-BE49-F238E27FC236}">
                  <a16:creationId xmlns:a16="http://schemas.microsoft.com/office/drawing/2014/main" id="{58CB7863-33C3-4DFF-9037-00B8D8250D1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67DB761D-BAE8-44AE-9FDA-15485D4BE35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57305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468313" y="404813"/>
            <a:ext cx="6480175"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3600" b="1">
                <a:solidFill>
                  <a:schemeClr val="tx1"/>
                </a:solidFill>
                <a:latin typeface="黑体" pitchFamily="49" charset="-122"/>
                <a:ea typeface="黑体" pitchFamily="49" charset="-122"/>
              </a:rPr>
              <a:t>3.4  </a:t>
            </a:r>
            <a:r>
              <a:rPr lang="zh-CN" altLang="en-US" sz="3600" b="1">
                <a:solidFill>
                  <a:schemeClr val="tx1"/>
                </a:solidFill>
                <a:latin typeface="黑体" pitchFamily="49" charset="-122"/>
                <a:ea typeface="黑体" pitchFamily="49" charset="-122"/>
              </a:rPr>
              <a:t>微型计算机</a:t>
            </a:r>
          </a:p>
        </p:txBody>
      </p:sp>
      <p:sp>
        <p:nvSpPr>
          <p:cNvPr id="5" name="Rectangle 3"/>
          <p:cNvSpPr txBox="1">
            <a:spLocks noChangeArrowheads="1"/>
          </p:cNvSpPr>
          <p:nvPr/>
        </p:nvSpPr>
        <p:spPr bwMode="auto">
          <a:xfrm>
            <a:off x="684213" y="1417638"/>
            <a:ext cx="7775575" cy="4159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spcAft>
                <a:spcPct val="20000"/>
              </a:spcAft>
              <a:buClr>
                <a:schemeClr val="hlink"/>
              </a:buClr>
              <a:buSzPct val="80000"/>
              <a:buFont typeface="Wingdings" pitchFamily="2" charset="2"/>
              <a:buChar char="u"/>
              <a:defRPr/>
            </a:pPr>
            <a:r>
              <a:rPr lang="zh-CN" altLang="en-US" sz="2400" b="1" kern="0" dirty="0">
                <a:latin typeface="仿宋_GB2312" pitchFamily="49" charset="-122"/>
                <a:ea typeface="仿宋_GB2312" pitchFamily="49" charset="-122"/>
              </a:rPr>
              <a:t>微型计算机的体系结构采用总线结构，其硬件系统包括主板、微处理器、存储器和各种外设等。</a:t>
            </a:r>
            <a:endParaRPr lang="en-US" altLang="zh-CN" sz="2400" b="1" kern="0" dirty="0">
              <a:latin typeface="仿宋_GB2312" pitchFamily="49" charset="-122"/>
              <a:ea typeface="仿宋_GB2312" pitchFamily="49" charset="-122"/>
            </a:endParaRPr>
          </a:p>
          <a:p>
            <a:pPr>
              <a:lnSpc>
                <a:spcPct val="120000"/>
              </a:lnSpc>
              <a:spcAft>
                <a:spcPct val="20000"/>
              </a:spcAft>
              <a:buClr>
                <a:schemeClr val="hlink"/>
              </a:buClr>
              <a:buSzPct val="80000"/>
              <a:buFont typeface="Wingdings" pitchFamily="2" charset="2"/>
              <a:buChar char="u"/>
              <a:defRPr/>
            </a:pPr>
            <a:r>
              <a:rPr lang="zh-CN" altLang="en-US" sz="2400" b="1" kern="0" dirty="0">
                <a:latin typeface="仿宋_GB2312" pitchFamily="49" charset="-122"/>
                <a:ea typeface="仿宋_GB2312" pitchFamily="49" charset="-122"/>
              </a:rPr>
              <a:t>微型计算机包含了多种系列、不同档次、型号的计算机。</a:t>
            </a:r>
          </a:p>
          <a:p>
            <a:pPr>
              <a:lnSpc>
                <a:spcPct val="120000"/>
              </a:lnSpc>
              <a:spcAft>
                <a:spcPct val="20000"/>
              </a:spcAft>
              <a:buClr>
                <a:schemeClr val="hlink"/>
              </a:buClr>
              <a:buSzPct val="80000"/>
              <a:buFont typeface="Wingdings" pitchFamily="2" charset="2"/>
              <a:buChar char="u"/>
              <a:defRPr/>
            </a:pPr>
            <a:r>
              <a:rPr lang="zh-CN" altLang="en-US" sz="2400" b="1" kern="0" dirty="0">
                <a:latin typeface="仿宋_GB2312" pitchFamily="49" charset="-122"/>
                <a:ea typeface="仿宋_GB2312" pitchFamily="49" charset="-122"/>
              </a:rPr>
              <a:t>微型计算机性能飞速提高，不同种类计算机之间界限变得模糊，大、小、微型计算机的工作原理和系统结构相类似。</a:t>
            </a:r>
          </a:p>
          <a:p>
            <a:pPr>
              <a:lnSpc>
                <a:spcPct val="120000"/>
              </a:lnSpc>
              <a:spcAft>
                <a:spcPct val="20000"/>
              </a:spcAft>
              <a:buClr>
                <a:schemeClr val="hlink"/>
              </a:buClr>
              <a:buSzPct val="80000"/>
              <a:buFont typeface="Wingdings" pitchFamily="2" charset="2"/>
              <a:buChar char="u"/>
              <a:defRPr/>
            </a:pPr>
            <a:r>
              <a:rPr lang="zh-CN" altLang="en-US" sz="2400" b="1" kern="0" dirty="0">
                <a:latin typeface="仿宋_GB2312" pitchFamily="49" charset="-122"/>
                <a:ea typeface="仿宋_GB2312" pitchFamily="49" charset="-122"/>
              </a:rPr>
              <a:t>微型计算机可分为</a:t>
            </a:r>
            <a:r>
              <a:rPr lang="en-US" altLang="zh-CN" sz="2400" b="1" kern="0" dirty="0">
                <a:latin typeface="仿宋_GB2312" pitchFamily="49" charset="-122"/>
                <a:ea typeface="仿宋_GB2312" pitchFamily="49" charset="-122"/>
              </a:rPr>
              <a:t>IBM-PC</a:t>
            </a:r>
            <a:r>
              <a:rPr lang="zh-CN" altLang="en-US" sz="2400" b="1" kern="0" dirty="0">
                <a:latin typeface="仿宋_GB2312" pitchFamily="49" charset="-122"/>
                <a:ea typeface="仿宋_GB2312" pitchFamily="49" charset="-122"/>
              </a:rPr>
              <a:t>兼容机和苹果机两大类。</a:t>
            </a:r>
          </a:p>
          <a:p>
            <a:pPr>
              <a:lnSpc>
                <a:spcPct val="120000"/>
              </a:lnSpc>
              <a:spcAft>
                <a:spcPct val="20000"/>
              </a:spcAft>
              <a:buClr>
                <a:schemeClr val="hlink"/>
              </a:buClr>
              <a:buSzPct val="80000"/>
              <a:buFont typeface="Wingdings" pitchFamily="2" charset="2"/>
              <a:buChar char="u"/>
              <a:defRPr/>
            </a:pPr>
            <a:endParaRPr lang="zh-CN" altLang="en-US" sz="2400" b="1" kern="0" dirty="0">
              <a:latin typeface="仿宋_GB2312" pitchFamily="49" charset="-122"/>
              <a:ea typeface="仿宋_GB2312" pitchFamily="49" charset="-122"/>
            </a:endParaRPr>
          </a:p>
          <a:p>
            <a:pPr>
              <a:lnSpc>
                <a:spcPct val="90000"/>
              </a:lnSpc>
              <a:buClr>
                <a:schemeClr val="hlink"/>
              </a:buClr>
              <a:buSzPct val="80000"/>
              <a:buFont typeface="Wingdings" pitchFamily="2" charset="2"/>
              <a:buChar char="u"/>
              <a:defRPr/>
            </a:pPr>
            <a:endParaRPr lang="zh-CN" altLang="en-US" sz="2400" b="1" kern="0" dirty="0">
              <a:latin typeface="仿宋_GB2312" pitchFamily="49" charset="-122"/>
              <a:ea typeface="仿宋_GB2312"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descr="Rectangle: Click to edit Master text styles&#10;Second level&#10;Third level&#10;Fourth level&#10;Fifth level"/>
          <p:cNvSpPr>
            <a:spLocks noChangeArrowheads="1"/>
          </p:cNvSpPr>
          <p:nvPr/>
        </p:nvSpPr>
        <p:spPr bwMode="auto">
          <a:xfrm>
            <a:off x="3086100" y="1628775"/>
            <a:ext cx="3097213"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115000"/>
              </a:lnSpc>
              <a:spcBef>
                <a:spcPct val="20000"/>
              </a:spcBef>
              <a:buFont typeface="Arial" pitchFamily="34" charset="0"/>
              <a:buChar char="•"/>
              <a:tabLst>
                <a:tab pos="3136900" algn="l"/>
              </a:tabLst>
            </a:pPr>
            <a:r>
              <a:rPr lang="zh-CN" altLang="en-US" sz="2800" b="1">
                <a:latin typeface="仿宋_GB2312" pitchFamily="49" charset="-122"/>
                <a:ea typeface="仿宋_GB2312" pitchFamily="49" charset="-122"/>
              </a:rPr>
              <a:t>主板</a:t>
            </a:r>
          </a:p>
          <a:p>
            <a:pPr marL="457200" indent="-457200">
              <a:lnSpc>
                <a:spcPct val="115000"/>
              </a:lnSpc>
              <a:spcBef>
                <a:spcPct val="20000"/>
              </a:spcBef>
              <a:buFont typeface="Arial" pitchFamily="34" charset="0"/>
              <a:buChar char="•"/>
              <a:tabLst>
                <a:tab pos="3136900" algn="l"/>
              </a:tabLst>
            </a:pPr>
            <a:r>
              <a:rPr lang="en-US" altLang="zh-CN" sz="2800" b="1">
                <a:latin typeface="仿宋_GB2312" pitchFamily="49" charset="-122"/>
                <a:ea typeface="仿宋_GB2312" pitchFamily="49" charset="-122"/>
              </a:rPr>
              <a:t>CPU</a:t>
            </a:r>
          </a:p>
          <a:p>
            <a:pPr marL="457200" indent="-457200">
              <a:lnSpc>
                <a:spcPct val="115000"/>
              </a:lnSpc>
              <a:spcBef>
                <a:spcPct val="20000"/>
              </a:spcBef>
              <a:buFont typeface="Arial" pitchFamily="34" charset="0"/>
              <a:buChar char="•"/>
              <a:tabLst>
                <a:tab pos="3136900" algn="l"/>
              </a:tabLst>
            </a:pPr>
            <a:r>
              <a:rPr lang="zh-CN" altLang="en-US" sz="2800" b="1">
                <a:latin typeface="仿宋_GB2312" pitchFamily="49" charset="-122"/>
                <a:ea typeface="仿宋_GB2312" pitchFamily="49" charset="-122"/>
              </a:rPr>
              <a:t>存储器</a:t>
            </a:r>
          </a:p>
          <a:p>
            <a:pPr marL="457200" indent="-457200">
              <a:lnSpc>
                <a:spcPct val="115000"/>
              </a:lnSpc>
              <a:spcBef>
                <a:spcPct val="20000"/>
              </a:spcBef>
              <a:buFont typeface="Arial" pitchFamily="34" charset="0"/>
              <a:buChar char="•"/>
              <a:tabLst>
                <a:tab pos="3136900" algn="l"/>
              </a:tabLst>
            </a:pPr>
            <a:r>
              <a:rPr lang="zh-CN" altLang="en-US" sz="2800" b="1">
                <a:latin typeface="仿宋_GB2312" pitchFamily="49" charset="-122"/>
                <a:ea typeface="仿宋_GB2312" pitchFamily="49" charset="-122"/>
              </a:rPr>
              <a:t>输入</a:t>
            </a:r>
            <a:r>
              <a:rPr lang="en-US" altLang="zh-CN" sz="2800" b="1">
                <a:latin typeface="仿宋_GB2312" pitchFamily="49" charset="-122"/>
                <a:ea typeface="仿宋_GB2312" pitchFamily="49" charset="-122"/>
              </a:rPr>
              <a:t>/</a:t>
            </a:r>
            <a:r>
              <a:rPr lang="zh-CN" altLang="en-US" sz="2800" b="1">
                <a:latin typeface="仿宋_GB2312" pitchFamily="49" charset="-122"/>
                <a:ea typeface="仿宋_GB2312" pitchFamily="49" charset="-122"/>
              </a:rPr>
              <a:t>输出设备</a:t>
            </a:r>
          </a:p>
          <a:p>
            <a:pPr marL="457200" indent="-457200">
              <a:lnSpc>
                <a:spcPct val="115000"/>
              </a:lnSpc>
              <a:spcBef>
                <a:spcPct val="20000"/>
              </a:spcBef>
              <a:buFont typeface="Arial" pitchFamily="34" charset="0"/>
              <a:buChar char="•"/>
              <a:tabLst>
                <a:tab pos="3136900" algn="l"/>
              </a:tabLst>
            </a:pPr>
            <a:r>
              <a:rPr lang="zh-CN" altLang="en-US" sz="2800" b="1">
                <a:latin typeface="仿宋_GB2312" pitchFamily="49" charset="-122"/>
                <a:ea typeface="仿宋_GB2312" pitchFamily="49" charset="-122"/>
              </a:rPr>
              <a:t>总线与接口</a:t>
            </a:r>
            <a:endParaRPr lang="en-US" altLang="zh-CN" sz="2800" b="1">
              <a:latin typeface="仿宋_GB2312" pitchFamily="49" charset="-122"/>
              <a:ea typeface="仿宋_GB2312" pitchFamily="49" charset="-122"/>
            </a:endParaRPr>
          </a:p>
          <a:p>
            <a:pPr marL="457200" indent="-457200">
              <a:lnSpc>
                <a:spcPct val="115000"/>
              </a:lnSpc>
              <a:spcBef>
                <a:spcPct val="20000"/>
              </a:spcBef>
              <a:buFont typeface="Arial" pitchFamily="34" charset="0"/>
              <a:buChar char="•"/>
              <a:tabLst>
                <a:tab pos="3136900" algn="l"/>
              </a:tabLst>
            </a:pPr>
            <a:endParaRPr lang="zh-CN" altLang="en-US" sz="2800" b="1">
              <a:latin typeface="仿宋_GB2312" pitchFamily="49" charset="-122"/>
              <a:ea typeface="仿宋_GB2312" pitchFamily="49" charset="-122"/>
            </a:endParaRPr>
          </a:p>
          <a:p>
            <a:pPr marL="457200" indent="-457200">
              <a:lnSpc>
                <a:spcPct val="115000"/>
              </a:lnSpc>
              <a:spcBef>
                <a:spcPct val="20000"/>
              </a:spcBef>
              <a:buFont typeface="Arial" pitchFamily="34" charset="0"/>
              <a:buChar char="•"/>
              <a:tabLst>
                <a:tab pos="3136900" algn="l"/>
              </a:tabLst>
            </a:pPr>
            <a:endParaRPr lang="en-US" altLang="zh-CN" sz="2800" b="1">
              <a:latin typeface="仿宋_GB2312" pitchFamily="49" charset="-122"/>
              <a:ea typeface="仿宋_GB2312" pitchFamily="49" charset="-122"/>
            </a:endParaRPr>
          </a:p>
          <a:p>
            <a:pPr marL="457200" indent="-457200">
              <a:lnSpc>
                <a:spcPct val="115000"/>
              </a:lnSpc>
              <a:spcBef>
                <a:spcPct val="20000"/>
              </a:spcBef>
              <a:buFont typeface="Arial" pitchFamily="34" charset="0"/>
              <a:buChar char="•"/>
              <a:tabLst>
                <a:tab pos="3136900" algn="l"/>
              </a:tabLst>
            </a:pPr>
            <a:endParaRPr lang="zh-CN" altLang="en-US" sz="2800" b="1">
              <a:latin typeface="仿宋_GB2312" pitchFamily="49" charset="-122"/>
              <a:ea typeface="仿宋_GB2312" pitchFamily="49" charset="-122"/>
            </a:endParaRPr>
          </a:p>
        </p:txBody>
      </p:sp>
      <p:sp>
        <p:nvSpPr>
          <p:cNvPr id="43011" name="Rectangle 5"/>
          <p:cNvSpPr>
            <a:spLocks noChangeArrowheads="1"/>
          </p:cNvSpPr>
          <p:nvPr/>
        </p:nvSpPr>
        <p:spPr bwMode="auto">
          <a:xfrm>
            <a:off x="1331913" y="260350"/>
            <a:ext cx="655320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p>
            <a:pPr algn="ctr" defTabSz="1306513"/>
            <a:r>
              <a:rPr lang="zh-CN" altLang="en-US" sz="3200" b="1">
                <a:latin typeface="黑体" pitchFamily="49" charset="-122"/>
                <a:ea typeface="黑体" pitchFamily="49" charset="-122"/>
              </a:rPr>
              <a:t>微型计算机硬件系统</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bwMode="auto">
          <a:xfrm>
            <a:off x="323850" y="476250"/>
            <a:ext cx="8458200" cy="5762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200" b="1">
                <a:solidFill>
                  <a:srgbClr val="000066"/>
                </a:solidFill>
                <a:latin typeface="黑体" pitchFamily="49" charset="-122"/>
                <a:ea typeface="黑体" pitchFamily="49" charset="-122"/>
              </a:rPr>
              <a:t>  3.4.1 </a:t>
            </a:r>
            <a:r>
              <a:rPr lang="zh-CN" altLang="en-US" sz="3200" b="1">
                <a:solidFill>
                  <a:srgbClr val="000066"/>
                </a:solidFill>
                <a:latin typeface="黑体" pitchFamily="49" charset="-122"/>
                <a:ea typeface="黑体" pitchFamily="49" charset="-122"/>
              </a:rPr>
              <a:t>主板</a:t>
            </a:r>
          </a:p>
        </p:txBody>
      </p:sp>
      <p:sp>
        <p:nvSpPr>
          <p:cNvPr id="44035" name="Rectangle 5"/>
          <p:cNvSpPr>
            <a:spLocks noChangeArrowheads="1"/>
          </p:cNvSpPr>
          <p:nvPr/>
        </p:nvSpPr>
        <p:spPr bwMode="auto">
          <a:xfrm>
            <a:off x="395288" y="1268413"/>
            <a:ext cx="8569325" cy="197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10000"/>
              </a:lnSpc>
              <a:buFont typeface="Wingdings" pitchFamily="2" charset="2"/>
              <a:buChar char="Ø"/>
            </a:pPr>
            <a:r>
              <a:rPr lang="zh-CN" altLang="en-US" sz="2800" b="1">
                <a:latin typeface="仿宋_GB2312" pitchFamily="49" charset="-122"/>
                <a:ea typeface="仿宋_GB2312" pitchFamily="49" charset="-122"/>
              </a:rPr>
              <a:t>主板：主板</a:t>
            </a:r>
            <a:r>
              <a:rPr kumimoji="1" lang="zh-CN" altLang="en-US" sz="2800" b="1">
                <a:latin typeface="仿宋_GB2312" pitchFamily="49" charset="-122"/>
                <a:ea typeface="仿宋_GB2312" pitchFamily="49" charset="-122"/>
              </a:rPr>
              <a:t>是微型计算机硬件系统的核心，</a:t>
            </a:r>
            <a:r>
              <a:rPr lang="zh-CN" altLang="en-US" sz="2800" b="1">
                <a:latin typeface="仿宋_GB2312" pitchFamily="49" charset="-122"/>
                <a:ea typeface="仿宋_GB2312" pitchFamily="49" charset="-122"/>
              </a:rPr>
              <a:t>是各种设备的连接载体，为所有硬件提供接口或插槽</a:t>
            </a:r>
            <a:r>
              <a:rPr lang="zh-CN" altLang="en-US" sz="2000" b="1">
                <a:solidFill>
                  <a:srgbClr val="E41202"/>
                </a:solidFill>
                <a:latin typeface="仿宋_GB2312" pitchFamily="49" charset="-122"/>
                <a:ea typeface="仿宋_GB2312" pitchFamily="49" charset="-122"/>
              </a:rPr>
              <a:t> </a:t>
            </a:r>
            <a:r>
              <a:rPr lang="zh-CN" altLang="en-US" sz="2800" b="1">
                <a:latin typeface="仿宋_GB2312" pitchFamily="49" charset="-122"/>
                <a:ea typeface="仿宋_GB2312" pitchFamily="49" charset="-122"/>
              </a:rPr>
              <a:t>。计算机通过主板把</a:t>
            </a:r>
            <a:r>
              <a:rPr lang="en-US" altLang="zh-CN" sz="2800" b="1">
                <a:latin typeface="仿宋_GB2312" pitchFamily="49" charset="-122"/>
                <a:ea typeface="仿宋_GB2312" pitchFamily="49" charset="-122"/>
              </a:rPr>
              <a:t>CPU</a:t>
            </a:r>
            <a:r>
              <a:rPr lang="zh-CN" altLang="en-US" sz="2800" b="1">
                <a:latin typeface="仿宋_GB2312" pitchFamily="49" charset="-122"/>
                <a:ea typeface="仿宋_GB2312" pitchFamily="49" charset="-122"/>
              </a:rPr>
              <a:t>和其他硬件连接成一个完整的系统。不同的主板，结构和布线略有不同。</a:t>
            </a:r>
            <a:endParaRPr lang="en-US" altLang="zh-CN" sz="2800" b="1">
              <a:latin typeface="仿宋_GB2312" pitchFamily="49" charset="-122"/>
              <a:ea typeface="仿宋_GB2312" pitchFamily="49" charset="-122"/>
            </a:endParaRPr>
          </a:p>
        </p:txBody>
      </p:sp>
      <p:sp>
        <p:nvSpPr>
          <p:cNvPr id="484355" name="Rectangle 3"/>
          <p:cNvSpPr>
            <a:spLocks noGrp="1" noChangeArrowheads="1"/>
          </p:cNvSpPr>
          <p:nvPr>
            <p:ph type="body" idx="1"/>
          </p:nvPr>
        </p:nvSpPr>
        <p:spPr bwMode="auto">
          <a:xfrm>
            <a:off x="468313" y="3630613"/>
            <a:ext cx="6865937" cy="26066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eaLnBrk="1" hangingPunct="1">
              <a:lnSpc>
                <a:spcPct val="90000"/>
              </a:lnSpc>
              <a:buClr>
                <a:schemeClr val="hlink"/>
              </a:buClr>
              <a:buSzPct val="75000"/>
              <a:buFont typeface="Wingdings" pitchFamily="2" charset="2"/>
              <a:buChar char="v"/>
            </a:pPr>
            <a:r>
              <a:rPr lang="zh-CN" altLang="en-US" sz="2800">
                <a:latin typeface="仿宋_GB2312" pitchFamily="49" charset="-122"/>
                <a:ea typeface="仿宋_GB2312" pitchFamily="49" charset="-122"/>
              </a:rPr>
              <a:t> </a:t>
            </a:r>
            <a:r>
              <a:rPr lang="en-US" altLang="zh-CN" sz="2800" b="1">
                <a:latin typeface="仿宋_GB2312" pitchFamily="49" charset="-122"/>
                <a:ea typeface="仿宋_GB2312" pitchFamily="49" charset="-122"/>
              </a:rPr>
              <a:t>CPU</a:t>
            </a:r>
            <a:r>
              <a:rPr lang="zh-CN" altLang="en-US" sz="2800" b="1">
                <a:latin typeface="仿宋_GB2312" pitchFamily="49" charset="-122"/>
                <a:ea typeface="仿宋_GB2312" pitchFamily="49" charset="-122"/>
              </a:rPr>
              <a:t>插槽</a:t>
            </a:r>
          </a:p>
          <a:p>
            <a:pPr eaLnBrk="1" hangingPunct="1">
              <a:lnSpc>
                <a:spcPct val="90000"/>
              </a:lnSpc>
              <a:buClr>
                <a:schemeClr val="hlink"/>
              </a:buClr>
              <a:buSzPct val="75000"/>
              <a:buFont typeface="Wingdings" pitchFamily="2" charset="2"/>
              <a:buChar char="v"/>
            </a:pPr>
            <a:r>
              <a:rPr lang="zh-CN" altLang="en-US" sz="2800" b="1">
                <a:latin typeface="仿宋_GB2312" pitchFamily="49" charset="-122"/>
                <a:ea typeface="仿宋_GB2312" pitchFamily="49" charset="-122"/>
              </a:rPr>
              <a:t> 芯片组</a:t>
            </a:r>
          </a:p>
          <a:p>
            <a:pPr eaLnBrk="1" hangingPunct="1">
              <a:lnSpc>
                <a:spcPct val="90000"/>
              </a:lnSpc>
              <a:buClr>
                <a:schemeClr val="hlink"/>
              </a:buClr>
              <a:buSzPct val="75000"/>
              <a:buFont typeface="Wingdings" pitchFamily="2" charset="2"/>
              <a:buChar char="v"/>
            </a:pPr>
            <a:r>
              <a:rPr lang="zh-CN" altLang="en-US" sz="2800" b="1">
                <a:latin typeface="仿宋_GB2312" pitchFamily="49" charset="-122"/>
                <a:ea typeface="仿宋_GB2312" pitchFamily="49" charset="-122"/>
              </a:rPr>
              <a:t> 内存插槽</a:t>
            </a:r>
          </a:p>
          <a:p>
            <a:pPr eaLnBrk="1" hangingPunct="1">
              <a:lnSpc>
                <a:spcPct val="90000"/>
              </a:lnSpc>
              <a:buClr>
                <a:schemeClr val="hlink"/>
              </a:buClr>
              <a:buSzPct val="75000"/>
              <a:buFont typeface="Wingdings" pitchFamily="2" charset="2"/>
              <a:buChar char="v"/>
            </a:pPr>
            <a:r>
              <a:rPr lang="zh-CN" altLang="en-US" sz="2800" b="1">
                <a:latin typeface="仿宋_GB2312" pitchFamily="49" charset="-122"/>
                <a:ea typeface="仿宋_GB2312" pitchFamily="49" charset="-122"/>
              </a:rPr>
              <a:t> 系统</a:t>
            </a:r>
            <a:r>
              <a:rPr lang="en-US" altLang="zh-CN" sz="2800" b="1">
                <a:latin typeface="仿宋_GB2312" pitchFamily="49" charset="-122"/>
                <a:ea typeface="仿宋_GB2312" pitchFamily="49" charset="-122"/>
              </a:rPr>
              <a:t>BIOS</a:t>
            </a:r>
            <a:r>
              <a:rPr lang="zh-CN" altLang="en-US" sz="2800" b="1">
                <a:latin typeface="仿宋_GB2312" pitchFamily="49" charset="-122"/>
                <a:ea typeface="仿宋_GB2312" pitchFamily="49" charset="-122"/>
              </a:rPr>
              <a:t>，提供最基本的硬件控制功能</a:t>
            </a:r>
          </a:p>
          <a:p>
            <a:pPr eaLnBrk="1" hangingPunct="1">
              <a:lnSpc>
                <a:spcPct val="90000"/>
              </a:lnSpc>
              <a:buClr>
                <a:schemeClr val="hlink"/>
              </a:buClr>
              <a:buSzPct val="75000"/>
              <a:buFont typeface="Wingdings" pitchFamily="2" charset="2"/>
              <a:buChar char="v"/>
            </a:pPr>
            <a:r>
              <a:rPr lang="zh-CN" altLang="en-US" sz="2800" b="1">
                <a:latin typeface="仿宋_GB2312" pitchFamily="49" charset="-122"/>
                <a:ea typeface="仿宋_GB2312" pitchFamily="49" charset="-122"/>
              </a:rPr>
              <a:t> </a:t>
            </a:r>
            <a:r>
              <a:rPr lang="en-US" altLang="zh-CN" sz="2800" b="1">
                <a:latin typeface="仿宋_GB2312" pitchFamily="49" charset="-122"/>
                <a:ea typeface="仿宋_GB2312" pitchFamily="49" charset="-122"/>
              </a:rPr>
              <a:t>CMOS,</a:t>
            </a:r>
            <a:r>
              <a:rPr lang="zh-CN" altLang="en-US" sz="2800" b="1">
                <a:latin typeface="仿宋_GB2312" pitchFamily="49" charset="-122"/>
                <a:ea typeface="仿宋_GB2312" pitchFamily="49" charset="-122"/>
              </a:rPr>
              <a:t>存放硬件配置参数</a:t>
            </a:r>
          </a:p>
        </p:txBody>
      </p:sp>
      <p:pic>
        <p:nvPicPr>
          <p:cNvPr id="44037" name="图片 1"/>
          <p:cNvPicPr>
            <a:picLocks noChangeAspect="1"/>
          </p:cNvPicPr>
          <p:nvPr/>
        </p:nvPicPr>
        <p:blipFill>
          <a:blip r:embed="rId3">
            <a:extLst>
              <a:ext uri="{28A0092B-C50C-407E-A947-70E740481C1C}">
                <a14:useLocalDpi xmlns:a14="http://schemas.microsoft.com/office/drawing/2010/main" val="0"/>
              </a:ext>
            </a:extLst>
          </a:blip>
          <a:srcRect t="8534" b="8821"/>
          <a:stretch>
            <a:fillRect/>
          </a:stretch>
        </p:blipFill>
        <p:spPr bwMode="auto">
          <a:xfrm>
            <a:off x="6245225" y="2924175"/>
            <a:ext cx="2376488"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4355"/>
                                        </p:tgtEl>
                                        <p:attrNameLst>
                                          <p:attrName>style.visibility</p:attrName>
                                        </p:attrNameLst>
                                      </p:cBhvr>
                                      <p:to>
                                        <p:strVal val="visible"/>
                                      </p:to>
                                    </p:set>
                                    <p:animEffect transition="in" filter="wipe(up)">
                                      <p:cBhvr>
                                        <p:cTn id="7" dur="500"/>
                                        <p:tgtEl>
                                          <p:spTgt spid="48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txBox="1">
            <a:spLocks/>
          </p:cNvSpPr>
          <p:nvPr/>
        </p:nvSpPr>
        <p:spPr bwMode="auto">
          <a:xfrm>
            <a:off x="430213" y="476250"/>
            <a:ext cx="7813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800">
                <a:solidFill>
                  <a:schemeClr val="tx2"/>
                </a:solidFill>
              </a:rPr>
              <a:t>下</a:t>
            </a:r>
            <a:r>
              <a:rPr lang="zh-CN" altLang="zh-CN" sz="2800">
                <a:solidFill>
                  <a:schemeClr val="tx2"/>
                </a:solidFill>
              </a:rPr>
              <a:t>图给出了一种微型计算机主板样式</a:t>
            </a:r>
            <a:br>
              <a:rPr lang="en-US" altLang="zh-CN" sz="2800">
                <a:solidFill>
                  <a:schemeClr val="tx2"/>
                </a:solidFill>
              </a:rPr>
            </a:br>
            <a:br>
              <a:rPr lang="en-US" altLang="zh-CN" sz="2800">
                <a:solidFill>
                  <a:schemeClr val="tx2"/>
                </a:solidFill>
              </a:rPr>
            </a:br>
            <a:endParaRPr lang="zh-CN" altLang="en-US" sz="2800">
              <a:solidFill>
                <a:schemeClr val="tx2"/>
              </a:solidFill>
            </a:endParaRPr>
          </a:p>
        </p:txBody>
      </p:sp>
      <p:pic>
        <p:nvPicPr>
          <p:cNvPr id="45059" name="图片 3"/>
          <p:cNvPicPr>
            <a:picLocks noChangeAspect="1"/>
          </p:cNvPicPr>
          <p:nvPr/>
        </p:nvPicPr>
        <p:blipFill>
          <a:blip r:embed="rId3">
            <a:extLst>
              <a:ext uri="{28A0092B-C50C-407E-A947-70E740481C1C}">
                <a14:useLocalDpi xmlns:a14="http://schemas.microsoft.com/office/drawing/2010/main" val="0"/>
              </a:ext>
            </a:extLst>
          </a:blip>
          <a:srcRect t="21851" b="6638"/>
          <a:stretch>
            <a:fillRect/>
          </a:stretch>
        </p:blipFill>
        <p:spPr bwMode="auto">
          <a:xfrm>
            <a:off x="1763713" y="1773238"/>
            <a:ext cx="5688012"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标注 5"/>
          <p:cNvSpPr/>
          <p:nvPr/>
        </p:nvSpPr>
        <p:spPr>
          <a:xfrm>
            <a:off x="6734175" y="2607879"/>
            <a:ext cx="2409825" cy="779462"/>
          </a:xfrm>
          <a:prstGeom prst="wedgeRectCallout">
            <a:avLst>
              <a:gd name="adj1" fmla="val -87508"/>
              <a:gd name="adj2" fmla="val 55235"/>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tx1"/>
                </a:solidFill>
              </a:rPr>
              <a:t>散热片</a:t>
            </a:r>
            <a:endParaRPr lang="en-US" altLang="zh-CN" sz="2000" dirty="0">
              <a:solidFill>
                <a:schemeClr val="tx1"/>
              </a:solidFill>
            </a:endParaRPr>
          </a:p>
          <a:p>
            <a:pPr algn="ctr">
              <a:defRPr/>
            </a:pPr>
            <a:r>
              <a:rPr lang="zh-CN" altLang="en-US" sz="2000" dirty="0">
                <a:solidFill>
                  <a:schemeClr val="tx1"/>
                </a:solidFill>
              </a:rPr>
              <a:t>（下面是</a:t>
            </a:r>
            <a:r>
              <a:rPr lang="en-US" altLang="zh-CN" sz="2000" dirty="0">
                <a:solidFill>
                  <a:schemeClr val="tx1"/>
                </a:solidFill>
              </a:rPr>
              <a:t>PCH</a:t>
            </a:r>
            <a:r>
              <a:rPr lang="zh-CN" altLang="en-US" sz="2000" dirty="0">
                <a:solidFill>
                  <a:schemeClr val="tx1"/>
                </a:solidFill>
              </a:rPr>
              <a:t>芯片）</a:t>
            </a:r>
          </a:p>
        </p:txBody>
      </p:sp>
      <p:sp>
        <p:nvSpPr>
          <p:cNvPr id="7" name="矩形标注 6"/>
          <p:cNvSpPr/>
          <p:nvPr/>
        </p:nvSpPr>
        <p:spPr>
          <a:xfrm>
            <a:off x="5940425" y="5370513"/>
            <a:ext cx="1538288" cy="461962"/>
          </a:xfrm>
          <a:prstGeom prst="wedgeRectCallout">
            <a:avLst>
              <a:gd name="adj1" fmla="val -74361"/>
              <a:gd name="adj2" fmla="val -224590"/>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chemeClr val="tx1"/>
                </a:solidFill>
              </a:rPr>
              <a:t>CMOS</a:t>
            </a:r>
            <a:r>
              <a:rPr lang="zh-CN" altLang="en-US" sz="2000" dirty="0">
                <a:solidFill>
                  <a:schemeClr val="tx1"/>
                </a:solidFill>
              </a:rPr>
              <a:t>电池</a:t>
            </a:r>
          </a:p>
        </p:txBody>
      </p:sp>
      <p:sp>
        <p:nvSpPr>
          <p:cNvPr id="8" name="矩形标注 7"/>
          <p:cNvSpPr/>
          <p:nvPr/>
        </p:nvSpPr>
        <p:spPr>
          <a:xfrm>
            <a:off x="430213" y="3689350"/>
            <a:ext cx="1233487" cy="388938"/>
          </a:xfrm>
          <a:prstGeom prst="wedgeRectCallout">
            <a:avLst>
              <a:gd name="adj1" fmla="val 69949"/>
              <a:gd name="adj2" fmla="val -138845"/>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chemeClr val="tx1"/>
                </a:solidFill>
              </a:rPr>
              <a:t>USB</a:t>
            </a:r>
            <a:r>
              <a:rPr lang="zh-CN" altLang="en-US" sz="2000" dirty="0">
                <a:solidFill>
                  <a:schemeClr val="tx1"/>
                </a:solidFill>
              </a:rPr>
              <a:t>接口</a:t>
            </a:r>
          </a:p>
        </p:txBody>
      </p:sp>
      <p:sp>
        <p:nvSpPr>
          <p:cNvPr id="9" name="矩形标注 8"/>
          <p:cNvSpPr/>
          <p:nvPr/>
        </p:nvSpPr>
        <p:spPr>
          <a:xfrm>
            <a:off x="2886083" y="1271588"/>
            <a:ext cx="1543050" cy="476250"/>
          </a:xfrm>
          <a:prstGeom prst="wedgeRectCallout">
            <a:avLst>
              <a:gd name="adj1" fmla="val 35132"/>
              <a:gd name="adj2" fmla="val 159290"/>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tx1"/>
                </a:solidFill>
              </a:rPr>
              <a:t>内存条插槽</a:t>
            </a:r>
          </a:p>
        </p:txBody>
      </p:sp>
      <p:sp>
        <p:nvSpPr>
          <p:cNvPr id="10" name="矩形标注 9"/>
          <p:cNvSpPr/>
          <p:nvPr/>
        </p:nvSpPr>
        <p:spPr>
          <a:xfrm>
            <a:off x="1259632" y="1747838"/>
            <a:ext cx="1462088" cy="390525"/>
          </a:xfrm>
          <a:prstGeom prst="wedgeRectCallout">
            <a:avLst>
              <a:gd name="adj1" fmla="val 126303"/>
              <a:gd name="adj2" fmla="val 282911"/>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chemeClr val="tx1"/>
                </a:solidFill>
              </a:rPr>
              <a:t>CPU</a:t>
            </a:r>
            <a:r>
              <a:rPr lang="zh-CN" altLang="en-US" sz="2000" dirty="0">
                <a:solidFill>
                  <a:schemeClr val="tx1"/>
                </a:solidFill>
              </a:rPr>
              <a:t>插座</a:t>
            </a:r>
          </a:p>
        </p:txBody>
      </p:sp>
      <p:sp>
        <p:nvSpPr>
          <p:cNvPr id="11" name="矩形标注 10"/>
          <p:cNvSpPr/>
          <p:nvPr/>
        </p:nvSpPr>
        <p:spPr>
          <a:xfrm>
            <a:off x="6320066" y="1925803"/>
            <a:ext cx="1781175" cy="476250"/>
          </a:xfrm>
          <a:prstGeom prst="wedgeRectCallout">
            <a:avLst>
              <a:gd name="adj1" fmla="val -92393"/>
              <a:gd name="adj2" fmla="val 107865"/>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tx1"/>
                </a:solidFill>
              </a:rPr>
              <a:t>主板电源插槽</a:t>
            </a:r>
          </a:p>
        </p:txBody>
      </p:sp>
      <p:sp>
        <p:nvSpPr>
          <p:cNvPr id="12" name="矩形标注 11"/>
          <p:cNvSpPr/>
          <p:nvPr/>
        </p:nvSpPr>
        <p:spPr>
          <a:xfrm>
            <a:off x="7019925" y="4540250"/>
            <a:ext cx="1512888" cy="474663"/>
          </a:xfrm>
          <a:prstGeom prst="wedgeRectCallout">
            <a:avLst>
              <a:gd name="adj1" fmla="val -115639"/>
              <a:gd name="adj2" fmla="val -60503"/>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chemeClr val="tx1"/>
                </a:solidFill>
              </a:rPr>
              <a:t>PCI-E</a:t>
            </a:r>
            <a:r>
              <a:rPr lang="zh-CN" altLang="en-US" sz="2000" dirty="0">
                <a:solidFill>
                  <a:schemeClr val="tx1"/>
                </a:solidFill>
              </a:rPr>
              <a:t>插槽</a:t>
            </a:r>
          </a:p>
        </p:txBody>
      </p:sp>
      <p:sp>
        <p:nvSpPr>
          <p:cNvPr id="13" name="矩形标注 12"/>
          <p:cNvSpPr/>
          <p:nvPr/>
        </p:nvSpPr>
        <p:spPr>
          <a:xfrm>
            <a:off x="7585075" y="3860390"/>
            <a:ext cx="1390650" cy="476250"/>
          </a:xfrm>
          <a:prstGeom prst="wedgeRectCallout">
            <a:avLst>
              <a:gd name="adj1" fmla="val -92829"/>
              <a:gd name="adj2" fmla="val -123268"/>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chemeClr val="tx1"/>
                </a:solidFill>
              </a:rPr>
              <a:t>SATA</a:t>
            </a:r>
            <a:r>
              <a:rPr lang="zh-CN" altLang="en-US" sz="2000" dirty="0">
                <a:solidFill>
                  <a:schemeClr val="tx1"/>
                </a:solidFill>
              </a:rPr>
              <a:t>接口</a:t>
            </a:r>
          </a:p>
        </p:txBody>
      </p:sp>
      <p:sp>
        <p:nvSpPr>
          <p:cNvPr id="14" name="矩形标注 13"/>
          <p:cNvSpPr/>
          <p:nvPr/>
        </p:nvSpPr>
        <p:spPr>
          <a:xfrm>
            <a:off x="179388" y="2627313"/>
            <a:ext cx="1450975" cy="388937"/>
          </a:xfrm>
          <a:prstGeom prst="wedgeRectCallout">
            <a:avLst>
              <a:gd name="adj1" fmla="val 68123"/>
              <a:gd name="adj2" fmla="val 95526"/>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dirty="0">
                <a:solidFill>
                  <a:schemeClr val="tx1"/>
                </a:solidFill>
              </a:rPr>
              <a:t>PS/2</a:t>
            </a:r>
            <a:r>
              <a:rPr lang="zh-CN" altLang="en-US" sz="2000" dirty="0">
                <a:solidFill>
                  <a:schemeClr val="tx1"/>
                </a:solidFill>
              </a:rPr>
              <a:t>接口</a:t>
            </a:r>
          </a:p>
        </p:txBody>
      </p:sp>
      <p:sp>
        <p:nvSpPr>
          <p:cNvPr id="15" name="矩形标注 14"/>
          <p:cNvSpPr/>
          <p:nvPr/>
        </p:nvSpPr>
        <p:spPr>
          <a:xfrm>
            <a:off x="1116013" y="4341813"/>
            <a:ext cx="1373187" cy="390525"/>
          </a:xfrm>
          <a:prstGeom prst="wedgeRectCallout">
            <a:avLst>
              <a:gd name="adj1" fmla="val 86389"/>
              <a:gd name="adj2" fmla="val -152431"/>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tx1"/>
                </a:solidFill>
              </a:rPr>
              <a:t>网线接口</a:t>
            </a:r>
          </a:p>
        </p:txBody>
      </p:sp>
      <p:sp>
        <p:nvSpPr>
          <p:cNvPr id="16" name="矩形标注 15"/>
          <p:cNvSpPr/>
          <p:nvPr/>
        </p:nvSpPr>
        <p:spPr>
          <a:xfrm>
            <a:off x="1763713" y="4997450"/>
            <a:ext cx="1401762" cy="390525"/>
          </a:xfrm>
          <a:prstGeom prst="wedgeRectCallout">
            <a:avLst>
              <a:gd name="adj1" fmla="val 53838"/>
              <a:gd name="adj2" fmla="val -240745"/>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tx1"/>
                </a:solidFill>
              </a:rPr>
              <a:t>音频接口</a:t>
            </a:r>
          </a:p>
        </p:txBody>
      </p:sp>
      <p:pic>
        <p:nvPicPr>
          <p:cNvPr id="17" name="Picture 3" descr="图3">
            <a:extLst>
              <a:ext uri="{FF2B5EF4-FFF2-40B4-BE49-F238E27FC236}">
                <a16:creationId xmlns:a16="http://schemas.microsoft.com/office/drawing/2014/main" id="{13DEEF6E-1471-49FD-8C89-056DCFB20C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467343">
            <a:off x="4636797" y="1466310"/>
            <a:ext cx="1632861" cy="56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箭头: 左 1">
            <a:extLst>
              <a:ext uri="{FF2B5EF4-FFF2-40B4-BE49-F238E27FC236}">
                <a16:creationId xmlns:a16="http://schemas.microsoft.com/office/drawing/2014/main" id="{B6C6A921-E5B7-4996-B0C4-BE8B258E35C4}"/>
              </a:ext>
            </a:extLst>
          </p:cNvPr>
          <p:cNvSpPr/>
          <p:nvPr/>
        </p:nvSpPr>
        <p:spPr bwMode="auto">
          <a:xfrm rot="18397945">
            <a:off x="4567424" y="2057034"/>
            <a:ext cx="586730" cy="144438"/>
          </a:xfrm>
          <a:prstGeom prst="lef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up)">
                                      <p:cBhvr>
                                        <p:cTn id="52" dur="500"/>
                                        <p:tgtEl>
                                          <p:spTgt spid="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right)">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idx="4294967295"/>
          </p:nvPr>
        </p:nvSpPr>
        <p:spPr bwMode="auto">
          <a:xfrm>
            <a:off x="177800" y="1525006"/>
            <a:ext cx="8642350" cy="9366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1433" tIns="45716" rIns="91433" bIns="45716" anchor="ctr"/>
          <a:lstStyle/>
          <a:p>
            <a:pPr algn="l" defTabSz="1306513" eaLnBrk="1" hangingPunct="1">
              <a:lnSpc>
                <a:spcPct val="110000"/>
              </a:lnSpc>
              <a:spcBef>
                <a:spcPct val="20000"/>
              </a:spcBef>
            </a:pPr>
            <a:r>
              <a:rPr lang="en-US" altLang="zh-CN" sz="2800" b="1" dirty="0">
                <a:latin typeface="仿宋_GB2312" pitchFamily="49" charset="-122"/>
                <a:ea typeface="仿宋_GB2312" pitchFamily="49" charset="-122"/>
              </a:rPr>
              <a:t>    CPU</a:t>
            </a:r>
            <a:r>
              <a:rPr lang="zh-CN" altLang="en-US" sz="2800" b="1" dirty="0">
                <a:latin typeface="仿宋_GB2312" pitchFamily="49" charset="-122"/>
                <a:ea typeface="仿宋_GB2312" pitchFamily="49" charset="-122"/>
              </a:rPr>
              <a:t>（</a:t>
            </a:r>
            <a:r>
              <a:rPr lang="en-US" altLang="zh-CN" sz="2800" b="1" dirty="0">
                <a:latin typeface="仿宋_GB2312" pitchFamily="49" charset="-122"/>
                <a:ea typeface="仿宋_GB2312" pitchFamily="49" charset="-122"/>
              </a:rPr>
              <a:t>Central Processing Unit)</a:t>
            </a:r>
            <a:r>
              <a:rPr lang="zh-CN" altLang="en-US" sz="2800" b="1" dirty="0">
                <a:solidFill>
                  <a:srgbClr val="0033CC"/>
                </a:solidFill>
                <a:latin typeface="仿宋_GB2312" pitchFamily="49" charset="-122"/>
                <a:ea typeface="仿宋_GB2312" pitchFamily="49" charset="-122"/>
              </a:rPr>
              <a:t>中央处理器，也称中央处理单元、微处理器。</a:t>
            </a:r>
            <a:br>
              <a:rPr lang="en-US" altLang="zh-CN" sz="2800" b="1" dirty="0">
                <a:solidFill>
                  <a:srgbClr val="0033CC"/>
                </a:solidFill>
                <a:latin typeface="仿宋_GB2312" pitchFamily="49" charset="-122"/>
                <a:ea typeface="仿宋_GB2312" pitchFamily="49" charset="-122"/>
              </a:rPr>
            </a:br>
            <a:r>
              <a:rPr lang="en-US" altLang="zh-CN" sz="2800" b="1" dirty="0">
                <a:solidFill>
                  <a:srgbClr val="0033CC"/>
                </a:solidFill>
                <a:latin typeface="仿宋_GB2312" pitchFamily="49" charset="-122"/>
                <a:ea typeface="仿宋_GB2312" pitchFamily="49" charset="-122"/>
              </a:rPr>
              <a:t>        </a:t>
            </a:r>
            <a:endParaRPr lang="en-US" altLang="zh-CN" sz="2800" b="1" dirty="0">
              <a:solidFill>
                <a:schemeClr val="tx1"/>
              </a:solidFill>
              <a:latin typeface="仿宋_GB2312" pitchFamily="49" charset="-122"/>
              <a:ea typeface="仿宋_GB2312" pitchFamily="49" charset="-122"/>
            </a:endParaRPr>
          </a:p>
        </p:txBody>
      </p:sp>
      <p:sp>
        <p:nvSpPr>
          <p:cNvPr id="47107" name="Text Box 7"/>
          <p:cNvSpPr txBox="1">
            <a:spLocks noChangeArrowheads="1"/>
          </p:cNvSpPr>
          <p:nvPr/>
        </p:nvSpPr>
        <p:spPr bwMode="gray">
          <a:xfrm>
            <a:off x="179388" y="404813"/>
            <a:ext cx="50403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20000"/>
              </a:lnSpc>
              <a:spcBef>
                <a:spcPct val="50000"/>
              </a:spcBef>
              <a:buClr>
                <a:schemeClr val="hlink"/>
              </a:buClr>
              <a:buFont typeface="Wingdings" pitchFamily="2" charset="2"/>
              <a:buNone/>
            </a:pPr>
            <a:br>
              <a:rPr lang="en-US" altLang="zh-CN" sz="2000" b="1">
                <a:solidFill>
                  <a:schemeClr val="tx2"/>
                </a:solidFill>
                <a:latin typeface="仿宋_GB2312" pitchFamily="49" charset="-122"/>
                <a:ea typeface="仿宋_GB2312" pitchFamily="49" charset="-122"/>
              </a:rPr>
            </a:br>
            <a:endParaRPr lang="zh-CN" altLang="en-US" sz="2000" b="1">
              <a:solidFill>
                <a:schemeClr val="tx2"/>
              </a:solidFill>
              <a:latin typeface="仿宋_GB2312" pitchFamily="49" charset="-122"/>
              <a:ea typeface="仿宋_GB2312" pitchFamily="49" charset="-122"/>
            </a:endParaRPr>
          </a:p>
        </p:txBody>
      </p:sp>
      <p:sp>
        <p:nvSpPr>
          <p:cNvPr id="47108" name="Rectangle 8"/>
          <p:cNvSpPr>
            <a:spLocks noChangeArrowheads="1"/>
          </p:cNvSpPr>
          <p:nvPr/>
        </p:nvSpPr>
        <p:spPr bwMode="gray">
          <a:xfrm>
            <a:off x="1763713" y="404813"/>
            <a:ext cx="5270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lnSpc>
                <a:spcPct val="120000"/>
              </a:lnSpc>
              <a:spcBef>
                <a:spcPct val="20000"/>
              </a:spcBef>
              <a:buClr>
                <a:schemeClr val="hlink"/>
              </a:buClr>
              <a:buFont typeface="Wingdings" pitchFamily="2" charset="2"/>
              <a:buNone/>
            </a:pPr>
            <a:br>
              <a:rPr lang="zh-CN" altLang="en-US" sz="2000">
                <a:solidFill>
                  <a:srgbClr val="990000"/>
                </a:solidFill>
                <a:latin typeface="仿宋_GB2312" pitchFamily="49" charset="-122"/>
                <a:ea typeface="仿宋_GB2312" pitchFamily="49" charset="-122"/>
              </a:rPr>
            </a:br>
            <a:endParaRPr lang="zh-CN" altLang="en-US" sz="2000">
              <a:solidFill>
                <a:srgbClr val="990000"/>
              </a:solidFill>
              <a:latin typeface="仿宋_GB2312" pitchFamily="49" charset="-122"/>
              <a:ea typeface="仿宋_GB2312" pitchFamily="49" charset="-122"/>
            </a:endParaRPr>
          </a:p>
        </p:txBody>
      </p:sp>
      <p:sp>
        <p:nvSpPr>
          <p:cNvPr id="47109" name="Rectangle 9"/>
          <p:cNvSpPr>
            <a:spLocks noChangeArrowheads="1"/>
          </p:cNvSpPr>
          <p:nvPr/>
        </p:nvSpPr>
        <p:spPr bwMode="gray">
          <a:xfrm>
            <a:off x="539750" y="333375"/>
            <a:ext cx="7993063"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eaLnBrk="0" hangingPunct="0">
              <a:lnSpc>
                <a:spcPct val="120000"/>
              </a:lnSpc>
              <a:spcBef>
                <a:spcPct val="20000"/>
              </a:spcBef>
              <a:buClr>
                <a:schemeClr val="hlink"/>
              </a:buClr>
              <a:buFont typeface="Wingdings" pitchFamily="2" charset="2"/>
              <a:buNone/>
            </a:pPr>
            <a:r>
              <a:rPr lang="en-US" altLang="zh-CN" sz="3600" b="1">
                <a:solidFill>
                  <a:srgbClr val="000066"/>
                </a:solidFill>
                <a:latin typeface="黑体" pitchFamily="49" charset="-122"/>
                <a:ea typeface="黑体" pitchFamily="49" charset="-122"/>
              </a:rPr>
              <a:t>3.4.2 CPU</a:t>
            </a:r>
            <a:endParaRPr lang="zh-CN" altLang="en-US" sz="3600" b="1">
              <a:solidFill>
                <a:srgbClr val="000066"/>
              </a:solidFill>
              <a:latin typeface="黑体" pitchFamily="49" charset="-122"/>
              <a:ea typeface="黑体" pitchFamily="49" charset="-122"/>
            </a:endParaRPr>
          </a:p>
        </p:txBody>
      </p:sp>
      <p:sp>
        <p:nvSpPr>
          <p:cNvPr id="2" name="矩形 1"/>
          <p:cNvSpPr/>
          <p:nvPr/>
        </p:nvSpPr>
        <p:spPr>
          <a:xfrm>
            <a:off x="323850" y="2197686"/>
            <a:ext cx="8640763" cy="1689052"/>
          </a:xfrm>
          <a:prstGeom prst="rect">
            <a:avLst/>
          </a:prstGeom>
        </p:spPr>
        <p:txBody>
          <a:bodyPr>
            <a:spAutoFit/>
          </a:bodyPr>
          <a:lstStyle/>
          <a:p>
            <a:pPr>
              <a:lnSpc>
                <a:spcPct val="150000"/>
              </a:lnSpc>
              <a:defRPr/>
            </a:pPr>
            <a:r>
              <a:rPr lang="en-US" altLang="zh-CN" sz="2400" b="1" dirty="0">
                <a:solidFill>
                  <a:schemeClr val="tx2"/>
                </a:solidFill>
                <a:latin typeface="仿宋_GB2312" pitchFamily="49" charset="-122"/>
                <a:ea typeface="仿宋_GB2312" pitchFamily="49" charset="-122"/>
                <a:cs typeface="+mj-cs"/>
              </a:rPr>
              <a:t>   CPU</a:t>
            </a:r>
            <a:r>
              <a:rPr lang="zh-CN" altLang="en-US" sz="2400" b="1" dirty="0">
                <a:solidFill>
                  <a:schemeClr val="tx2"/>
                </a:solidFill>
                <a:latin typeface="仿宋_GB2312" pitchFamily="49" charset="-122"/>
                <a:ea typeface="仿宋_GB2312" pitchFamily="49" charset="-122"/>
                <a:cs typeface="+mj-cs"/>
              </a:rPr>
              <a:t>是微机中运算器</a:t>
            </a:r>
            <a:r>
              <a:rPr lang="en-US" altLang="zh-CN" sz="2400" b="1" dirty="0">
                <a:solidFill>
                  <a:schemeClr val="tx2"/>
                </a:solidFill>
                <a:latin typeface="仿宋_GB2312" pitchFamily="49" charset="-122"/>
                <a:ea typeface="仿宋_GB2312" pitchFamily="49" charset="-122"/>
                <a:cs typeface="+mj-cs"/>
              </a:rPr>
              <a:t>+</a:t>
            </a:r>
            <a:r>
              <a:rPr lang="zh-CN" altLang="en-US" sz="2400" b="1" dirty="0">
                <a:solidFill>
                  <a:schemeClr val="tx2"/>
                </a:solidFill>
                <a:latin typeface="仿宋_GB2312" pitchFamily="49" charset="-122"/>
                <a:ea typeface="仿宋_GB2312" pitchFamily="49" charset="-122"/>
                <a:cs typeface="+mj-cs"/>
              </a:rPr>
              <a:t>控制器</a:t>
            </a:r>
            <a:r>
              <a:rPr lang="en-US" altLang="zh-CN" sz="2400" b="1" dirty="0">
                <a:solidFill>
                  <a:schemeClr val="tx2"/>
                </a:solidFill>
                <a:latin typeface="仿宋_GB2312" pitchFamily="49" charset="-122"/>
                <a:ea typeface="仿宋_GB2312" pitchFamily="49" charset="-122"/>
                <a:cs typeface="+mj-cs"/>
              </a:rPr>
              <a:t>+</a:t>
            </a:r>
            <a:r>
              <a:rPr lang="zh-CN" altLang="en-US" sz="2400" b="1" dirty="0">
                <a:solidFill>
                  <a:schemeClr val="tx2"/>
                </a:solidFill>
                <a:latin typeface="仿宋_GB2312" pitchFamily="49" charset="-122"/>
                <a:ea typeface="仿宋_GB2312" pitchFamily="49" charset="-122"/>
                <a:cs typeface="+mj-cs"/>
              </a:rPr>
              <a:t>高速缓存组成的一块集成电路芯片，是组成微型计算机的核心部件，承担着的运算和控制任务。</a:t>
            </a:r>
            <a:r>
              <a:rPr lang="en-US" altLang="zh-CN" sz="2400" b="1" dirty="0">
                <a:solidFill>
                  <a:schemeClr val="tx2"/>
                </a:solidFill>
                <a:latin typeface="仿宋_GB2312" pitchFamily="49" charset="-122"/>
                <a:ea typeface="仿宋_GB2312" pitchFamily="49" charset="-122"/>
                <a:cs typeface="+mj-cs"/>
              </a:rPr>
              <a:t>CPU</a:t>
            </a:r>
            <a:r>
              <a:rPr lang="zh-CN" altLang="en-US" sz="2400" b="1" dirty="0">
                <a:solidFill>
                  <a:schemeClr val="tx2"/>
                </a:solidFill>
                <a:latin typeface="仿宋_GB2312" pitchFamily="49" charset="-122"/>
                <a:ea typeface="仿宋_GB2312" pitchFamily="49" charset="-122"/>
                <a:cs typeface="+mj-cs"/>
              </a:rPr>
              <a:t>的性能大致反映了微机的性能和档次</a:t>
            </a:r>
            <a:endParaRPr lang="en-US" altLang="zh-CN" sz="2400" b="1" dirty="0">
              <a:solidFill>
                <a:schemeClr val="tx2"/>
              </a:solidFill>
              <a:latin typeface="仿宋_GB2312" pitchFamily="49" charset="-122"/>
              <a:ea typeface="仿宋_GB2312" pitchFamily="49" charset="-122"/>
              <a:cs typeface="+mj-cs"/>
            </a:endParaRPr>
          </a:p>
        </p:txBody>
      </p:sp>
      <p:sp>
        <p:nvSpPr>
          <p:cNvPr id="11" name="Rectangle 3">
            <a:extLst>
              <a:ext uri="{FF2B5EF4-FFF2-40B4-BE49-F238E27FC236}">
                <a16:creationId xmlns:a16="http://schemas.microsoft.com/office/drawing/2014/main" id="{8B6F6AA9-49DD-4188-BCA3-25025AEE7539}"/>
              </a:ext>
            </a:extLst>
          </p:cNvPr>
          <p:cNvSpPr txBox="1">
            <a:spLocks noChangeArrowheads="1"/>
          </p:cNvSpPr>
          <p:nvPr/>
        </p:nvSpPr>
        <p:spPr bwMode="auto">
          <a:xfrm>
            <a:off x="132769" y="4026209"/>
            <a:ext cx="8642350" cy="1066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90000"/>
              </a:lnSpc>
              <a:spcBef>
                <a:spcPct val="20000"/>
              </a:spcBef>
            </a:pPr>
            <a:r>
              <a:rPr lang="zh-CN" altLang="en-US" sz="2400" b="1" dirty="0">
                <a:solidFill>
                  <a:srgbClr val="000066"/>
                </a:solidFill>
                <a:latin typeface="黑体" pitchFamily="49" charset="-122"/>
                <a:ea typeface="黑体" pitchFamily="49" charset="-122"/>
              </a:rPr>
              <a:t>目前</a:t>
            </a:r>
            <a:r>
              <a:rPr lang="en-US" altLang="zh-CN" sz="2400" b="1" dirty="0" err="1">
                <a:solidFill>
                  <a:srgbClr val="000066"/>
                </a:solidFill>
                <a:latin typeface="黑体" pitchFamily="49" charset="-122"/>
                <a:ea typeface="黑体" pitchFamily="49" charset="-122"/>
              </a:rPr>
              <a:t>cpu</a:t>
            </a:r>
            <a:r>
              <a:rPr lang="zh-CN" altLang="en-US" sz="2400" b="1" dirty="0">
                <a:solidFill>
                  <a:srgbClr val="000066"/>
                </a:solidFill>
                <a:latin typeface="黑体" pitchFamily="49" charset="-122"/>
                <a:ea typeface="黑体" pitchFamily="49" charset="-122"/>
              </a:rPr>
              <a:t>产品主要有</a:t>
            </a:r>
            <a:r>
              <a:rPr lang="en-US" altLang="zh-CN" sz="2400" b="1" dirty="0">
                <a:solidFill>
                  <a:srgbClr val="000066"/>
                </a:solidFill>
                <a:latin typeface="黑体" pitchFamily="49" charset="-122"/>
                <a:ea typeface="黑体" pitchFamily="49" charset="-122"/>
              </a:rPr>
              <a:t>:</a:t>
            </a:r>
          </a:p>
          <a:p>
            <a:pPr>
              <a:lnSpc>
                <a:spcPct val="90000"/>
              </a:lnSpc>
              <a:spcBef>
                <a:spcPct val="20000"/>
              </a:spcBef>
            </a:pPr>
            <a:r>
              <a:rPr lang="zh-CN" altLang="en-US" sz="2400" b="1" dirty="0">
                <a:latin typeface="黑体" pitchFamily="2" charset="-122"/>
                <a:ea typeface="黑体" pitchFamily="2" charset="-122"/>
              </a:rPr>
              <a:t>（</a:t>
            </a:r>
            <a:r>
              <a:rPr lang="en-US" altLang="zh-CN" sz="2400" b="1" dirty="0">
                <a:latin typeface="黑体" pitchFamily="2" charset="-122"/>
                <a:ea typeface="黑体" pitchFamily="2" charset="-122"/>
              </a:rPr>
              <a:t>1</a:t>
            </a:r>
            <a:r>
              <a:rPr lang="zh-CN" altLang="zh-CN" sz="2400" b="1" dirty="0">
                <a:latin typeface="黑体" pitchFamily="2" charset="-122"/>
                <a:ea typeface="黑体" pitchFamily="2" charset="-122"/>
              </a:rPr>
              <a:t>）</a:t>
            </a:r>
            <a:r>
              <a:rPr lang="en-US" altLang="zh-CN" sz="2400" b="1" dirty="0">
                <a:latin typeface="黑体" pitchFamily="2" charset="-122"/>
                <a:ea typeface="黑体" pitchFamily="2" charset="-122"/>
              </a:rPr>
              <a:t>Intel</a:t>
            </a:r>
            <a:r>
              <a:rPr lang="zh-CN" altLang="zh-CN" sz="2400" b="1" dirty="0">
                <a:latin typeface="黑体" pitchFamily="2" charset="-122"/>
                <a:ea typeface="黑体" pitchFamily="2" charset="-122"/>
              </a:rPr>
              <a:t>系列</a:t>
            </a:r>
            <a:r>
              <a:rPr lang="en-US" altLang="zh-CN" sz="2400" b="1" dirty="0">
                <a:latin typeface="黑体" pitchFamily="2" charset="-122"/>
                <a:ea typeface="黑体" pitchFamily="2" charset="-122"/>
              </a:rPr>
              <a:t>	  </a:t>
            </a:r>
            <a:r>
              <a:rPr lang="zh-CN" altLang="en-US" sz="2400" b="1" dirty="0">
                <a:latin typeface="黑体" pitchFamily="49" charset="-122"/>
                <a:ea typeface="黑体" pitchFamily="49" charset="-122"/>
              </a:rPr>
              <a:t>（</a:t>
            </a:r>
            <a:r>
              <a:rPr lang="en-US" altLang="zh-CN" sz="2400" b="1" dirty="0">
                <a:latin typeface="黑体" pitchFamily="49" charset="-122"/>
                <a:ea typeface="黑体" pitchFamily="49" charset="-122"/>
              </a:rPr>
              <a:t>2</a:t>
            </a:r>
            <a:r>
              <a:rPr lang="zh-CN" altLang="en-US" sz="2400" b="1" dirty="0">
                <a:latin typeface="黑体" pitchFamily="49" charset="-122"/>
                <a:ea typeface="黑体" pitchFamily="49" charset="-122"/>
              </a:rPr>
              <a:t>）</a:t>
            </a:r>
            <a:r>
              <a:rPr lang="en-US" altLang="zh-CN" sz="2400" b="1" dirty="0">
                <a:latin typeface="黑体" pitchFamily="49" charset="-122"/>
                <a:ea typeface="黑体" pitchFamily="49" charset="-122"/>
              </a:rPr>
              <a:t>AMD</a:t>
            </a:r>
            <a:r>
              <a:rPr lang="zh-CN" altLang="en-US" sz="2400" b="1" dirty="0">
                <a:latin typeface="黑体" pitchFamily="49" charset="-122"/>
                <a:ea typeface="黑体" pitchFamily="49" charset="-122"/>
              </a:rPr>
              <a:t>系列</a:t>
            </a:r>
            <a:r>
              <a:rPr lang="en-US" altLang="zh-CN" sz="2400" b="1" dirty="0">
                <a:latin typeface="黑体" pitchFamily="49" charset="-122"/>
                <a:ea typeface="黑体" pitchFamily="49" charset="-122"/>
              </a:rPr>
              <a:t>	</a:t>
            </a:r>
            <a:r>
              <a:rPr lang="zh-CN" altLang="en-US" sz="2400" b="1" dirty="0">
                <a:latin typeface="黑体" pitchFamily="49" charset="-122"/>
                <a:ea typeface="黑体" pitchFamily="49" charset="-122"/>
              </a:rPr>
              <a:t>（</a:t>
            </a:r>
            <a:r>
              <a:rPr lang="en-US" altLang="zh-CN" sz="2400" b="1" dirty="0">
                <a:latin typeface="黑体" pitchFamily="49" charset="-122"/>
                <a:ea typeface="黑体" pitchFamily="49" charset="-122"/>
              </a:rPr>
              <a:t>3</a:t>
            </a:r>
            <a:r>
              <a:rPr lang="zh-CN" altLang="en-US" sz="2400" b="1" dirty="0">
                <a:latin typeface="黑体" pitchFamily="49" charset="-122"/>
                <a:ea typeface="黑体" pitchFamily="49" charset="-122"/>
              </a:rPr>
              <a:t>）国产</a:t>
            </a:r>
            <a:r>
              <a:rPr lang="en-US" altLang="zh-CN" sz="2400" b="1" dirty="0">
                <a:latin typeface="黑体" pitchFamily="49" charset="-122"/>
                <a:ea typeface="黑体" pitchFamily="49" charset="-122"/>
              </a:rPr>
              <a:t>CPU—</a:t>
            </a:r>
            <a:r>
              <a:rPr lang="zh-CN" altLang="en-US" sz="2400" b="1" dirty="0">
                <a:latin typeface="黑体" pitchFamily="49" charset="-122"/>
                <a:ea typeface="黑体" pitchFamily="49" charset="-122"/>
              </a:rPr>
              <a:t>龙芯</a:t>
            </a:r>
          </a:p>
          <a:p>
            <a:pPr>
              <a:lnSpc>
                <a:spcPct val="90000"/>
              </a:lnSpc>
              <a:spcBef>
                <a:spcPct val="20000"/>
              </a:spcBef>
            </a:pPr>
            <a:endParaRPr lang="zh-CN" altLang="en-US" sz="2400" b="1" dirty="0">
              <a:latin typeface="黑体" pitchFamily="49" charset="-122"/>
              <a:ea typeface="黑体" pitchFamily="49" charset="-122"/>
            </a:endParaRPr>
          </a:p>
          <a:p>
            <a:pPr>
              <a:lnSpc>
                <a:spcPct val="90000"/>
              </a:lnSpc>
              <a:spcBef>
                <a:spcPct val="20000"/>
              </a:spcBef>
            </a:pPr>
            <a:endParaRPr lang="zh-CN" altLang="en-US" sz="2400" b="1" dirty="0">
              <a:solidFill>
                <a:srgbClr val="000066"/>
              </a:solidFill>
              <a:latin typeface="黑体" pitchFamily="49" charset="-122"/>
              <a:ea typeface="黑体" pitchFamily="49" charset="-122"/>
            </a:endParaRPr>
          </a:p>
          <a:p>
            <a:pPr>
              <a:lnSpc>
                <a:spcPct val="90000"/>
              </a:lnSpc>
              <a:spcBef>
                <a:spcPct val="20000"/>
              </a:spcBef>
            </a:pPr>
            <a:r>
              <a:rPr lang="en-US" altLang="zh-CN" sz="2400" b="1" dirty="0">
                <a:latin typeface="仿宋_GB2312" pitchFamily="49" charset="-122"/>
                <a:ea typeface="仿宋_GB2312" pitchFamily="49" charset="-122"/>
              </a:rPr>
              <a:t>  </a:t>
            </a:r>
            <a:endParaRPr lang="en-US" altLang="zh-CN" sz="2400" dirty="0">
              <a:latin typeface="仿宋_GB2312" pitchFamily="49" charset="-122"/>
              <a:ea typeface="仿宋_GB2312" pitchFamily="49" charset="-122"/>
            </a:endParaRPr>
          </a:p>
        </p:txBody>
      </p:sp>
      <p:grpSp>
        <p:nvGrpSpPr>
          <p:cNvPr id="3" name="组合 2">
            <a:extLst>
              <a:ext uri="{FF2B5EF4-FFF2-40B4-BE49-F238E27FC236}">
                <a16:creationId xmlns:a16="http://schemas.microsoft.com/office/drawing/2014/main" id="{8B1271A7-AACF-4DAF-A800-D0E50E3AC1FF}"/>
              </a:ext>
            </a:extLst>
          </p:cNvPr>
          <p:cNvGrpSpPr/>
          <p:nvPr/>
        </p:nvGrpSpPr>
        <p:grpSpPr>
          <a:xfrm>
            <a:off x="374981" y="5065649"/>
            <a:ext cx="2232248" cy="1251794"/>
            <a:chOff x="1702523" y="5232097"/>
            <a:chExt cx="3487738" cy="2160615"/>
          </a:xfrm>
        </p:grpSpPr>
        <p:pic>
          <p:nvPicPr>
            <p:cNvPr id="14" name="Picture 2">
              <a:extLst>
                <a:ext uri="{FF2B5EF4-FFF2-40B4-BE49-F238E27FC236}">
                  <a16:creationId xmlns:a16="http://schemas.microsoft.com/office/drawing/2014/main" id="{1A41C117-1145-4255-A629-5E8CFBC6D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523" y="5232097"/>
              <a:ext cx="163195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a:extLst>
                <a:ext uri="{FF2B5EF4-FFF2-40B4-BE49-F238E27FC236}">
                  <a16:creationId xmlns:a16="http://schemas.microsoft.com/office/drawing/2014/main" id="{E76DC131-8293-41F1-9EAC-9BADF40550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2436" y="5932212"/>
              <a:ext cx="1647825" cy="146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3">
            <a:extLst>
              <a:ext uri="{FF2B5EF4-FFF2-40B4-BE49-F238E27FC236}">
                <a16:creationId xmlns:a16="http://schemas.microsoft.com/office/drawing/2014/main" id="{DE761BA0-67CC-4A12-B034-04B68B74128C}"/>
              </a:ext>
            </a:extLst>
          </p:cNvPr>
          <p:cNvGrpSpPr/>
          <p:nvPr/>
        </p:nvGrpSpPr>
        <p:grpSpPr>
          <a:xfrm>
            <a:off x="3198001" y="5013176"/>
            <a:ext cx="2015852" cy="1238234"/>
            <a:chOff x="5435600" y="4262438"/>
            <a:chExt cx="3595688" cy="2262187"/>
          </a:xfrm>
        </p:grpSpPr>
        <p:pic>
          <p:nvPicPr>
            <p:cNvPr id="16" name="Picture 4" descr="Phenom processor">
              <a:extLst>
                <a:ext uri="{FF2B5EF4-FFF2-40B4-BE49-F238E27FC236}">
                  <a16:creationId xmlns:a16="http://schemas.microsoft.com/office/drawing/2014/main" id="{75D6D6C8-788E-4818-8CE9-CFF98C7E28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5525" y="4262438"/>
              <a:ext cx="165576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a:extLst>
                <a:ext uri="{FF2B5EF4-FFF2-40B4-BE49-F238E27FC236}">
                  <a16:creationId xmlns:a16="http://schemas.microsoft.com/office/drawing/2014/main" id="{5E1BA835-B8E7-453C-B962-2987066AD9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4941888"/>
              <a:ext cx="1839913" cy="158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 name="图片 17">
            <a:extLst>
              <a:ext uri="{FF2B5EF4-FFF2-40B4-BE49-F238E27FC236}">
                <a16:creationId xmlns:a16="http://schemas.microsoft.com/office/drawing/2014/main" id="{6C88A36D-9665-4EFA-8C9B-8DBD3AC82888}"/>
              </a:ext>
            </a:extLst>
          </p:cNvPr>
          <p:cNvPicPr>
            <a:picLocks noChangeAspect="1"/>
          </p:cNvPicPr>
          <p:nvPr/>
        </p:nvPicPr>
        <p:blipFill>
          <a:blip r:embed="rId7"/>
          <a:stretch>
            <a:fillRect/>
          </a:stretch>
        </p:blipFill>
        <p:spPr>
          <a:xfrm>
            <a:off x="7272629" y="4911942"/>
            <a:ext cx="1424759" cy="946277"/>
          </a:xfrm>
          <a:prstGeom prst="rect">
            <a:avLst/>
          </a:prstGeom>
        </p:spPr>
      </p:pic>
      <p:pic>
        <p:nvPicPr>
          <p:cNvPr id="19" name="Picture 2">
            <a:extLst>
              <a:ext uri="{FF2B5EF4-FFF2-40B4-BE49-F238E27FC236}">
                <a16:creationId xmlns:a16="http://schemas.microsoft.com/office/drawing/2014/main" id="{97841FA8-A996-4AAF-8202-1D8AFEE493D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6887" y="5362567"/>
            <a:ext cx="1021266" cy="106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282"/>
                                        </p:tgtEl>
                                        <p:attrNameLst>
                                          <p:attrName>style.visibility</p:attrName>
                                        </p:attrNameLst>
                                      </p:cBhvr>
                                      <p:to>
                                        <p:strVal val="visible"/>
                                      </p:to>
                                    </p:set>
                                    <p:animEffect transition="in" filter="wipe(left)">
                                      <p:cBhvr>
                                        <p:cTn id="7" dur="500"/>
                                        <p:tgtEl>
                                          <p:spTgt spid="481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2" grpId="0" animBg="1"/>
      <p:bldP spid="2" grpId="0" build="p"/>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107950" y="404813"/>
            <a:ext cx="8229600" cy="561975"/>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b="1" dirty="0">
                <a:solidFill>
                  <a:srgbClr val="FF0000"/>
                </a:solidFill>
              </a:rPr>
              <a:t>CPU</a:t>
            </a:r>
            <a:r>
              <a:rPr lang="zh-CN" altLang="zh-CN" sz="3200" b="1" dirty="0">
                <a:solidFill>
                  <a:srgbClr val="FF0000"/>
                </a:solidFill>
              </a:rPr>
              <a:t>的主要性能指标</a:t>
            </a:r>
            <a:endParaRPr lang="zh-CN" altLang="en-US" sz="3200" b="1" dirty="0">
              <a:solidFill>
                <a:srgbClr val="FF0000"/>
              </a:solidFill>
            </a:endParaRPr>
          </a:p>
        </p:txBody>
      </p:sp>
      <p:sp>
        <p:nvSpPr>
          <p:cNvPr id="120835" name="Rectangle 3"/>
          <p:cNvSpPr>
            <a:spLocks noGrp="1" noChangeArrowheads="1"/>
          </p:cNvSpPr>
          <p:nvPr>
            <p:ph type="body" idx="1"/>
          </p:nvPr>
        </p:nvSpPr>
        <p:spPr bwMode="auto">
          <a:xfrm>
            <a:off x="323850" y="1268413"/>
            <a:ext cx="8458200" cy="4876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Tx/>
              <a:buNone/>
              <a:defRPr/>
            </a:pPr>
            <a:r>
              <a:rPr lang="zh-CN" altLang="en-US" sz="2400" b="1" dirty="0">
                <a:solidFill>
                  <a:srgbClr val="FF0000"/>
                </a:solidFill>
              </a:rPr>
              <a:t>（</a:t>
            </a:r>
            <a:r>
              <a:rPr lang="en-US" altLang="zh-CN" sz="2400" b="1" dirty="0">
                <a:solidFill>
                  <a:srgbClr val="FF0000"/>
                </a:solidFill>
              </a:rPr>
              <a:t>1</a:t>
            </a:r>
            <a:r>
              <a:rPr lang="zh-CN" altLang="en-US" sz="2400" b="1" dirty="0">
                <a:solidFill>
                  <a:srgbClr val="FF0000"/>
                </a:solidFill>
              </a:rPr>
              <a:t>）</a:t>
            </a:r>
            <a:r>
              <a:rPr lang="zh-CN" altLang="zh-CN" sz="2400" b="1" dirty="0">
                <a:solidFill>
                  <a:srgbClr val="FF0000"/>
                </a:solidFill>
              </a:rPr>
              <a:t>主频、睿频和</a:t>
            </a:r>
            <a:r>
              <a:rPr lang="en-US" altLang="zh-CN" sz="2400" b="1" dirty="0">
                <a:solidFill>
                  <a:srgbClr val="FF0000"/>
                </a:solidFill>
              </a:rPr>
              <a:t>QPI</a:t>
            </a:r>
            <a:r>
              <a:rPr lang="zh-CN" altLang="zh-CN" sz="2400" b="1" dirty="0">
                <a:solidFill>
                  <a:srgbClr val="FF0000"/>
                </a:solidFill>
              </a:rPr>
              <a:t>带宽</a:t>
            </a:r>
            <a:endParaRPr lang="en-US" altLang="zh-CN" sz="2400" b="1" dirty="0">
              <a:solidFill>
                <a:srgbClr val="FF0000"/>
              </a:solidFill>
            </a:endParaRPr>
          </a:p>
          <a:p>
            <a:pPr>
              <a:buFont typeface="Wingdings" pitchFamily="2" charset="2"/>
              <a:buChar char="Ø"/>
              <a:defRPr/>
            </a:pPr>
            <a:r>
              <a:rPr lang="zh-CN" altLang="en-US" sz="2400" b="1" dirty="0">
                <a:latin typeface="宋体" pitchFamily="2" charset="-122"/>
              </a:rPr>
              <a:t>主频是</a:t>
            </a:r>
            <a:r>
              <a:rPr lang="en-US" altLang="zh-CN" sz="2400" b="1" dirty="0">
                <a:latin typeface="宋体" pitchFamily="2" charset="-122"/>
              </a:rPr>
              <a:t>CPU</a:t>
            </a:r>
            <a:r>
              <a:rPr lang="zh-CN" altLang="en-US" sz="2400" b="1" dirty="0">
                <a:latin typeface="宋体" pitchFamily="2" charset="-122"/>
              </a:rPr>
              <a:t>的时钟频率，也称工作频率，用来表示</a:t>
            </a:r>
            <a:r>
              <a:rPr lang="en-US" altLang="zh-CN" sz="2400" b="1" dirty="0">
                <a:latin typeface="宋体" pitchFamily="2" charset="-122"/>
              </a:rPr>
              <a:t>CPU</a:t>
            </a:r>
            <a:r>
              <a:rPr lang="zh-CN" altLang="en-US" sz="2400" b="1" dirty="0">
                <a:latin typeface="宋体" pitchFamily="2" charset="-122"/>
              </a:rPr>
              <a:t>的运算速度</a:t>
            </a:r>
            <a:r>
              <a:rPr lang="zh-CN" altLang="zh-CN" sz="2400" b="1" dirty="0">
                <a:latin typeface="宋体" pitchFamily="2" charset="-122"/>
              </a:rPr>
              <a:t>，是决定</a:t>
            </a:r>
            <a:r>
              <a:rPr lang="en-US" altLang="zh-CN" sz="2400" b="1" dirty="0">
                <a:latin typeface="宋体" pitchFamily="2" charset="-122"/>
              </a:rPr>
              <a:t>CPU</a:t>
            </a:r>
            <a:r>
              <a:rPr lang="zh-CN" altLang="zh-CN" sz="2400" b="1" dirty="0">
                <a:latin typeface="宋体" pitchFamily="2" charset="-122"/>
              </a:rPr>
              <a:t>性能的指标之一。</a:t>
            </a:r>
            <a:endParaRPr lang="en-US" altLang="zh-CN" sz="2400" b="1" dirty="0">
              <a:latin typeface="宋体" pitchFamily="2" charset="-122"/>
            </a:endParaRPr>
          </a:p>
          <a:p>
            <a:pPr marL="0" indent="0">
              <a:buFontTx/>
              <a:buNone/>
              <a:defRPr/>
            </a:pPr>
            <a:r>
              <a:rPr lang="en-US" altLang="zh-CN" sz="2400" dirty="0"/>
              <a:t>         </a:t>
            </a:r>
            <a:r>
              <a:rPr lang="zh-CN" altLang="zh-CN" sz="2400" dirty="0"/>
              <a:t>主频</a:t>
            </a:r>
            <a:r>
              <a:rPr lang="zh-CN" altLang="en-US" sz="2400" dirty="0"/>
              <a:t>的</a:t>
            </a:r>
            <a:r>
              <a:rPr lang="zh-CN" altLang="zh-CN" sz="2400" dirty="0"/>
              <a:t>单位是赫兹</a:t>
            </a:r>
            <a:r>
              <a:rPr lang="en-US" altLang="zh-CN" sz="2400" dirty="0"/>
              <a:t>Hz</a:t>
            </a:r>
            <a:r>
              <a:rPr lang="zh-CN" altLang="zh-CN" sz="2400" dirty="0"/>
              <a:t>（或</a:t>
            </a:r>
            <a:r>
              <a:rPr lang="en-US" altLang="zh-CN" sz="2400" dirty="0"/>
              <a:t>MHz</a:t>
            </a:r>
            <a:r>
              <a:rPr lang="zh-CN" altLang="zh-CN" sz="2400" dirty="0"/>
              <a:t>、</a:t>
            </a:r>
            <a:r>
              <a:rPr lang="en-US" altLang="zh-CN" sz="2400" dirty="0"/>
              <a:t>GHz</a:t>
            </a:r>
            <a:r>
              <a:rPr lang="zh-CN" altLang="zh-CN" sz="2400" dirty="0"/>
              <a:t>）。</a:t>
            </a:r>
            <a:endParaRPr lang="zh-CN" altLang="en-US" sz="2400" b="1" dirty="0">
              <a:latin typeface="宋体" pitchFamily="2" charset="-122"/>
            </a:endParaRPr>
          </a:p>
          <a:p>
            <a:pPr>
              <a:buFont typeface="Wingdings" pitchFamily="2" charset="2"/>
              <a:buChar char="Ø"/>
              <a:defRPr/>
            </a:pPr>
            <a:r>
              <a:rPr lang="zh-CN" altLang="zh-CN" sz="2400" b="1" dirty="0">
                <a:latin typeface="宋体" pitchFamily="2" charset="-122"/>
              </a:rPr>
              <a:t>睿频也称为睿频加速，是指当启动一个运行程序后，</a:t>
            </a:r>
            <a:r>
              <a:rPr lang="zh-CN" altLang="en-US" sz="2400" b="1" dirty="0">
                <a:latin typeface="宋体" pitchFamily="2" charset="-122"/>
              </a:rPr>
              <a:t>处理器</a:t>
            </a:r>
            <a:r>
              <a:rPr lang="zh-CN" altLang="zh-CN" sz="2400" b="1" dirty="0">
                <a:latin typeface="宋体" pitchFamily="2" charset="-122"/>
              </a:rPr>
              <a:t>会自动加速到合适的</a:t>
            </a:r>
            <a:r>
              <a:rPr lang="zh-CN" altLang="en-US" sz="2400" b="1" dirty="0">
                <a:latin typeface="宋体" pitchFamily="2" charset="-122"/>
              </a:rPr>
              <a:t>频率</a:t>
            </a:r>
            <a:r>
              <a:rPr lang="zh-CN" altLang="zh-CN" sz="2400" b="1" dirty="0">
                <a:latin typeface="宋体" pitchFamily="2" charset="-122"/>
              </a:rPr>
              <a:t>，使原来的运行速度提升</a:t>
            </a:r>
            <a:r>
              <a:rPr lang="en-US" altLang="zh-CN" sz="2400" b="1" dirty="0">
                <a:latin typeface="宋体" pitchFamily="2" charset="-122"/>
              </a:rPr>
              <a:t>10%-20%</a:t>
            </a:r>
            <a:r>
              <a:rPr lang="zh-CN" altLang="zh-CN" sz="2400" b="1" dirty="0">
                <a:latin typeface="宋体" pitchFamily="2" charset="-122"/>
              </a:rPr>
              <a:t>以保证程序流畅运行的一种技术。</a:t>
            </a:r>
            <a:endParaRPr lang="en-US" altLang="zh-CN" sz="2400" b="1" dirty="0">
              <a:latin typeface="宋体" pitchFamily="2" charset="-122"/>
            </a:endParaRPr>
          </a:p>
          <a:p>
            <a:pPr>
              <a:buFont typeface="Wingdings" pitchFamily="2" charset="2"/>
              <a:buChar char="Ø"/>
              <a:defRPr/>
            </a:pPr>
            <a:r>
              <a:rPr lang="zh-CN" altLang="zh-CN" sz="2400" b="1" dirty="0">
                <a:latin typeface="宋体" pitchFamily="2" charset="-122"/>
              </a:rPr>
              <a:t>快速通道互联总线</a:t>
            </a:r>
            <a:r>
              <a:rPr lang="en-US" altLang="zh-CN" sz="2400" b="1" dirty="0">
                <a:latin typeface="宋体" pitchFamily="2" charset="-122"/>
              </a:rPr>
              <a:t>QPI</a:t>
            </a:r>
            <a:r>
              <a:rPr lang="zh-CN" altLang="zh-CN" sz="2400" b="1" dirty="0">
                <a:latin typeface="宋体" pitchFamily="2" charset="-122"/>
              </a:rPr>
              <a:t>（</a:t>
            </a:r>
            <a:r>
              <a:rPr lang="en-US" altLang="zh-CN" sz="2400" b="1" dirty="0">
                <a:latin typeface="宋体" pitchFamily="2" charset="-122"/>
              </a:rPr>
              <a:t>Quick Path Interconnect</a:t>
            </a:r>
            <a:r>
              <a:rPr lang="zh-CN" altLang="zh-CN" sz="2400" b="1" dirty="0">
                <a:latin typeface="宋体" pitchFamily="2" charset="-122"/>
              </a:rPr>
              <a:t>）是</a:t>
            </a:r>
            <a:r>
              <a:rPr lang="en-US" altLang="zh-CN" sz="2400" b="1" dirty="0">
                <a:latin typeface="宋体" pitchFamily="2" charset="-122"/>
              </a:rPr>
              <a:t>CPU</a:t>
            </a:r>
            <a:r>
              <a:rPr lang="zh-CN" altLang="zh-CN" sz="2400" b="1" dirty="0">
                <a:latin typeface="宋体" pitchFamily="2" charset="-122"/>
              </a:rPr>
              <a:t>的内部总线，用于多核处理器内部的直接互联、内核与内存之间的连接。</a:t>
            </a:r>
            <a:endParaRPr lang="en-US" altLang="zh-CN" sz="2400" b="1" dirty="0">
              <a:latin typeface="宋体" pitchFamily="2" charset="-122"/>
            </a:endParaRPr>
          </a:p>
        </p:txBody>
      </p:sp>
      <p:pic>
        <p:nvPicPr>
          <p:cNvPr id="3" name="图片 2">
            <a:extLst>
              <a:ext uri="{FF2B5EF4-FFF2-40B4-BE49-F238E27FC236}">
                <a16:creationId xmlns:a16="http://schemas.microsoft.com/office/drawing/2014/main" id="{2D7EDB2F-6472-49AB-94CA-42297CF81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4941168"/>
            <a:ext cx="2952328" cy="16606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Effect transition="in" filter="wipe(up)">
                                      <p:cBhvr>
                                        <p:cTn id="7" dur="1000"/>
                                        <p:tgtEl>
                                          <p:spTgt spid="120835">
                                            <p:txEl>
                                              <p:pRg st="0" end="0"/>
                                            </p:txEl>
                                          </p:spTgt>
                                        </p:tgtEl>
                                      </p:cBhvr>
                                    </p:animEffect>
                                  </p:childTnLst>
                                </p:cTn>
                              </p:par>
                            </p:childTnLst>
                          </p:cTn>
                        </p:par>
                        <p:par>
                          <p:cTn id="8" fill="hold" nodeType="after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120835">
                                            <p:txEl>
                                              <p:pRg st="1" end="1"/>
                                            </p:txEl>
                                          </p:spTgt>
                                        </p:tgtEl>
                                        <p:attrNameLst>
                                          <p:attrName>style.visibility</p:attrName>
                                        </p:attrNameLst>
                                      </p:cBhvr>
                                      <p:to>
                                        <p:strVal val="visible"/>
                                      </p:to>
                                    </p:set>
                                    <p:animEffect transition="in" filter="wipe(up)">
                                      <p:cBhvr>
                                        <p:cTn id="11" dur="1000"/>
                                        <p:tgtEl>
                                          <p:spTgt spid="120835">
                                            <p:txEl>
                                              <p:pRg st="1" end="1"/>
                                            </p:txEl>
                                          </p:spTgt>
                                        </p:tgtEl>
                                      </p:cBhvr>
                                    </p:animEffect>
                                  </p:childTnLst>
                                </p:cTn>
                              </p:par>
                            </p:childTnLst>
                          </p:cTn>
                        </p:par>
                        <p:par>
                          <p:cTn id="12" fill="hold" nodeType="afterGroup">
                            <p:stCondLst>
                              <p:cond delay="2000"/>
                            </p:stCondLst>
                            <p:childTnLst>
                              <p:par>
                                <p:cTn id="13" presetID="22" presetClass="entr" presetSubtype="1" fill="hold" nodeType="afterEffect">
                                  <p:stCondLst>
                                    <p:cond delay="0"/>
                                  </p:stCondLst>
                                  <p:childTnLst>
                                    <p:set>
                                      <p:cBhvr>
                                        <p:cTn id="14" dur="1" fill="hold">
                                          <p:stCondLst>
                                            <p:cond delay="0"/>
                                          </p:stCondLst>
                                        </p:cTn>
                                        <p:tgtEl>
                                          <p:spTgt spid="120835">
                                            <p:txEl>
                                              <p:pRg st="2" end="2"/>
                                            </p:txEl>
                                          </p:spTgt>
                                        </p:tgtEl>
                                        <p:attrNameLst>
                                          <p:attrName>style.visibility</p:attrName>
                                        </p:attrNameLst>
                                      </p:cBhvr>
                                      <p:to>
                                        <p:strVal val="visible"/>
                                      </p:to>
                                    </p:set>
                                    <p:animEffect transition="in" filter="wipe(up)">
                                      <p:cBhvr>
                                        <p:cTn id="15" dur="1500"/>
                                        <p:tgtEl>
                                          <p:spTgt spid="12083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20835">
                                            <p:txEl>
                                              <p:pRg st="3" end="3"/>
                                            </p:txEl>
                                          </p:spTgt>
                                        </p:tgtEl>
                                        <p:attrNameLst>
                                          <p:attrName>style.visibility</p:attrName>
                                        </p:attrNameLst>
                                      </p:cBhvr>
                                      <p:to>
                                        <p:strVal val="visible"/>
                                      </p:to>
                                    </p:set>
                                    <p:animEffect transition="in" filter="wipe(up)">
                                      <p:cBhvr>
                                        <p:cTn id="20" dur="1000"/>
                                        <p:tgtEl>
                                          <p:spTgt spid="120835">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20835">
                                            <p:txEl>
                                              <p:pRg st="4" end="4"/>
                                            </p:txEl>
                                          </p:spTgt>
                                        </p:tgtEl>
                                        <p:attrNameLst>
                                          <p:attrName>style.visibility</p:attrName>
                                        </p:attrNameLst>
                                      </p:cBhvr>
                                      <p:to>
                                        <p:strVal val="visible"/>
                                      </p:to>
                                    </p:set>
                                    <p:animEffect transition="in" filter="wipe(up)">
                                      <p:cBhvr>
                                        <p:cTn id="25" dur="1000"/>
                                        <p:tgtEl>
                                          <p:spTgt spid="12083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1"/>
          </p:nvPr>
        </p:nvSpPr>
        <p:spPr bwMode="auto">
          <a:xfrm>
            <a:off x="260350" y="1268413"/>
            <a:ext cx="8559800" cy="5113337"/>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Tx/>
              <a:buNone/>
            </a:pPr>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zh-CN" altLang="zh-CN" sz="2400" b="1" dirty="0">
                <a:solidFill>
                  <a:srgbClr val="FF0000"/>
                </a:solidFill>
              </a:rPr>
              <a:t>字长</a:t>
            </a:r>
            <a:endParaRPr lang="en-US" altLang="zh-CN" sz="2400" b="1" dirty="0">
              <a:solidFill>
                <a:srgbClr val="FF0000"/>
              </a:solidFill>
            </a:endParaRPr>
          </a:p>
          <a:p>
            <a:pPr marL="0" indent="0">
              <a:buFontTx/>
              <a:buNone/>
            </a:pPr>
            <a:r>
              <a:rPr lang="en-US" altLang="zh-CN" sz="2400" b="1" dirty="0">
                <a:latin typeface="宋体" pitchFamily="2" charset="-122"/>
              </a:rPr>
              <a:t>    CPU</a:t>
            </a:r>
            <a:r>
              <a:rPr lang="zh-CN" altLang="zh-CN" sz="2400" b="1" dirty="0">
                <a:latin typeface="宋体" pitchFamily="2" charset="-122"/>
              </a:rPr>
              <a:t>的字长是指</a:t>
            </a:r>
            <a:r>
              <a:rPr lang="en-US" altLang="zh-CN" sz="2400" b="1" dirty="0">
                <a:latin typeface="宋体" pitchFamily="2" charset="-122"/>
              </a:rPr>
              <a:t>CPU</a:t>
            </a:r>
            <a:r>
              <a:rPr lang="zh-CN" altLang="zh-CN" sz="2400" b="1" dirty="0">
                <a:latin typeface="宋体" pitchFamily="2" charset="-122"/>
              </a:rPr>
              <a:t>通用寄存器的位数，也就是计算机一次能直接处理的二进制数据的位数。</a:t>
            </a:r>
            <a:endParaRPr lang="en-US" altLang="zh-CN" sz="2400" b="1" dirty="0">
              <a:latin typeface="宋体" pitchFamily="2" charset="-122"/>
            </a:endParaRPr>
          </a:p>
          <a:p>
            <a:pPr marL="0" indent="0">
              <a:buFontTx/>
              <a:buNone/>
            </a:pPr>
            <a:r>
              <a:rPr lang="zh-CN" altLang="en-US" sz="2400" b="1" dirty="0">
                <a:solidFill>
                  <a:srgbClr val="FF0000"/>
                </a:solidFill>
              </a:rPr>
              <a:t>（</a:t>
            </a:r>
            <a:r>
              <a:rPr lang="en-US" altLang="zh-CN" sz="2400" b="1" dirty="0">
                <a:solidFill>
                  <a:srgbClr val="FF0000"/>
                </a:solidFill>
              </a:rPr>
              <a:t>3</a:t>
            </a:r>
            <a:r>
              <a:rPr lang="zh-CN" altLang="en-US" sz="2400" b="1" dirty="0">
                <a:solidFill>
                  <a:srgbClr val="FF0000"/>
                </a:solidFill>
              </a:rPr>
              <a:t>）</a:t>
            </a:r>
            <a:r>
              <a:rPr lang="zh-CN" altLang="zh-CN" sz="2400" b="1" dirty="0">
                <a:solidFill>
                  <a:srgbClr val="FF0000"/>
                </a:solidFill>
                <a:latin typeface="宋体" pitchFamily="2" charset="-122"/>
              </a:rPr>
              <a:t>高速缓冲存储器</a:t>
            </a:r>
            <a:endParaRPr lang="en-US" altLang="zh-CN" sz="2400" b="1" dirty="0">
              <a:solidFill>
                <a:srgbClr val="FF0000"/>
              </a:solidFill>
              <a:latin typeface="宋体" pitchFamily="2" charset="-122"/>
            </a:endParaRPr>
          </a:p>
          <a:p>
            <a:pPr marL="0" indent="0">
              <a:buFontTx/>
              <a:buNone/>
            </a:pPr>
            <a:r>
              <a:rPr lang="en-US" altLang="zh-CN" sz="2400" b="1" dirty="0">
                <a:latin typeface="宋体" pitchFamily="2" charset="-122"/>
              </a:rPr>
              <a:t>    </a:t>
            </a:r>
            <a:r>
              <a:rPr lang="zh-CN" altLang="zh-CN" sz="2400" b="1" dirty="0">
                <a:latin typeface="宋体" pitchFamily="2" charset="-122"/>
              </a:rPr>
              <a:t>高速缓冲存储器（</a:t>
            </a:r>
            <a:r>
              <a:rPr lang="en-US" altLang="zh-CN" sz="2400" b="1" dirty="0">
                <a:latin typeface="宋体" pitchFamily="2" charset="-122"/>
              </a:rPr>
              <a:t>Cache</a:t>
            </a:r>
            <a:r>
              <a:rPr lang="zh-CN" altLang="zh-CN" sz="2400" b="1" dirty="0">
                <a:latin typeface="宋体" pitchFamily="2" charset="-122"/>
              </a:rPr>
              <a:t>）是位于</a:t>
            </a:r>
            <a:r>
              <a:rPr lang="en-US" altLang="zh-CN" sz="2400" b="1" dirty="0">
                <a:latin typeface="宋体" pitchFamily="2" charset="-122"/>
              </a:rPr>
              <a:t>CPU</a:t>
            </a:r>
            <a:r>
              <a:rPr lang="zh-CN" altLang="zh-CN" sz="2400" b="1" dirty="0">
                <a:latin typeface="宋体" pitchFamily="2" charset="-122"/>
              </a:rPr>
              <a:t>和内存之间的高速存储器，其结构和大小对</a:t>
            </a:r>
            <a:r>
              <a:rPr lang="en-US" altLang="zh-CN" sz="2400" b="1" dirty="0">
                <a:latin typeface="宋体" pitchFamily="2" charset="-122"/>
              </a:rPr>
              <a:t>CPU</a:t>
            </a:r>
            <a:r>
              <a:rPr lang="zh-CN" altLang="zh-CN" sz="2400" b="1" dirty="0">
                <a:latin typeface="宋体" pitchFamily="2" charset="-122"/>
              </a:rPr>
              <a:t>速度的影响很大。</a:t>
            </a:r>
            <a:endParaRPr lang="en-US" altLang="zh-CN" sz="2400" b="1" dirty="0">
              <a:latin typeface="宋体" pitchFamily="2" charset="-122"/>
            </a:endParaRPr>
          </a:p>
          <a:p>
            <a:pPr marL="0" indent="0">
              <a:buFontTx/>
              <a:buNone/>
            </a:pPr>
            <a:r>
              <a:rPr lang="en-US" altLang="zh-CN" sz="2400" dirty="0"/>
              <a:t>        </a:t>
            </a:r>
            <a:r>
              <a:rPr lang="zh-CN" altLang="zh-CN" sz="2400" b="1" dirty="0"/>
              <a:t>目前</a:t>
            </a:r>
            <a:r>
              <a:rPr lang="en-US" altLang="zh-CN" sz="2400" b="1" dirty="0"/>
              <a:t>CPU</a:t>
            </a:r>
            <a:r>
              <a:rPr lang="zh-CN" altLang="zh-CN" sz="2400" b="1" dirty="0"/>
              <a:t>中的</a:t>
            </a:r>
            <a:r>
              <a:rPr lang="en-US" altLang="zh-CN" sz="2400" b="1" dirty="0"/>
              <a:t>Cache </a:t>
            </a:r>
            <a:r>
              <a:rPr lang="zh-CN" altLang="zh-CN" sz="2400" b="1" dirty="0"/>
              <a:t>分为两级或三级</a:t>
            </a:r>
            <a:r>
              <a:rPr lang="zh-CN" altLang="zh-CN" sz="2400" dirty="0"/>
              <a:t>。</a:t>
            </a:r>
            <a:endParaRPr lang="en-US" altLang="zh-CN" sz="2400" dirty="0"/>
          </a:p>
          <a:p>
            <a:pPr marL="0" indent="0">
              <a:buFontTx/>
              <a:buNone/>
            </a:pPr>
            <a:r>
              <a:rPr lang="zh-CN" altLang="en-US" sz="2400" b="1" dirty="0">
                <a:solidFill>
                  <a:srgbClr val="FF0000"/>
                </a:solidFill>
              </a:rPr>
              <a:t>（</a:t>
            </a:r>
            <a:r>
              <a:rPr lang="en-US" altLang="zh-CN" sz="2400" b="1" dirty="0">
                <a:solidFill>
                  <a:srgbClr val="FF0000"/>
                </a:solidFill>
              </a:rPr>
              <a:t>4</a:t>
            </a:r>
            <a:r>
              <a:rPr lang="zh-CN" altLang="en-US" sz="2400" b="1" dirty="0">
                <a:solidFill>
                  <a:srgbClr val="FF0000"/>
                </a:solidFill>
              </a:rPr>
              <a:t>）</a:t>
            </a:r>
            <a:r>
              <a:rPr lang="zh-CN" altLang="zh-CN" sz="2400" b="1" dirty="0">
                <a:solidFill>
                  <a:srgbClr val="FF0000"/>
                </a:solidFill>
              </a:rPr>
              <a:t>制造工艺</a:t>
            </a:r>
            <a:endParaRPr lang="en-US" altLang="zh-CN" sz="2400" b="1" dirty="0">
              <a:solidFill>
                <a:srgbClr val="FF0000"/>
              </a:solidFill>
              <a:latin typeface="宋体" pitchFamily="2" charset="-122"/>
            </a:endParaRPr>
          </a:p>
          <a:p>
            <a:pPr marL="0" indent="0">
              <a:buFontTx/>
              <a:buNone/>
            </a:pPr>
            <a:r>
              <a:rPr lang="en-US" altLang="zh-CN" sz="2400" b="1" dirty="0">
                <a:latin typeface="宋体" pitchFamily="2" charset="-122"/>
              </a:rPr>
              <a:t>    CPU</a:t>
            </a:r>
            <a:r>
              <a:rPr lang="zh-CN" altLang="zh-CN" sz="2400" b="1" dirty="0">
                <a:latin typeface="宋体" pitchFamily="2" charset="-122"/>
              </a:rPr>
              <a:t>的制造工艺是指硅材料上生产</a:t>
            </a:r>
            <a:r>
              <a:rPr lang="en-US" altLang="zh-CN" sz="2400" b="1" dirty="0">
                <a:latin typeface="宋体" pitchFamily="2" charset="-122"/>
              </a:rPr>
              <a:t>CPU</a:t>
            </a:r>
            <a:r>
              <a:rPr lang="zh-CN" altLang="zh-CN" sz="2400" b="1" dirty="0">
                <a:latin typeface="宋体" pitchFamily="2" charset="-122"/>
              </a:rPr>
              <a:t>时内部各元器件的连接线宽度，一般用微米（</a:t>
            </a:r>
            <a:r>
              <a:rPr lang="en-US" altLang="zh-CN" sz="2400" b="1" dirty="0" err="1">
                <a:latin typeface="宋体" pitchFamily="2" charset="-122"/>
              </a:rPr>
              <a:t>μm</a:t>
            </a:r>
            <a:r>
              <a:rPr lang="zh-CN" altLang="zh-CN" sz="2400" b="1" dirty="0">
                <a:latin typeface="宋体" pitchFamily="2" charset="-122"/>
              </a:rPr>
              <a:t>）和纳米（</a:t>
            </a:r>
            <a:r>
              <a:rPr lang="en-US" altLang="zh-CN" sz="2400" b="1" dirty="0">
                <a:latin typeface="宋体" pitchFamily="2" charset="-122"/>
              </a:rPr>
              <a:t>nm</a:t>
            </a:r>
            <a:r>
              <a:rPr lang="zh-CN" altLang="zh-CN" sz="2400" b="1" dirty="0">
                <a:latin typeface="宋体" pitchFamily="2" charset="-122"/>
              </a:rPr>
              <a:t>）来表示</a:t>
            </a:r>
            <a:r>
              <a:rPr lang="zh-CN" altLang="en-US" sz="2400" b="1" dirty="0">
                <a:latin typeface="宋体" pitchFamily="2" charset="-122"/>
              </a:rPr>
              <a:t>。</a:t>
            </a:r>
          </a:p>
        </p:txBody>
      </p:sp>
      <p:sp>
        <p:nvSpPr>
          <p:cNvPr id="49155" name="Rectangle 2"/>
          <p:cNvSpPr txBox="1">
            <a:spLocks noChangeArrowheads="1"/>
          </p:cNvSpPr>
          <p:nvPr/>
        </p:nvSpPr>
        <p:spPr bwMode="auto">
          <a:xfrm>
            <a:off x="260350" y="476250"/>
            <a:ext cx="8229600" cy="561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3200" b="1" dirty="0">
                <a:solidFill>
                  <a:srgbClr val="FF0000"/>
                </a:solidFill>
              </a:rPr>
              <a:t>CPU</a:t>
            </a:r>
            <a:r>
              <a:rPr lang="zh-CN" altLang="zh-CN" sz="3200" b="1" dirty="0">
                <a:solidFill>
                  <a:srgbClr val="FF0000"/>
                </a:solidFill>
              </a:rPr>
              <a:t>的主要性能指标</a:t>
            </a:r>
            <a:endParaRPr lang="zh-CN" altLang="en-US" sz="3200" b="1" dirty="0">
              <a:solidFill>
                <a:srgbClr val="FF0000"/>
              </a:solidFill>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ChangeArrowheads="1"/>
          </p:cNvSpPr>
          <p:nvPr/>
        </p:nvSpPr>
        <p:spPr bwMode="auto">
          <a:xfrm>
            <a:off x="0" y="1484313"/>
            <a:ext cx="8316913" cy="18002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50000"/>
              </a:lnSpc>
              <a:spcBef>
                <a:spcPct val="20000"/>
              </a:spcBef>
              <a:buClr>
                <a:schemeClr val="tx1"/>
              </a:buClr>
              <a:buFont typeface="Wingdings" pitchFamily="2" charset="2"/>
              <a:buNone/>
            </a:pPr>
            <a:r>
              <a:rPr lang="zh-CN" altLang="en-US" sz="2800" b="1">
                <a:latin typeface="仿宋_GB2312" pitchFamily="49" charset="-122"/>
                <a:ea typeface="仿宋_GB2312" pitchFamily="49" charset="-122"/>
              </a:rPr>
              <a:t>      存储系统是计算机的重要组成部分</a:t>
            </a:r>
            <a:r>
              <a:rPr lang="en-US" altLang="zh-CN" sz="2800" b="1">
                <a:latin typeface="仿宋_GB2312" pitchFamily="49" charset="-122"/>
                <a:ea typeface="仿宋_GB2312" pitchFamily="49" charset="-122"/>
              </a:rPr>
              <a:t>,</a:t>
            </a:r>
            <a:r>
              <a:rPr lang="zh-CN" altLang="en-US" sz="2800" b="1">
                <a:latin typeface="仿宋_GB2312" pitchFamily="49" charset="-122"/>
                <a:ea typeface="仿宋_GB2312" pitchFamily="49" charset="-122"/>
              </a:rPr>
              <a:t>用来存储计算机工作时使用的各类信息（程序和数据）。</a:t>
            </a:r>
            <a:endParaRPr lang="en-US" altLang="zh-CN" sz="2800" b="1">
              <a:latin typeface="仿宋_GB2312" pitchFamily="49" charset="-122"/>
              <a:ea typeface="仿宋_GB2312" pitchFamily="49" charset="-122"/>
            </a:endParaRPr>
          </a:p>
          <a:p>
            <a:pPr marL="342900" indent="-342900">
              <a:lnSpc>
                <a:spcPct val="150000"/>
              </a:lnSpc>
              <a:spcBef>
                <a:spcPct val="20000"/>
              </a:spcBef>
              <a:buClr>
                <a:schemeClr val="tx1"/>
              </a:buClr>
              <a:buFont typeface="Wingdings" pitchFamily="2" charset="2"/>
              <a:buNone/>
            </a:pPr>
            <a:r>
              <a:rPr lang="en-US" altLang="zh-CN" sz="2800" b="1">
                <a:latin typeface="仿宋_GB2312" pitchFamily="49" charset="-122"/>
                <a:ea typeface="仿宋_GB2312" pitchFamily="49" charset="-122"/>
              </a:rPr>
              <a:t>      </a:t>
            </a:r>
            <a:r>
              <a:rPr lang="zh-CN" altLang="en-US" sz="2800" b="1">
                <a:latin typeface="仿宋_GB2312" pitchFamily="49" charset="-122"/>
                <a:ea typeface="仿宋_GB2312" pitchFamily="49" charset="-122"/>
              </a:rPr>
              <a:t>正是因为有了存储器，计算机才有信息记忆的功能。</a:t>
            </a:r>
          </a:p>
        </p:txBody>
      </p:sp>
      <p:sp>
        <p:nvSpPr>
          <p:cNvPr id="406532" name="Text Box 4"/>
          <p:cNvSpPr txBox="1">
            <a:spLocks noChangeArrowheads="1"/>
          </p:cNvSpPr>
          <p:nvPr/>
        </p:nvSpPr>
        <p:spPr bwMode="auto">
          <a:xfrm>
            <a:off x="508000" y="4508500"/>
            <a:ext cx="8420100"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defTabSz="762000" eaLnBrk="0" hangingPunct="0">
              <a:defRPr>
                <a:solidFill>
                  <a:schemeClr val="tx1"/>
                </a:solidFill>
                <a:latin typeface="Arial" pitchFamily="34" charset="0"/>
                <a:ea typeface="宋体" pitchFamily="2" charset="-122"/>
              </a:defRPr>
            </a:lvl1pPr>
            <a:lvl2pPr marL="179388" defTabSz="762000" eaLnBrk="0" hangingPunct="0">
              <a:defRPr>
                <a:solidFill>
                  <a:schemeClr val="tx1"/>
                </a:solidFill>
                <a:latin typeface="Arial" pitchFamily="34" charset="0"/>
                <a:ea typeface="宋体" pitchFamily="2" charset="-122"/>
              </a:defRPr>
            </a:lvl2pPr>
            <a:lvl3pPr marL="1143000" indent="-228600" defTabSz="762000" eaLnBrk="0" hangingPunct="0">
              <a:defRPr>
                <a:solidFill>
                  <a:schemeClr val="tx1"/>
                </a:solidFill>
                <a:latin typeface="Arial" pitchFamily="34" charset="0"/>
                <a:ea typeface="宋体" pitchFamily="2" charset="-122"/>
              </a:defRPr>
            </a:lvl3pPr>
            <a:lvl4pPr marL="1600200" indent="-228600" defTabSz="762000" eaLnBrk="0" hangingPunct="0">
              <a:defRPr>
                <a:solidFill>
                  <a:schemeClr val="tx1"/>
                </a:solidFill>
                <a:latin typeface="Arial" pitchFamily="34" charset="0"/>
                <a:ea typeface="宋体" pitchFamily="2" charset="-122"/>
              </a:defRPr>
            </a:lvl4pPr>
            <a:lvl5pPr marL="2057400" indent="-228600" defTabSz="762000" eaLnBrk="0" hangingPunct="0">
              <a:defRPr>
                <a:solidFill>
                  <a:schemeClr val="tx1"/>
                </a:solidFill>
                <a:latin typeface="Arial"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itchFamily="34" charset="0"/>
                <a:ea typeface="宋体" pitchFamily="2" charset="-122"/>
              </a:defRPr>
            </a:lvl9pPr>
          </a:lstStyle>
          <a:p>
            <a:pPr lvl="1">
              <a:lnSpc>
                <a:spcPct val="150000"/>
              </a:lnSpc>
              <a:spcBef>
                <a:spcPct val="20000"/>
              </a:spcBef>
              <a:buClr>
                <a:schemeClr val="hlink"/>
              </a:buClr>
              <a:buSzPct val="85000"/>
              <a:buFont typeface="Wingdings" pitchFamily="2" charset="2"/>
              <a:buNone/>
            </a:pPr>
            <a:r>
              <a:rPr kumimoji="1" lang="zh-CN" altLang="en-US" sz="2400" b="1">
                <a:solidFill>
                  <a:srgbClr val="E41202"/>
                </a:solidFill>
                <a:latin typeface="仿宋_GB2312" pitchFamily="49" charset="-122"/>
                <a:ea typeface="仿宋_GB2312" pitchFamily="49" charset="-122"/>
              </a:rPr>
              <a:t>     存储器分为：内存、外存、高速缓存。 </a:t>
            </a:r>
          </a:p>
        </p:txBody>
      </p:sp>
      <p:sp>
        <p:nvSpPr>
          <p:cNvPr id="56324" name="Rectangle 2"/>
          <p:cNvSpPr txBox="1">
            <a:spLocks noChangeArrowheads="1"/>
          </p:cNvSpPr>
          <p:nvPr/>
        </p:nvSpPr>
        <p:spPr bwMode="auto">
          <a:xfrm>
            <a:off x="358775" y="330200"/>
            <a:ext cx="3251200"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3600">
                <a:latin typeface="Times New Roman" pitchFamily="18" charset="0"/>
                <a:ea typeface="黑体" pitchFamily="49" charset="-122"/>
                <a:cs typeface="Times New Roman" pitchFamily="18" charset="0"/>
              </a:rPr>
              <a:t>3.4.3 </a:t>
            </a:r>
            <a:r>
              <a:rPr lang="zh-CN" altLang="en-US" sz="3600">
                <a:latin typeface="Times New Roman" pitchFamily="18" charset="0"/>
                <a:ea typeface="黑体" pitchFamily="49" charset="-122"/>
                <a:cs typeface="Times New Roman" pitchFamily="18" charset="0"/>
              </a:rPr>
              <a:t>存储器</a:t>
            </a:r>
            <a:endParaRPr lang="en-US" altLang="zh-CN" sz="3600">
              <a:latin typeface="Times New Roman" pitchFamily="18" charset="0"/>
              <a:ea typeface="黑体" pitchFamily="49" charset="-122"/>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6532">
                                            <p:txEl>
                                              <p:pRg st="0" end="0"/>
                                            </p:txEl>
                                          </p:spTgt>
                                        </p:tgtEl>
                                        <p:attrNameLst>
                                          <p:attrName>style.visibility</p:attrName>
                                        </p:attrNameLst>
                                      </p:cBhvr>
                                      <p:to>
                                        <p:strVal val="visible"/>
                                      </p:to>
                                    </p:set>
                                    <p:animEffect transition="in" filter="blinds(horizontal)">
                                      <p:cBhvr>
                                        <p:cTn id="12" dur="500"/>
                                        <p:tgtEl>
                                          <p:spTgt spid="4065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D8FC3A56-F44A-4AB5-80A9-DA6870BF0C5A}"/>
              </a:ext>
            </a:extLst>
          </p:cNvPr>
          <p:cNvSpPr txBox="1">
            <a:spLocks noChangeArrowheads="1"/>
          </p:cNvSpPr>
          <p:nvPr/>
        </p:nvSpPr>
        <p:spPr bwMode="auto">
          <a:xfrm>
            <a:off x="-684584" y="379437"/>
            <a:ext cx="67691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kumimoji="1" lang="zh-CN" altLang="en-US" sz="3600" b="1" dirty="0">
                <a:latin typeface="Times New Roman" pitchFamily="18" charset="0"/>
              </a:rPr>
              <a:t>计算机是怎么工作？</a:t>
            </a:r>
            <a:endParaRPr kumimoji="1" lang="zh-CN" altLang="en-US" sz="3600" dirty="0">
              <a:latin typeface="Times New Roman" pitchFamily="18" charset="0"/>
            </a:endParaRPr>
          </a:p>
        </p:txBody>
      </p:sp>
      <p:pic>
        <p:nvPicPr>
          <p:cNvPr id="3" name="计算机工作原理-概要">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504" y="1268760"/>
            <a:ext cx="8947189" cy="5040560"/>
          </a:xfrm>
          <a:prstGeom prst="rect">
            <a:avLst/>
          </a:prstGeom>
        </p:spPr>
      </p:pic>
      <p:sp>
        <p:nvSpPr>
          <p:cNvPr id="4" name="矩形 3"/>
          <p:cNvSpPr/>
          <p:nvPr/>
        </p:nvSpPr>
        <p:spPr>
          <a:xfrm>
            <a:off x="6732240" y="656436"/>
            <a:ext cx="1928733" cy="369332"/>
          </a:xfrm>
          <a:prstGeom prst="rect">
            <a:avLst/>
          </a:prstGeom>
        </p:spPr>
        <p:txBody>
          <a:bodyPr wrap="none">
            <a:spAutoFit/>
          </a:bodyPr>
          <a:lstStyle/>
          <a:p>
            <a:r>
              <a:rPr lang="zh-CN" altLang="en-US" i="1" dirty="0">
                <a:solidFill>
                  <a:srgbClr val="000066"/>
                </a:solidFill>
              </a:rPr>
              <a:t>视频</a:t>
            </a:r>
            <a:r>
              <a:rPr lang="zh-CN" altLang="en-US" i="1">
                <a:solidFill>
                  <a:srgbClr val="000066"/>
                </a:solidFill>
              </a:rPr>
              <a:t>来源：</a:t>
            </a:r>
            <a:r>
              <a:rPr lang="en-US" altLang="zh-CN" i="1">
                <a:solidFill>
                  <a:srgbClr val="000066"/>
                </a:solidFill>
              </a:rPr>
              <a:t>Bilibili</a:t>
            </a:r>
            <a:endParaRPr lang="zh-CN" altLang="en-US" i="1" dirty="0"/>
          </a:p>
        </p:txBody>
      </p:sp>
    </p:spTree>
    <p:extLst>
      <p:ext uri="{BB962C8B-B14F-4D97-AF65-F5344CB8AC3E}">
        <p14:creationId xmlns:p14="http://schemas.microsoft.com/office/powerpoint/2010/main" val="2901389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2" name="Text Box 4"/>
          <p:cNvSpPr txBox="1">
            <a:spLocks noChangeArrowheads="1"/>
          </p:cNvSpPr>
          <p:nvPr/>
        </p:nvSpPr>
        <p:spPr bwMode="auto">
          <a:xfrm>
            <a:off x="323850" y="1628775"/>
            <a:ext cx="8640763" cy="127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pitchFamily="34" charset="0"/>
                <a:ea typeface="宋体" pitchFamily="2" charset="-122"/>
              </a:defRPr>
            </a:lvl1pPr>
            <a:lvl2pPr marL="522288" indent="-342900" defTabSz="762000" eaLnBrk="0" hangingPunct="0">
              <a:defRPr>
                <a:solidFill>
                  <a:schemeClr val="tx1"/>
                </a:solidFill>
                <a:latin typeface="Arial" pitchFamily="34" charset="0"/>
                <a:ea typeface="宋体" pitchFamily="2" charset="-122"/>
              </a:defRPr>
            </a:lvl2pPr>
            <a:lvl3pPr marL="1143000" indent="-228600" defTabSz="762000" eaLnBrk="0" hangingPunct="0">
              <a:defRPr>
                <a:solidFill>
                  <a:schemeClr val="tx1"/>
                </a:solidFill>
                <a:latin typeface="Arial" pitchFamily="34" charset="0"/>
                <a:ea typeface="宋体" pitchFamily="2" charset="-122"/>
              </a:defRPr>
            </a:lvl3pPr>
            <a:lvl4pPr marL="1600200" indent="-228600" defTabSz="762000" eaLnBrk="0" hangingPunct="0">
              <a:defRPr>
                <a:solidFill>
                  <a:schemeClr val="tx1"/>
                </a:solidFill>
                <a:latin typeface="Arial" pitchFamily="34" charset="0"/>
                <a:ea typeface="宋体" pitchFamily="2" charset="-122"/>
              </a:defRPr>
            </a:lvl4pPr>
            <a:lvl5pPr marL="2057400" indent="-228600" defTabSz="762000" eaLnBrk="0" hangingPunct="0">
              <a:defRPr>
                <a:solidFill>
                  <a:schemeClr val="tx1"/>
                </a:solidFill>
                <a:latin typeface="Arial"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pitchFamily="34" charset="0"/>
                <a:ea typeface="宋体" pitchFamily="2" charset="-122"/>
              </a:defRPr>
            </a:lvl9pPr>
          </a:lstStyle>
          <a:p>
            <a:pPr lvl="1">
              <a:lnSpc>
                <a:spcPts val="3200"/>
              </a:lnSpc>
              <a:spcBef>
                <a:spcPct val="20000"/>
              </a:spcBef>
              <a:buClr>
                <a:schemeClr val="hlink"/>
              </a:buClr>
              <a:buSzPct val="85000"/>
              <a:buFont typeface="Wingdings" pitchFamily="2" charset="2"/>
              <a:buChar char="Ø"/>
            </a:pPr>
            <a:r>
              <a:rPr lang="zh-CN" altLang="en-US" sz="2400" b="1" dirty="0">
                <a:latin typeface="仿宋_GB2312" pitchFamily="49" charset="-122"/>
                <a:ea typeface="仿宋_GB2312" pitchFamily="49" charset="-122"/>
              </a:rPr>
              <a:t>只读存储器（</a:t>
            </a:r>
            <a:r>
              <a:rPr lang="en-US" altLang="zh-CN" sz="2400" b="1" dirty="0">
                <a:latin typeface="Times New Roman" pitchFamily="18" charset="0"/>
                <a:ea typeface="仿宋_GB2312" pitchFamily="49" charset="-122"/>
                <a:cs typeface="Times New Roman" pitchFamily="18" charset="0"/>
              </a:rPr>
              <a:t>ROM—Read Only Memory</a:t>
            </a:r>
            <a:r>
              <a:rPr lang="zh-CN" altLang="en-US" sz="2400" b="1" dirty="0">
                <a:latin typeface="仿宋_GB2312" pitchFamily="49" charset="-122"/>
                <a:ea typeface="仿宋_GB2312" pitchFamily="49" charset="-122"/>
              </a:rPr>
              <a:t>）</a:t>
            </a:r>
          </a:p>
          <a:p>
            <a:pPr eaLnBrk="1" hangingPunct="1">
              <a:lnSpc>
                <a:spcPts val="3200"/>
              </a:lnSpc>
            </a:pPr>
            <a:r>
              <a:rPr kumimoji="1" lang="en-US" altLang="zh-CN" sz="2400" b="1" dirty="0">
                <a:latin typeface="仿宋_GB2312" pitchFamily="49" charset="-122"/>
                <a:ea typeface="仿宋_GB2312" pitchFamily="49" charset="-122"/>
              </a:rPr>
              <a:t> </a:t>
            </a:r>
            <a:r>
              <a:rPr kumimoji="1" lang="en-US" altLang="zh-CN" sz="2400" b="1" dirty="0">
                <a:solidFill>
                  <a:srgbClr val="CC0000"/>
                </a:solidFill>
                <a:latin typeface="Times New Roman" pitchFamily="18" charset="0"/>
                <a:ea typeface="仿宋_GB2312" pitchFamily="49" charset="-122"/>
              </a:rPr>
              <a:t>ROM</a:t>
            </a:r>
            <a:r>
              <a:rPr kumimoji="1" lang="en-US" altLang="zh-CN" sz="2400" b="1" dirty="0">
                <a:solidFill>
                  <a:srgbClr val="CC0000"/>
                </a:solidFill>
                <a:latin typeface="仿宋_GB2312" pitchFamily="49" charset="-122"/>
                <a:ea typeface="仿宋_GB2312" pitchFamily="49" charset="-122"/>
              </a:rPr>
              <a:t>:</a:t>
            </a:r>
            <a:r>
              <a:rPr kumimoji="1" lang="en-US" altLang="zh-CN" sz="2400" b="1" dirty="0">
                <a:latin typeface="仿宋_GB2312" pitchFamily="49" charset="-122"/>
                <a:ea typeface="仿宋_GB2312" pitchFamily="49" charset="-122"/>
              </a:rPr>
              <a:t> </a:t>
            </a:r>
            <a:r>
              <a:rPr kumimoji="1" lang="zh-CN" altLang="en-US" sz="2400" b="1" dirty="0">
                <a:solidFill>
                  <a:schemeClr val="accent2"/>
                </a:solidFill>
                <a:latin typeface="仿宋_GB2312" pitchFamily="49" charset="-122"/>
                <a:ea typeface="仿宋_GB2312" pitchFamily="49" charset="-122"/>
              </a:rPr>
              <a:t>存放内容只能读不能写。（用特殊方法写入）</a:t>
            </a:r>
            <a:r>
              <a:rPr kumimoji="1" lang="zh-CN" altLang="en-US" sz="2400" b="1" dirty="0">
                <a:latin typeface="仿宋_GB2312" pitchFamily="49" charset="-122"/>
                <a:ea typeface="仿宋_GB2312" pitchFamily="49" charset="-122"/>
              </a:rPr>
              <a:t>  </a:t>
            </a:r>
          </a:p>
          <a:p>
            <a:pPr eaLnBrk="1" hangingPunct="1">
              <a:lnSpc>
                <a:spcPts val="3200"/>
              </a:lnSpc>
            </a:pPr>
            <a:r>
              <a:rPr kumimoji="1" lang="zh-CN" altLang="en-US" sz="2400" b="1" dirty="0">
                <a:latin typeface="仿宋_GB2312" pitchFamily="49" charset="-122"/>
                <a:ea typeface="仿宋_GB2312" pitchFamily="49" charset="-122"/>
              </a:rPr>
              <a:t> 特点：</a:t>
            </a:r>
            <a:r>
              <a:rPr kumimoji="1" lang="en-US" altLang="zh-CN" sz="2400" b="1" dirty="0">
                <a:latin typeface="仿宋_GB2312" pitchFamily="49" charset="-122"/>
                <a:ea typeface="仿宋_GB2312" pitchFamily="49" charset="-122"/>
              </a:rPr>
              <a:t>ROM</a:t>
            </a:r>
            <a:r>
              <a:rPr kumimoji="1" lang="zh-CN" altLang="en-US" sz="2400" b="1" dirty="0">
                <a:latin typeface="仿宋_GB2312" pitchFamily="49" charset="-122"/>
                <a:ea typeface="仿宋_GB2312" pitchFamily="49" charset="-122"/>
              </a:rPr>
              <a:t>中的数据断电后仍然保存。</a:t>
            </a:r>
          </a:p>
        </p:txBody>
      </p:sp>
      <p:sp>
        <p:nvSpPr>
          <p:cNvPr id="3078" name="TextBox 1"/>
          <p:cNvSpPr txBox="1">
            <a:spLocks noChangeArrowheads="1"/>
          </p:cNvSpPr>
          <p:nvPr/>
        </p:nvSpPr>
        <p:spPr bwMode="auto">
          <a:xfrm>
            <a:off x="395288" y="476250"/>
            <a:ext cx="78486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pitchFamily="2" charset="-122"/>
              </a:defRPr>
            </a:lvl1pPr>
            <a:lvl2pPr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1" eaLnBrk="1" hangingPunct="1">
              <a:lnSpc>
                <a:spcPct val="150000"/>
              </a:lnSpc>
              <a:defRPr/>
            </a:pPr>
            <a:r>
              <a:rPr kumimoji="1" lang="zh-CN" altLang="en-US" sz="2400" b="1" dirty="0">
                <a:solidFill>
                  <a:srgbClr val="E41202"/>
                </a:solidFill>
                <a:latin typeface="+mn-ea"/>
                <a:ea typeface="+mn-ea"/>
              </a:rPr>
              <a:t>（</a:t>
            </a:r>
            <a:r>
              <a:rPr kumimoji="1" lang="en-US" altLang="zh-CN" sz="2400" b="1" dirty="0">
                <a:solidFill>
                  <a:srgbClr val="E41202"/>
                </a:solidFill>
                <a:latin typeface="+mn-ea"/>
                <a:ea typeface="+mn-ea"/>
              </a:rPr>
              <a:t>1</a:t>
            </a:r>
            <a:r>
              <a:rPr kumimoji="1" lang="zh-CN" altLang="en-US" sz="2400" b="1" dirty="0">
                <a:solidFill>
                  <a:srgbClr val="E41202"/>
                </a:solidFill>
                <a:latin typeface="+mn-ea"/>
                <a:ea typeface="+mn-ea"/>
              </a:rPr>
              <a:t>）</a:t>
            </a:r>
            <a:r>
              <a:rPr kumimoji="1" lang="en-US" altLang="zh-CN" sz="2400" b="1" dirty="0">
                <a:solidFill>
                  <a:srgbClr val="E41202"/>
                </a:solidFill>
                <a:latin typeface="+mn-ea"/>
                <a:ea typeface="+mn-ea"/>
              </a:rPr>
              <a:t> </a:t>
            </a:r>
            <a:r>
              <a:rPr kumimoji="1" lang="zh-CN" altLang="en-US" sz="2400" b="1" dirty="0">
                <a:solidFill>
                  <a:srgbClr val="E41202"/>
                </a:solidFill>
                <a:latin typeface="+mn-ea"/>
                <a:ea typeface="+mn-ea"/>
              </a:rPr>
              <a:t>内存（主存储器）</a:t>
            </a:r>
            <a:endParaRPr kumimoji="1" lang="en-US" altLang="zh-CN" sz="2400" b="1" dirty="0">
              <a:latin typeface="+mn-ea"/>
              <a:ea typeface="+mn-ea"/>
            </a:endParaRPr>
          </a:p>
          <a:p>
            <a:pPr marL="0" lvl="1" eaLnBrk="1" hangingPunct="1">
              <a:lnSpc>
                <a:spcPct val="150000"/>
              </a:lnSpc>
              <a:defRPr/>
            </a:pPr>
            <a:r>
              <a:rPr lang="zh-CN" altLang="zh-CN" sz="2400" b="1" dirty="0">
                <a:solidFill>
                  <a:srgbClr val="FF0000"/>
                </a:solidFill>
                <a:latin typeface="+mn-ea"/>
                <a:ea typeface="+mn-ea"/>
              </a:rPr>
              <a:t>内存</a:t>
            </a:r>
            <a:r>
              <a:rPr lang="zh-CN" altLang="zh-CN" sz="2400" b="1" dirty="0">
                <a:latin typeface="+mn-ea"/>
                <a:ea typeface="+mn-ea"/>
              </a:rPr>
              <a:t>一般分为只读存储器和随机存取存储器两种。</a:t>
            </a:r>
            <a:endParaRPr lang="en-US" altLang="zh-CN" sz="2400" b="1" dirty="0">
              <a:solidFill>
                <a:srgbClr val="000066"/>
              </a:solidFill>
              <a:latin typeface="+mn-ea"/>
              <a:ea typeface="+mn-ea"/>
            </a:endParaRPr>
          </a:p>
        </p:txBody>
      </p:sp>
      <p:sp>
        <p:nvSpPr>
          <p:cNvPr id="7" name="Text Box 4"/>
          <p:cNvSpPr txBox="1">
            <a:spLocks noChangeArrowheads="1"/>
          </p:cNvSpPr>
          <p:nvPr/>
        </p:nvSpPr>
        <p:spPr bwMode="auto">
          <a:xfrm>
            <a:off x="395288" y="3017838"/>
            <a:ext cx="8353425" cy="1294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179388"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marL="342900" indent="-342900" eaLnBrk="1" hangingPunct="1">
              <a:lnSpc>
                <a:spcPts val="3200"/>
              </a:lnSpc>
              <a:buClr>
                <a:schemeClr val="hlink"/>
              </a:buClr>
              <a:buSzPct val="80000"/>
              <a:buFont typeface="Wingdings" pitchFamily="2" charset="2"/>
              <a:buChar char="Ø"/>
              <a:defRPr/>
            </a:pPr>
            <a:r>
              <a:rPr lang="zh-CN" altLang="en-US" sz="2400" b="1" dirty="0">
                <a:latin typeface="仿宋_GB2312" pitchFamily="49" charset="-122"/>
                <a:ea typeface="仿宋_GB2312" pitchFamily="49" charset="-122"/>
              </a:rPr>
              <a:t>随机存取存储器（</a:t>
            </a:r>
            <a:r>
              <a:rPr lang="en-US" altLang="zh-CN" sz="2400" b="1" dirty="0">
                <a:latin typeface="Times New Roman" pitchFamily="18" charset="0"/>
                <a:ea typeface="仿宋_GB2312" pitchFamily="49" charset="-122"/>
                <a:cs typeface="Times New Roman" pitchFamily="18" charset="0"/>
              </a:rPr>
              <a:t> RAM</a:t>
            </a:r>
            <a:r>
              <a:rPr lang="en-US" altLang="zh-CN" sz="2400" b="1" dirty="0">
                <a:latin typeface="Times New Roman" pitchFamily="18" charset="0"/>
                <a:ea typeface="仿宋_GB2312" pitchFamily="49" charset="-122"/>
              </a:rPr>
              <a:t>—Random Access Memory</a:t>
            </a:r>
            <a:r>
              <a:rPr lang="zh-CN" altLang="en-US" sz="2400" b="1" dirty="0">
                <a:latin typeface="仿宋_GB2312" pitchFamily="49" charset="-122"/>
                <a:ea typeface="仿宋_GB2312" pitchFamily="49" charset="-122"/>
              </a:rPr>
              <a:t>）</a:t>
            </a:r>
            <a:endParaRPr kumimoji="1" lang="zh-CN" altLang="en-US" sz="2400" b="1" dirty="0">
              <a:latin typeface="仿宋_GB2312" pitchFamily="49" charset="-122"/>
              <a:ea typeface="仿宋_GB2312" pitchFamily="49" charset="-122"/>
            </a:endParaRPr>
          </a:p>
          <a:p>
            <a:pPr eaLnBrk="1" hangingPunct="1">
              <a:lnSpc>
                <a:spcPts val="3200"/>
              </a:lnSpc>
              <a:defRPr/>
            </a:pPr>
            <a:r>
              <a:rPr kumimoji="1" lang="en-US" altLang="zh-CN" sz="2400" b="1" dirty="0">
                <a:solidFill>
                  <a:srgbClr val="FF0000"/>
                </a:solidFill>
                <a:latin typeface="仿宋_GB2312" pitchFamily="49" charset="-122"/>
                <a:ea typeface="仿宋_GB2312" pitchFamily="49" charset="-122"/>
              </a:rPr>
              <a:t> </a:t>
            </a:r>
            <a:r>
              <a:rPr kumimoji="1" lang="en-US" altLang="zh-CN" sz="2400" b="1" dirty="0">
                <a:solidFill>
                  <a:srgbClr val="CC0000"/>
                </a:solidFill>
                <a:latin typeface="Times New Roman" pitchFamily="18" charset="0"/>
                <a:ea typeface="仿宋_GB2312" pitchFamily="49" charset="-122"/>
              </a:rPr>
              <a:t>RAM</a:t>
            </a:r>
            <a:r>
              <a:rPr kumimoji="1" lang="zh-CN" altLang="en-US" sz="2400" b="1" dirty="0">
                <a:solidFill>
                  <a:srgbClr val="FF0000"/>
                </a:solidFill>
                <a:latin typeface="仿宋_GB2312" pitchFamily="49" charset="-122"/>
                <a:ea typeface="仿宋_GB2312" pitchFamily="49" charset="-122"/>
              </a:rPr>
              <a:t>：</a:t>
            </a:r>
            <a:r>
              <a:rPr kumimoji="1" lang="zh-CN" altLang="en-US" sz="2400" b="1" dirty="0">
                <a:solidFill>
                  <a:srgbClr val="000066"/>
                </a:solidFill>
                <a:latin typeface="仿宋_GB2312" pitchFamily="49" charset="-122"/>
                <a:ea typeface="仿宋_GB2312" pitchFamily="49" charset="-122"/>
              </a:rPr>
              <a:t>存放</a:t>
            </a:r>
            <a:r>
              <a:rPr kumimoji="1" lang="zh-CN" altLang="zh-CN" sz="2400" b="1" dirty="0">
                <a:solidFill>
                  <a:srgbClr val="000066"/>
                </a:solidFill>
                <a:latin typeface="仿宋_GB2312" pitchFamily="49" charset="-122"/>
                <a:ea typeface="仿宋_GB2312" pitchFamily="49" charset="-122"/>
              </a:rPr>
              <a:t>程序、数据和中间结果</a:t>
            </a:r>
            <a:r>
              <a:rPr kumimoji="1" lang="zh-CN" altLang="en-US" sz="2400" b="1" dirty="0">
                <a:solidFill>
                  <a:srgbClr val="000066"/>
                </a:solidFill>
                <a:latin typeface="仿宋_GB2312" pitchFamily="49" charset="-122"/>
                <a:ea typeface="仿宋_GB2312" pitchFamily="49" charset="-122"/>
              </a:rPr>
              <a:t>，断电后内容丢失，其中内容可随时读写。</a:t>
            </a:r>
          </a:p>
        </p:txBody>
      </p:sp>
      <p:sp>
        <p:nvSpPr>
          <p:cNvPr id="8" name="内容占位符 2"/>
          <p:cNvSpPr>
            <a:spLocks noGrp="1"/>
          </p:cNvSpPr>
          <p:nvPr>
            <p:ph idx="1"/>
          </p:nvPr>
        </p:nvSpPr>
        <p:spPr>
          <a:xfrm>
            <a:off x="0" y="4437063"/>
            <a:ext cx="8137525" cy="1800225"/>
          </a:xfrm>
        </p:spPr>
        <p:txBody>
          <a:bodyPr/>
          <a:lstStyle/>
          <a:p>
            <a:pPr lvl="1">
              <a:buClr>
                <a:schemeClr val="hlink"/>
              </a:buClr>
              <a:buSzPct val="85000"/>
              <a:buFontTx/>
              <a:buNone/>
              <a:defRPr/>
            </a:pPr>
            <a:r>
              <a:rPr kumimoji="1" lang="zh-CN" altLang="en-US" sz="2400" b="1" dirty="0">
                <a:latin typeface="仿宋_GB2312" pitchFamily="49" charset="-122"/>
                <a:ea typeface="仿宋_GB2312" pitchFamily="49" charset="-122"/>
              </a:rPr>
              <a:t>     内存可由</a:t>
            </a:r>
            <a:r>
              <a:rPr kumimoji="1" lang="en-US" altLang="zh-CN" sz="2400" b="1" dirty="0">
                <a:latin typeface="Times New Roman" pitchFamily="18" charset="0"/>
                <a:ea typeface="仿宋_GB2312" pitchFamily="49" charset="-122"/>
                <a:cs typeface="Times New Roman" pitchFamily="18" charset="0"/>
              </a:rPr>
              <a:t>CPU</a:t>
            </a:r>
            <a:r>
              <a:rPr kumimoji="1" lang="zh-CN" altLang="en-US" sz="2400" b="1" dirty="0">
                <a:latin typeface="仿宋_GB2312" pitchFamily="49" charset="-122"/>
                <a:ea typeface="仿宋_GB2312" pitchFamily="49" charset="-122"/>
              </a:rPr>
              <a:t>直接访问，直接为</a:t>
            </a:r>
            <a:r>
              <a:rPr kumimoji="1" lang="en-US" altLang="zh-CN" sz="2400" b="1" dirty="0">
                <a:latin typeface="仿宋_GB2312" pitchFamily="49" charset="-122"/>
                <a:ea typeface="仿宋_GB2312" pitchFamily="49" charset="-122"/>
              </a:rPr>
              <a:t>CPU</a:t>
            </a:r>
            <a:r>
              <a:rPr kumimoji="1" lang="zh-CN" altLang="en-US" sz="2400" b="1" dirty="0">
                <a:latin typeface="仿宋_GB2312" pitchFamily="49" charset="-122"/>
                <a:ea typeface="仿宋_GB2312" pitchFamily="49" charset="-122"/>
              </a:rPr>
              <a:t>提供数据和指令，并存入由运算器送来的数据。</a:t>
            </a:r>
            <a:endParaRPr kumimoji="1" lang="en-US" altLang="zh-CN" sz="2400" b="1" dirty="0">
              <a:latin typeface="仿宋_GB2312" pitchFamily="49" charset="-122"/>
              <a:ea typeface="仿宋_GB2312" pitchFamily="49" charset="-122"/>
            </a:endParaRPr>
          </a:p>
          <a:p>
            <a:pPr marL="457200" lvl="1" indent="0">
              <a:buClr>
                <a:schemeClr val="hlink"/>
              </a:buClr>
              <a:buSzPct val="85000"/>
              <a:buFontTx/>
              <a:buNone/>
              <a:defRPr/>
            </a:pPr>
            <a:r>
              <a:rPr kumimoji="1" lang="en-US" altLang="zh-CN" sz="2400" b="1" dirty="0">
                <a:latin typeface="仿宋_GB2312" pitchFamily="49" charset="-122"/>
                <a:ea typeface="仿宋_GB2312" pitchFamily="49" charset="-122"/>
              </a:rPr>
              <a:t>     </a:t>
            </a:r>
            <a:r>
              <a:rPr kumimoji="1" lang="zh-CN" altLang="zh-CN" sz="2400" b="1" dirty="0">
                <a:latin typeface="仿宋_GB2312" pitchFamily="49" charset="-122"/>
                <a:ea typeface="仿宋_GB2312" pitchFamily="49" charset="-122"/>
              </a:rPr>
              <a:t>内存的读写速度</a:t>
            </a:r>
            <a:r>
              <a:rPr kumimoji="1" lang="zh-CN" altLang="en-US" sz="2400" b="1" dirty="0">
                <a:latin typeface="仿宋_GB2312" pitchFamily="49" charset="-122"/>
                <a:ea typeface="仿宋_GB2312" pitchFamily="49" charset="-122"/>
              </a:rPr>
              <a:t>快</a:t>
            </a:r>
            <a:r>
              <a:rPr kumimoji="1" lang="zh-CN" altLang="zh-CN" sz="2400" b="1" dirty="0">
                <a:latin typeface="仿宋_GB2312" pitchFamily="49" charset="-122"/>
                <a:ea typeface="仿宋_GB2312" pitchFamily="49" charset="-122"/>
              </a:rPr>
              <a:t>，容量小，价格也较高。</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6532"/>
                                        </p:tgtEl>
                                        <p:attrNameLst>
                                          <p:attrName>style.visibility</p:attrName>
                                        </p:attrNameLst>
                                      </p:cBhvr>
                                      <p:to>
                                        <p:strVal val="visible"/>
                                      </p:to>
                                    </p:set>
                                    <p:animEffect transition="in" filter="fade">
                                      <p:cBhvr>
                                        <p:cTn id="7" dur="1000"/>
                                        <p:tgtEl>
                                          <p:spTgt spid="406532"/>
                                        </p:tgtEl>
                                      </p:cBhvr>
                                    </p:animEffect>
                                    <p:anim calcmode="lin" valueType="num">
                                      <p:cBhvr>
                                        <p:cTn id="8" dur="1000" fill="hold"/>
                                        <p:tgtEl>
                                          <p:spTgt spid="406532"/>
                                        </p:tgtEl>
                                        <p:attrNameLst>
                                          <p:attrName>ppt_x</p:attrName>
                                        </p:attrNameLst>
                                      </p:cBhvr>
                                      <p:tavLst>
                                        <p:tav tm="0">
                                          <p:val>
                                            <p:strVal val="#ppt_x"/>
                                          </p:val>
                                        </p:tav>
                                        <p:tav tm="100000">
                                          <p:val>
                                            <p:strVal val="#ppt_x"/>
                                          </p:val>
                                        </p:tav>
                                      </p:tavLst>
                                    </p:anim>
                                    <p:anim calcmode="lin" valueType="num">
                                      <p:cBhvr>
                                        <p:cTn id="9" dur="1000" fill="hold"/>
                                        <p:tgtEl>
                                          <p:spTgt spid="40653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fade">
                                      <p:cBhvr>
                                        <p:cTn id="26" dur="1000"/>
                                        <p:tgtEl>
                                          <p:spTgt spid="8">
                                            <p:txEl>
                                              <p:pRg st="1" end="1"/>
                                            </p:txEl>
                                          </p:spTgt>
                                        </p:tgtEl>
                                      </p:cBhvr>
                                    </p:animEffect>
                                    <p:anim calcmode="lin" valueType="num">
                                      <p:cBhvr>
                                        <p:cTn id="2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p:bldP spid="7" grpId="0"/>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xfrm>
            <a:off x="179388" y="476250"/>
            <a:ext cx="8443912" cy="60325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b="1">
                <a:latin typeface="宋体" pitchFamily="2" charset="-122"/>
              </a:rPr>
              <a:t>内存单元的地址和内容</a:t>
            </a:r>
          </a:p>
        </p:txBody>
      </p:sp>
      <p:sp>
        <p:nvSpPr>
          <p:cNvPr id="112643" name="Rectangle 3"/>
          <p:cNvSpPr>
            <a:spLocks noChangeArrowheads="1"/>
          </p:cNvSpPr>
          <p:nvPr/>
        </p:nvSpPr>
        <p:spPr bwMode="auto">
          <a:xfrm>
            <a:off x="179388" y="1268413"/>
            <a:ext cx="8964612"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eaLnBrk="0" hangingPunct="0">
              <a:lnSpc>
                <a:spcPct val="85000"/>
              </a:lnSpc>
              <a:buFont typeface="Wingdings" pitchFamily="2" charset="2"/>
              <a:buChar char="Ø"/>
            </a:pPr>
            <a:r>
              <a:rPr lang="zh-CN" altLang="en-US" sz="2400" b="1">
                <a:latin typeface="仿宋_GB2312" pitchFamily="49" charset="-122"/>
                <a:ea typeface="仿宋_GB2312" pitchFamily="49" charset="-122"/>
              </a:rPr>
              <a:t>内存包含有很多存储单元，为区分不同的内存单元，计算机对每个单元进行编号，内存单元的编号就称为内存单元的地址。</a:t>
            </a:r>
          </a:p>
          <a:p>
            <a:pPr marL="342900" indent="-342900" eaLnBrk="0" hangingPunct="0">
              <a:lnSpc>
                <a:spcPct val="85000"/>
              </a:lnSpc>
              <a:buFont typeface="Wingdings" pitchFamily="2" charset="2"/>
              <a:buChar char="Ø"/>
            </a:pPr>
            <a:r>
              <a:rPr lang="zh-CN" altLang="en-US" sz="2400" b="1">
                <a:latin typeface="仿宋_GB2312" pitchFamily="49" charset="-122"/>
                <a:ea typeface="仿宋_GB2312" pitchFamily="49" charset="-122"/>
              </a:rPr>
              <a:t>每个内存地址单元中存放的二进制数为该单元的内容。</a:t>
            </a:r>
          </a:p>
          <a:p>
            <a:pPr marL="342900" indent="-342900" eaLnBrk="0" hangingPunct="0">
              <a:lnSpc>
                <a:spcPct val="85000"/>
              </a:lnSpc>
              <a:buFont typeface="Wingdings" pitchFamily="2" charset="2"/>
              <a:buChar char="Ø"/>
            </a:pPr>
            <a:r>
              <a:rPr lang="zh-CN" altLang="en-US" sz="2400" b="1">
                <a:latin typeface="仿宋_GB2312" pitchFamily="49" charset="-122"/>
                <a:ea typeface="仿宋_GB2312" pitchFamily="49" charset="-122"/>
              </a:rPr>
              <a:t>内存容量：指微机系统中内存条的存储容量，是内存条的关键参数。</a:t>
            </a:r>
          </a:p>
        </p:txBody>
      </p:sp>
      <p:sp>
        <p:nvSpPr>
          <p:cNvPr id="112644" name="Text Box 4"/>
          <p:cNvSpPr txBox="1">
            <a:spLocks noChangeArrowheads="1"/>
          </p:cNvSpPr>
          <p:nvPr/>
        </p:nvSpPr>
        <p:spPr bwMode="auto">
          <a:xfrm>
            <a:off x="2654300" y="4313238"/>
            <a:ext cx="11699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spcBef>
                <a:spcPct val="50000"/>
              </a:spcBef>
            </a:pPr>
            <a:r>
              <a:rPr kumimoji="1" lang="en-US" altLang="zh-CN" sz="2400">
                <a:latin typeface="Times New Roman" pitchFamily="18" charset="0"/>
                <a:ea typeface="楷体_GB2312"/>
                <a:cs typeface="楷体_GB2312"/>
              </a:rPr>
              <a:t>38F04H</a:t>
            </a:r>
          </a:p>
        </p:txBody>
      </p:sp>
      <p:sp>
        <p:nvSpPr>
          <p:cNvPr id="112645" name="Text Box 5"/>
          <p:cNvSpPr txBox="1">
            <a:spLocks noChangeArrowheads="1"/>
          </p:cNvSpPr>
          <p:nvPr/>
        </p:nvSpPr>
        <p:spPr bwMode="auto">
          <a:xfrm>
            <a:off x="1116013" y="3556000"/>
            <a:ext cx="130175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kumimoji="1" lang="zh-CN" altLang="en-US" sz="2400" b="1">
                <a:latin typeface="Times New Roman" pitchFamily="18" charset="0"/>
                <a:ea typeface="楷体_GB2312"/>
                <a:cs typeface="楷体_GB2312"/>
              </a:rPr>
              <a:t>内存单</a:t>
            </a:r>
          </a:p>
          <a:p>
            <a:pPr algn="ctr" eaLnBrk="1" hangingPunct="1"/>
            <a:r>
              <a:rPr kumimoji="1" lang="zh-CN" altLang="en-US" sz="2400" b="1">
                <a:latin typeface="Times New Roman" pitchFamily="18" charset="0"/>
                <a:ea typeface="楷体_GB2312"/>
                <a:cs typeface="楷体_GB2312"/>
              </a:rPr>
              <a:t>元地址</a:t>
            </a:r>
          </a:p>
        </p:txBody>
      </p:sp>
      <p:sp>
        <p:nvSpPr>
          <p:cNvPr id="112646" name="Text Box 6"/>
          <p:cNvSpPr txBox="1">
            <a:spLocks noChangeArrowheads="1"/>
          </p:cNvSpPr>
          <p:nvPr/>
        </p:nvSpPr>
        <p:spPr bwMode="auto">
          <a:xfrm>
            <a:off x="6461125" y="3556000"/>
            <a:ext cx="132715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kumimoji="1" lang="zh-CN" altLang="en-US" sz="2400" b="1">
                <a:latin typeface="Times New Roman" pitchFamily="18" charset="0"/>
                <a:ea typeface="楷体_GB2312"/>
                <a:cs typeface="楷体_GB2312"/>
              </a:rPr>
              <a:t>内存单</a:t>
            </a:r>
          </a:p>
          <a:p>
            <a:pPr algn="ctr" eaLnBrk="1" hangingPunct="1"/>
            <a:r>
              <a:rPr kumimoji="1" lang="zh-CN" altLang="en-US" sz="2400" b="1">
                <a:latin typeface="Times New Roman" pitchFamily="18" charset="0"/>
                <a:ea typeface="楷体_GB2312"/>
                <a:cs typeface="楷体_GB2312"/>
              </a:rPr>
              <a:t>元内容</a:t>
            </a:r>
            <a:endParaRPr kumimoji="1" lang="zh-CN" altLang="en-US" sz="2400">
              <a:latin typeface="Times New Roman" pitchFamily="18" charset="0"/>
              <a:ea typeface="楷体_GB2312"/>
              <a:cs typeface="楷体_GB2312"/>
            </a:endParaRPr>
          </a:p>
        </p:txBody>
      </p:sp>
      <p:sp>
        <p:nvSpPr>
          <p:cNvPr id="112647" name="Line 7"/>
          <p:cNvSpPr>
            <a:spLocks noChangeShapeType="1"/>
          </p:cNvSpPr>
          <p:nvPr/>
        </p:nvSpPr>
        <p:spPr bwMode="auto">
          <a:xfrm>
            <a:off x="2239963" y="3962400"/>
            <a:ext cx="574675" cy="479425"/>
          </a:xfrm>
          <a:prstGeom prst="line">
            <a:avLst/>
          </a:prstGeom>
          <a:noFill/>
          <a:ln w="22225">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2648" name="Group 8"/>
          <p:cNvGrpSpPr>
            <a:grpSpLocks/>
          </p:cNvGrpSpPr>
          <p:nvPr/>
        </p:nvGrpSpPr>
        <p:grpSpPr bwMode="auto">
          <a:xfrm>
            <a:off x="3392488" y="2924175"/>
            <a:ext cx="2351087" cy="3327400"/>
            <a:chOff x="2200" y="1914"/>
            <a:chExt cx="1481" cy="2096"/>
          </a:xfrm>
        </p:grpSpPr>
        <p:sp>
          <p:nvSpPr>
            <p:cNvPr id="59402" name="Rectangle 9"/>
            <p:cNvSpPr>
              <a:spLocks noChangeArrowheads="1"/>
            </p:cNvSpPr>
            <p:nvPr/>
          </p:nvSpPr>
          <p:spPr bwMode="auto">
            <a:xfrm>
              <a:off x="2518" y="2558"/>
              <a:ext cx="1152" cy="2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9403" name="Rectangle 10"/>
            <p:cNvSpPr>
              <a:spLocks noChangeArrowheads="1"/>
            </p:cNvSpPr>
            <p:nvPr/>
          </p:nvSpPr>
          <p:spPr bwMode="auto">
            <a:xfrm>
              <a:off x="2518" y="2798"/>
              <a:ext cx="1152" cy="2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9404" name="Rectangle 11"/>
            <p:cNvSpPr>
              <a:spLocks noChangeArrowheads="1"/>
            </p:cNvSpPr>
            <p:nvPr/>
          </p:nvSpPr>
          <p:spPr bwMode="auto">
            <a:xfrm>
              <a:off x="2518" y="3038"/>
              <a:ext cx="1152" cy="2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9405" name="Rectangle 12"/>
            <p:cNvSpPr>
              <a:spLocks noChangeArrowheads="1"/>
            </p:cNvSpPr>
            <p:nvPr/>
          </p:nvSpPr>
          <p:spPr bwMode="auto">
            <a:xfrm>
              <a:off x="2518" y="3278"/>
              <a:ext cx="1152" cy="2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9406" name="Rectangle 13"/>
            <p:cNvSpPr>
              <a:spLocks noChangeArrowheads="1"/>
            </p:cNvSpPr>
            <p:nvPr/>
          </p:nvSpPr>
          <p:spPr bwMode="auto">
            <a:xfrm>
              <a:off x="2518" y="3518"/>
              <a:ext cx="1152" cy="2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9407" name="Line 14"/>
            <p:cNvSpPr>
              <a:spLocks noChangeShapeType="1"/>
            </p:cNvSpPr>
            <p:nvPr/>
          </p:nvSpPr>
          <p:spPr bwMode="auto">
            <a:xfrm>
              <a:off x="2518" y="2222"/>
              <a:ext cx="0" cy="17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8" name="Line 15"/>
            <p:cNvSpPr>
              <a:spLocks noChangeShapeType="1"/>
            </p:cNvSpPr>
            <p:nvPr/>
          </p:nvSpPr>
          <p:spPr bwMode="auto">
            <a:xfrm>
              <a:off x="3670" y="2222"/>
              <a:ext cx="0" cy="17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9" name="Freeform 16"/>
            <p:cNvSpPr>
              <a:spLocks/>
            </p:cNvSpPr>
            <p:nvPr/>
          </p:nvSpPr>
          <p:spPr bwMode="auto">
            <a:xfrm>
              <a:off x="2518" y="3852"/>
              <a:ext cx="1163" cy="158"/>
            </a:xfrm>
            <a:custGeom>
              <a:avLst/>
              <a:gdLst>
                <a:gd name="T0" fmla="*/ 0 w 1163"/>
                <a:gd name="T1" fmla="*/ 4 h 308"/>
                <a:gd name="T2" fmla="*/ 55 w 1163"/>
                <a:gd name="T3" fmla="*/ 2 h 308"/>
                <a:gd name="T4" fmla="*/ 157 w 1163"/>
                <a:gd name="T5" fmla="*/ 2 h 308"/>
                <a:gd name="T6" fmla="*/ 314 w 1163"/>
                <a:gd name="T7" fmla="*/ 1 h 308"/>
                <a:gd name="T8" fmla="*/ 462 w 1163"/>
                <a:gd name="T9" fmla="*/ 1 h 308"/>
                <a:gd name="T10" fmla="*/ 582 w 1163"/>
                <a:gd name="T11" fmla="*/ 2 h 308"/>
                <a:gd name="T12" fmla="*/ 665 w 1163"/>
                <a:gd name="T13" fmla="*/ 3 h 308"/>
                <a:gd name="T14" fmla="*/ 831 w 1163"/>
                <a:gd name="T15" fmla="*/ 5 h 308"/>
                <a:gd name="T16" fmla="*/ 988 w 1163"/>
                <a:gd name="T17" fmla="*/ 6 h 308"/>
                <a:gd name="T18" fmla="*/ 1071 w 1163"/>
                <a:gd name="T19" fmla="*/ 6 h 308"/>
                <a:gd name="T20" fmla="*/ 1089 w 1163"/>
                <a:gd name="T21" fmla="*/ 5 h 308"/>
                <a:gd name="T22" fmla="*/ 1163 w 1163"/>
                <a:gd name="T23" fmla="*/ 4 h 3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63" h="308">
                  <a:moveTo>
                    <a:pt x="0" y="197"/>
                  </a:moveTo>
                  <a:cubicBezTo>
                    <a:pt x="21" y="175"/>
                    <a:pt x="33" y="144"/>
                    <a:pt x="55" y="123"/>
                  </a:cubicBezTo>
                  <a:cubicBezTo>
                    <a:pt x="82" y="98"/>
                    <a:pt x="122" y="79"/>
                    <a:pt x="157" y="68"/>
                  </a:cubicBezTo>
                  <a:cubicBezTo>
                    <a:pt x="204" y="19"/>
                    <a:pt x="246" y="12"/>
                    <a:pt x="314" y="3"/>
                  </a:cubicBezTo>
                  <a:cubicBezTo>
                    <a:pt x="351" y="6"/>
                    <a:pt x="419" y="0"/>
                    <a:pt x="462" y="22"/>
                  </a:cubicBezTo>
                  <a:cubicBezTo>
                    <a:pt x="514" y="48"/>
                    <a:pt x="521" y="89"/>
                    <a:pt x="582" y="105"/>
                  </a:cubicBezTo>
                  <a:cubicBezTo>
                    <a:pt x="612" y="127"/>
                    <a:pt x="630" y="149"/>
                    <a:pt x="665" y="160"/>
                  </a:cubicBezTo>
                  <a:cubicBezTo>
                    <a:pt x="708" y="204"/>
                    <a:pt x="772" y="233"/>
                    <a:pt x="831" y="252"/>
                  </a:cubicBezTo>
                  <a:cubicBezTo>
                    <a:pt x="875" y="282"/>
                    <a:pt x="936" y="295"/>
                    <a:pt x="988" y="308"/>
                  </a:cubicBezTo>
                  <a:cubicBezTo>
                    <a:pt x="1016" y="305"/>
                    <a:pt x="1044" y="306"/>
                    <a:pt x="1071" y="299"/>
                  </a:cubicBezTo>
                  <a:cubicBezTo>
                    <a:pt x="1079" y="297"/>
                    <a:pt x="1083" y="286"/>
                    <a:pt x="1089" y="280"/>
                  </a:cubicBezTo>
                  <a:cubicBezTo>
                    <a:pt x="1112" y="257"/>
                    <a:pt x="1134" y="231"/>
                    <a:pt x="1163" y="215"/>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9410" name="Text Box 17"/>
            <p:cNvSpPr txBox="1">
              <a:spLocks noChangeArrowheads="1"/>
            </p:cNvSpPr>
            <p:nvPr/>
          </p:nvSpPr>
          <p:spPr bwMode="auto">
            <a:xfrm>
              <a:off x="2518" y="2780"/>
              <a:ext cx="1134"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r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400">
                  <a:solidFill>
                    <a:srgbClr val="A50021"/>
                  </a:solidFill>
                  <a:latin typeface="Times New Roman" pitchFamily="18" charset="0"/>
                  <a:ea typeface="楷体_GB2312"/>
                  <a:cs typeface="楷体_GB2312"/>
                </a:rPr>
                <a:t>1 0 1 1 0 1 1 0</a:t>
              </a:r>
            </a:p>
          </p:txBody>
        </p:sp>
        <p:sp>
          <p:nvSpPr>
            <p:cNvPr id="59411" name="Rectangle 18"/>
            <p:cNvSpPr>
              <a:spLocks noChangeArrowheads="1"/>
            </p:cNvSpPr>
            <p:nvPr/>
          </p:nvSpPr>
          <p:spPr bwMode="auto">
            <a:xfrm>
              <a:off x="2518" y="2085"/>
              <a:ext cx="1152" cy="2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9412" name="Line 19"/>
            <p:cNvSpPr>
              <a:spLocks noChangeShapeType="1"/>
            </p:cNvSpPr>
            <p:nvPr/>
          </p:nvSpPr>
          <p:spPr bwMode="auto">
            <a:xfrm>
              <a:off x="3089" y="2085"/>
              <a:ext cx="0" cy="227"/>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3" name="Line 20"/>
            <p:cNvSpPr>
              <a:spLocks noChangeShapeType="1"/>
            </p:cNvSpPr>
            <p:nvPr/>
          </p:nvSpPr>
          <p:spPr bwMode="auto">
            <a:xfrm>
              <a:off x="2790" y="2085"/>
              <a:ext cx="0" cy="227"/>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4" name="Line 21"/>
            <p:cNvSpPr>
              <a:spLocks noChangeShapeType="1"/>
            </p:cNvSpPr>
            <p:nvPr/>
          </p:nvSpPr>
          <p:spPr bwMode="auto">
            <a:xfrm>
              <a:off x="3380" y="2085"/>
              <a:ext cx="0" cy="227"/>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5" name="Line 22"/>
            <p:cNvSpPr>
              <a:spLocks noChangeShapeType="1"/>
            </p:cNvSpPr>
            <p:nvPr/>
          </p:nvSpPr>
          <p:spPr bwMode="auto">
            <a:xfrm>
              <a:off x="2654" y="2095"/>
              <a:ext cx="0" cy="227"/>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6" name="Line 23"/>
            <p:cNvSpPr>
              <a:spLocks noChangeShapeType="1"/>
            </p:cNvSpPr>
            <p:nvPr/>
          </p:nvSpPr>
          <p:spPr bwMode="auto">
            <a:xfrm>
              <a:off x="3225" y="2095"/>
              <a:ext cx="0" cy="227"/>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7" name="Line 24"/>
            <p:cNvSpPr>
              <a:spLocks noChangeShapeType="1"/>
            </p:cNvSpPr>
            <p:nvPr/>
          </p:nvSpPr>
          <p:spPr bwMode="auto">
            <a:xfrm>
              <a:off x="2944" y="2085"/>
              <a:ext cx="0" cy="227"/>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8" name="Line 25"/>
            <p:cNvSpPr>
              <a:spLocks noChangeShapeType="1"/>
            </p:cNvSpPr>
            <p:nvPr/>
          </p:nvSpPr>
          <p:spPr bwMode="auto">
            <a:xfrm>
              <a:off x="3534" y="2085"/>
              <a:ext cx="0" cy="227"/>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9" name="Text Box 26"/>
            <p:cNvSpPr txBox="1">
              <a:spLocks noChangeArrowheads="1"/>
            </p:cNvSpPr>
            <p:nvPr/>
          </p:nvSpPr>
          <p:spPr bwMode="auto">
            <a:xfrm>
              <a:off x="2200" y="2312"/>
              <a:ext cx="136" cy="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lnSpc>
                  <a:spcPct val="30000"/>
                </a:lnSpc>
              </a:pPr>
              <a:r>
                <a:rPr kumimoji="1" lang="en-US" altLang="zh-CN" sz="4400" b="1">
                  <a:latin typeface="Times New Roman" pitchFamily="18" charset="0"/>
                  <a:ea typeface="楷体_GB2312"/>
                  <a:cs typeface="楷体_GB2312"/>
                </a:rPr>
                <a:t>.</a:t>
              </a:r>
            </a:p>
            <a:p>
              <a:pPr algn="r" eaLnBrk="1" hangingPunct="1">
                <a:lnSpc>
                  <a:spcPct val="30000"/>
                </a:lnSpc>
              </a:pPr>
              <a:r>
                <a:rPr kumimoji="1" lang="en-US" altLang="zh-CN" sz="4400" b="1">
                  <a:latin typeface="Times New Roman" pitchFamily="18" charset="0"/>
                  <a:ea typeface="楷体_GB2312"/>
                  <a:cs typeface="楷体_GB2312"/>
                </a:rPr>
                <a:t>.</a:t>
              </a:r>
            </a:p>
            <a:p>
              <a:pPr algn="r" eaLnBrk="1" hangingPunct="1">
                <a:lnSpc>
                  <a:spcPct val="30000"/>
                </a:lnSpc>
              </a:pPr>
              <a:r>
                <a:rPr kumimoji="1" lang="en-US" altLang="zh-CN" sz="4400" b="1">
                  <a:latin typeface="Times New Roman" pitchFamily="18" charset="0"/>
                  <a:ea typeface="楷体_GB2312"/>
                  <a:cs typeface="楷体_GB2312"/>
                </a:rPr>
                <a:t>.</a:t>
              </a:r>
            </a:p>
          </p:txBody>
        </p:sp>
        <p:sp>
          <p:nvSpPr>
            <p:cNvPr id="59420" name="Text Box 27"/>
            <p:cNvSpPr txBox="1">
              <a:spLocks noChangeArrowheads="1"/>
            </p:cNvSpPr>
            <p:nvPr/>
          </p:nvSpPr>
          <p:spPr bwMode="auto">
            <a:xfrm>
              <a:off x="2201" y="3273"/>
              <a:ext cx="136" cy="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lnSpc>
                  <a:spcPct val="30000"/>
                </a:lnSpc>
              </a:pPr>
              <a:r>
                <a:rPr kumimoji="1" lang="en-US" altLang="zh-CN" sz="4400" b="1">
                  <a:latin typeface="Times New Roman" pitchFamily="18" charset="0"/>
                  <a:ea typeface="楷体_GB2312"/>
                  <a:cs typeface="楷体_GB2312"/>
                </a:rPr>
                <a:t>.</a:t>
              </a:r>
            </a:p>
            <a:p>
              <a:pPr algn="r" eaLnBrk="1" hangingPunct="1">
                <a:lnSpc>
                  <a:spcPct val="30000"/>
                </a:lnSpc>
              </a:pPr>
              <a:r>
                <a:rPr kumimoji="1" lang="en-US" altLang="zh-CN" sz="4400" b="1">
                  <a:latin typeface="Times New Roman" pitchFamily="18" charset="0"/>
                  <a:ea typeface="楷体_GB2312"/>
                  <a:cs typeface="楷体_GB2312"/>
                </a:rPr>
                <a:t>.</a:t>
              </a:r>
            </a:p>
            <a:p>
              <a:pPr algn="r" eaLnBrk="1" hangingPunct="1">
                <a:lnSpc>
                  <a:spcPct val="30000"/>
                </a:lnSpc>
              </a:pPr>
              <a:r>
                <a:rPr kumimoji="1" lang="en-US" altLang="zh-CN" sz="4400" b="1">
                  <a:latin typeface="Times New Roman" pitchFamily="18" charset="0"/>
                  <a:ea typeface="楷体_GB2312"/>
                  <a:cs typeface="楷体_GB2312"/>
                </a:rPr>
                <a:t>.</a:t>
              </a:r>
            </a:p>
          </p:txBody>
        </p:sp>
        <p:sp>
          <p:nvSpPr>
            <p:cNvPr id="59421" name="Text Box 28"/>
            <p:cNvSpPr txBox="1">
              <a:spLocks noChangeArrowheads="1"/>
            </p:cNvSpPr>
            <p:nvPr/>
          </p:nvSpPr>
          <p:spPr bwMode="auto">
            <a:xfrm>
              <a:off x="2518" y="1914"/>
              <a:ext cx="1134" cy="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lnSpc>
                  <a:spcPct val="80000"/>
                </a:lnSpc>
              </a:pPr>
              <a:r>
                <a:rPr kumimoji="1" lang="en-US" altLang="zh-CN" sz="2200">
                  <a:ea typeface="楷体_GB2312"/>
                  <a:cs typeface="楷体_GB2312"/>
                </a:rPr>
                <a:t>7 6 5 4 3 2 1 0</a:t>
              </a:r>
            </a:p>
          </p:txBody>
        </p:sp>
      </p:grpSp>
      <p:sp>
        <p:nvSpPr>
          <p:cNvPr id="112669" name="Line 29"/>
          <p:cNvSpPr>
            <a:spLocks noChangeShapeType="1"/>
          </p:cNvSpPr>
          <p:nvPr/>
        </p:nvSpPr>
        <p:spPr bwMode="auto">
          <a:xfrm flipH="1">
            <a:off x="5408613" y="3962400"/>
            <a:ext cx="1152525" cy="431800"/>
          </a:xfrm>
          <a:prstGeom prst="line">
            <a:avLst/>
          </a:prstGeom>
          <a:noFill/>
          <a:ln w="22225">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animEffect transition="in" filter="wipe(up)">
                                      <p:cBhvr>
                                        <p:cTn id="7" dur="2000"/>
                                        <p:tgtEl>
                                          <p:spTgt spid="1126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12643">
                                            <p:txEl>
                                              <p:pRg st="1" end="1"/>
                                            </p:txEl>
                                          </p:spTgt>
                                        </p:tgtEl>
                                        <p:attrNameLst>
                                          <p:attrName>style.visibility</p:attrName>
                                        </p:attrNameLst>
                                      </p:cBhvr>
                                      <p:to>
                                        <p:strVal val="visible"/>
                                      </p:to>
                                    </p:set>
                                    <p:animEffect transition="in" filter="wipe(up)">
                                      <p:cBhvr>
                                        <p:cTn id="12" dur="1000"/>
                                        <p:tgtEl>
                                          <p:spTgt spid="1126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12643">
                                            <p:txEl>
                                              <p:pRg st="2" end="2"/>
                                            </p:txEl>
                                          </p:spTgt>
                                        </p:tgtEl>
                                        <p:attrNameLst>
                                          <p:attrName>style.visibility</p:attrName>
                                        </p:attrNameLst>
                                      </p:cBhvr>
                                      <p:to>
                                        <p:strVal val="visible"/>
                                      </p:to>
                                    </p:set>
                                    <p:animEffect transition="in" filter="wipe(up)">
                                      <p:cBhvr>
                                        <p:cTn id="17" dur="1000"/>
                                        <p:tgtEl>
                                          <p:spTgt spid="1126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nodeType="clickEffect">
                                  <p:stCondLst>
                                    <p:cond delay="0"/>
                                  </p:stCondLst>
                                  <p:childTnLst>
                                    <p:set>
                                      <p:cBhvr>
                                        <p:cTn id="21" dur="1" fill="hold">
                                          <p:stCondLst>
                                            <p:cond delay="0"/>
                                          </p:stCondLst>
                                        </p:cTn>
                                        <p:tgtEl>
                                          <p:spTgt spid="112648"/>
                                        </p:tgtEl>
                                        <p:attrNameLst>
                                          <p:attrName>style.visibility</p:attrName>
                                        </p:attrNameLst>
                                      </p:cBhvr>
                                      <p:to>
                                        <p:strVal val="visible"/>
                                      </p:to>
                                    </p:set>
                                    <p:anim calcmode="lin" valueType="num">
                                      <p:cBhvr>
                                        <p:cTn id="22" dur="1000" fill="hold"/>
                                        <p:tgtEl>
                                          <p:spTgt spid="112648"/>
                                        </p:tgtEl>
                                        <p:attrNameLst>
                                          <p:attrName>ppt_x</p:attrName>
                                        </p:attrNameLst>
                                      </p:cBhvr>
                                      <p:tavLst>
                                        <p:tav tm="0">
                                          <p:val>
                                            <p:strVal val="#ppt_x-.2"/>
                                          </p:val>
                                        </p:tav>
                                        <p:tav tm="100000">
                                          <p:val>
                                            <p:strVal val="#ppt_x"/>
                                          </p:val>
                                        </p:tav>
                                      </p:tavLst>
                                    </p:anim>
                                    <p:anim calcmode="lin" valueType="num">
                                      <p:cBhvr>
                                        <p:cTn id="23" dur="1000" fill="hold"/>
                                        <p:tgtEl>
                                          <p:spTgt spid="112648"/>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1264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12645"/>
                                        </p:tgtEl>
                                        <p:attrNameLst>
                                          <p:attrName>style.visibility</p:attrName>
                                        </p:attrNameLst>
                                      </p:cBhvr>
                                      <p:to>
                                        <p:strVal val="visible"/>
                                      </p:to>
                                    </p:set>
                                    <p:animEffect transition="in" filter="box(in)">
                                      <p:cBhvr>
                                        <p:cTn id="29" dur="500"/>
                                        <p:tgtEl>
                                          <p:spTgt spid="11264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2647"/>
                                        </p:tgtEl>
                                        <p:attrNameLst>
                                          <p:attrName>style.visibility</p:attrName>
                                        </p:attrNameLst>
                                      </p:cBhvr>
                                      <p:to>
                                        <p:strVal val="visible"/>
                                      </p:to>
                                    </p:set>
                                    <p:animEffect transition="in" filter="wipe(left)">
                                      <p:cBhvr>
                                        <p:cTn id="34" dur="500"/>
                                        <p:tgtEl>
                                          <p:spTgt spid="11264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12644"/>
                                        </p:tgtEl>
                                        <p:attrNameLst>
                                          <p:attrName>style.visibility</p:attrName>
                                        </p:attrNameLst>
                                      </p:cBhvr>
                                      <p:to>
                                        <p:strVal val="visible"/>
                                      </p:to>
                                    </p:set>
                                    <p:animEffect transition="in" filter="wipe(up)">
                                      <p:cBhvr>
                                        <p:cTn id="39" dur="500"/>
                                        <p:tgtEl>
                                          <p:spTgt spid="11264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112646"/>
                                        </p:tgtEl>
                                        <p:attrNameLst>
                                          <p:attrName>style.visibility</p:attrName>
                                        </p:attrNameLst>
                                      </p:cBhvr>
                                      <p:to>
                                        <p:strVal val="visible"/>
                                      </p:to>
                                    </p:set>
                                    <p:animEffect transition="in" filter="box(in)">
                                      <p:cBhvr>
                                        <p:cTn id="44" dur="500"/>
                                        <p:tgtEl>
                                          <p:spTgt spid="11264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112669"/>
                                        </p:tgtEl>
                                        <p:attrNameLst>
                                          <p:attrName>style.visibility</p:attrName>
                                        </p:attrNameLst>
                                      </p:cBhvr>
                                      <p:to>
                                        <p:strVal val="visible"/>
                                      </p:to>
                                    </p:set>
                                    <p:animEffect transition="in" filter="wipe(right)">
                                      <p:cBhvr>
                                        <p:cTn id="49" dur="500"/>
                                        <p:tgtEl>
                                          <p:spTgt spid="112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allAtOnce"/>
      <p:bldP spid="112644" grpId="0"/>
      <p:bldP spid="112645" grpId="0"/>
      <p:bldP spid="112646" grpId="0"/>
      <p:bldP spid="112647" grpId="0" animBg="1"/>
      <p:bldP spid="11266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Grp="1" noChangeArrowheads="1"/>
          </p:cNvSpPr>
          <p:nvPr>
            <p:ph type="body" idx="1"/>
          </p:nvPr>
        </p:nvSpPr>
        <p:spPr bwMode="auto">
          <a:xfrm>
            <a:off x="323850" y="549275"/>
            <a:ext cx="8496300" cy="2808288"/>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20000"/>
              </a:lnSpc>
              <a:buFont typeface="Wingdings" pitchFamily="2" charset="2"/>
              <a:buNone/>
            </a:pPr>
            <a:r>
              <a:rPr lang="zh-CN" altLang="en-US" sz="2400" b="1">
                <a:latin typeface="宋体" pitchFamily="2" charset="-122"/>
              </a:rPr>
              <a:t> </a:t>
            </a:r>
            <a:r>
              <a:rPr lang="zh-CN" altLang="en-US" sz="2800" b="1">
                <a:latin typeface="宋体" pitchFamily="2" charset="-122"/>
              </a:rPr>
              <a:t>内存空间</a:t>
            </a:r>
            <a:endParaRPr lang="zh-CN" altLang="en-US" sz="2800" b="1">
              <a:solidFill>
                <a:srgbClr val="A50021"/>
              </a:solidFill>
              <a:latin typeface="宋体" pitchFamily="2" charset="-122"/>
            </a:endParaRPr>
          </a:p>
          <a:p>
            <a:pPr>
              <a:lnSpc>
                <a:spcPct val="120000"/>
              </a:lnSpc>
              <a:buFont typeface="Wingdings" pitchFamily="2" charset="2"/>
              <a:buChar char="Ø"/>
            </a:pPr>
            <a:r>
              <a:rPr lang="zh-CN" altLang="en-US" sz="2400" b="1">
                <a:solidFill>
                  <a:srgbClr val="A50021"/>
                </a:solidFill>
                <a:latin typeface="宋体" pitchFamily="2" charset="-122"/>
              </a:rPr>
              <a:t>注意：内存空间与内存容量的区别</a:t>
            </a:r>
          </a:p>
          <a:p>
            <a:pPr lvl="1">
              <a:lnSpc>
                <a:spcPct val="120000"/>
              </a:lnSpc>
              <a:buFontTx/>
              <a:buChar char="•"/>
            </a:pPr>
            <a:r>
              <a:rPr lang="zh-CN" altLang="en-US" sz="2400" b="1">
                <a:latin typeface="宋体" pitchFamily="2" charset="-122"/>
              </a:rPr>
              <a:t>内存空间：又称为存储空间、寻址范围，是指微机的寻址能力，与</a:t>
            </a:r>
            <a:r>
              <a:rPr lang="en-US" altLang="zh-CN" sz="2400" b="1">
                <a:latin typeface="宋体" pitchFamily="2" charset="-122"/>
              </a:rPr>
              <a:t>CPU</a:t>
            </a:r>
            <a:r>
              <a:rPr lang="zh-CN" altLang="en-US" sz="2400" b="1">
                <a:latin typeface="宋体" pitchFamily="2" charset="-122"/>
              </a:rPr>
              <a:t>的地址总线宽度（地址线的数目）有关。</a:t>
            </a:r>
          </a:p>
          <a:p>
            <a:pPr lvl="1">
              <a:lnSpc>
                <a:spcPct val="120000"/>
              </a:lnSpc>
              <a:buFontTx/>
              <a:buChar char="•"/>
            </a:pPr>
            <a:r>
              <a:rPr lang="zh-CN" altLang="en-US" sz="2400" b="1">
                <a:latin typeface="宋体" pitchFamily="2" charset="-122"/>
              </a:rPr>
              <a:t>微机系统中内存的容量等于插在主板内存插槽上所有内存条容量的总和。</a:t>
            </a:r>
          </a:p>
        </p:txBody>
      </p:sp>
      <p:sp>
        <p:nvSpPr>
          <p:cNvPr id="114692" name="Rectangle 4"/>
          <p:cNvSpPr>
            <a:spLocks noChangeArrowheads="1"/>
          </p:cNvSpPr>
          <p:nvPr/>
        </p:nvSpPr>
        <p:spPr bwMode="auto">
          <a:xfrm>
            <a:off x="323850" y="3716338"/>
            <a:ext cx="84963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eaLnBrk="0" hangingPunct="0">
              <a:spcBef>
                <a:spcPct val="20000"/>
              </a:spcBef>
              <a:buFont typeface="Wingdings" pitchFamily="2" charset="2"/>
              <a:buNone/>
            </a:pPr>
            <a:r>
              <a:rPr lang="zh-CN" altLang="en-US" sz="2400" b="1">
                <a:latin typeface="宋体" pitchFamily="2" charset="-122"/>
              </a:rPr>
              <a:t>内存的基本操作</a:t>
            </a:r>
            <a:endParaRPr lang="zh-CN" altLang="en-US" sz="2400" b="1"/>
          </a:p>
          <a:p>
            <a:pPr marL="342900" indent="-342900" eaLnBrk="0" hangingPunct="0">
              <a:spcBef>
                <a:spcPct val="20000"/>
              </a:spcBef>
              <a:buFont typeface="Wingdings" pitchFamily="2" charset="2"/>
              <a:buChar char="Ø"/>
            </a:pPr>
            <a:r>
              <a:rPr lang="zh-CN" altLang="en-US" sz="2400" b="1"/>
              <a:t>存储器</a:t>
            </a:r>
            <a:r>
              <a:rPr lang="zh-CN" altLang="en-US" sz="2400" b="1">
                <a:latin typeface="宋体" pitchFamily="2" charset="-122"/>
              </a:rPr>
              <a:t>读操作：将内存单元的内容读入</a:t>
            </a:r>
            <a:r>
              <a:rPr lang="en-US" altLang="zh-CN" sz="2400" b="1">
                <a:latin typeface="宋体" pitchFamily="2" charset="-122"/>
              </a:rPr>
              <a:t>CPU</a:t>
            </a:r>
            <a:r>
              <a:rPr lang="zh-CN" altLang="en-US" sz="2400" b="1">
                <a:latin typeface="宋体" pitchFamily="2" charset="-122"/>
              </a:rPr>
              <a:t>，原单元内容不改变。</a:t>
            </a:r>
          </a:p>
          <a:p>
            <a:pPr marL="342900" indent="-342900" eaLnBrk="0" hangingPunct="0">
              <a:spcBef>
                <a:spcPct val="20000"/>
              </a:spcBef>
              <a:buFont typeface="Wingdings" pitchFamily="2" charset="2"/>
              <a:buChar char="Ø"/>
            </a:pPr>
            <a:r>
              <a:rPr lang="zh-CN" altLang="en-US" sz="2400" b="1"/>
              <a:t>存储器</a:t>
            </a:r>
            <a:r>
              <a:rPr lang="zh-CN" altLang="en-US" sz="2400" b="1">
                <a:latin typeface="宋体" pitchFamily="2" charset="-122"/>
              </a:rPr>
              <a:t>写操作：</a:t>
            </a:r>
            <a:r>
              <a:rPr lang="en-US" altLang="zh-CN" sz="2400" b="1">
                <a:latin typeface="宋体" pitchFamily="2" charset="-122"/>
              </a:rPr>
              <a:t>CPU</a:t>
            </a:r>
            <a:r>
              <a:rPr lang="zh-CN" altLang="en-US" sz="2400" b="1">
                <a:latin typeface="宋体" pitchFamily="2" charset="-122"/>
              </a:rPr>
              <a:t>将信息放入内存单元，单元中原内容被覆盖。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iterate type="lt">
                                    <p:tmPct val="0"/>
                                  </p:iterate>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wipe(down)">
                                      <p:cBhvr>
                                        <p:cTn id="7" dur="500"/>
                                        <p:tgtEl>
                                          <p:spTgt spid="1146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iterate type="lt">
                                    <p:tmPct val="0"/>
                                  </p:iterate>
                                  <p:childTnLst>
                                    <p:set>
                                      <p:cBhvr>
                                        <p:cTn id="11" dur="1" fill="hold">
                                          <p:stCondLst>
                                            <p:cond delay="0"/>
                                          </p:stCondLst>
                                        </p:cTn>
                                        <p:tgtEl>
                                          <p:spTgt spid="114691">
                                            <p:txEl>
                                              <p:pRg st="1" end="1"/>
                                            </p:txEl>
                                          </p:spTgt>
                                        </p:tgtEl>
                                        <p:attrNameLst>
                                          <p:attrName>style.visibility</p:attrName>
                                        </p:attrNameLst>
                                      </p:cBhvr>
                                      <p:to>
                                        <p:strVal val="visible"/>
                                      </p:to>
                                    </p:set>
                                    <p:animEffect transition="in" filter="wipe(down)">
                                      <p:cBhvr>
                                        <p:cTn id="12" dur="500"/>
                                        <p:tgtEl>
                                          <p:spTgt spid="1146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4691">
                                            <p:txEl>
                                              <p:pRg st="2" end="2"/>
                                            </p:txEl>
                                          </p:spTgt>
                                        </p:tgtEl>
                                        <p:attrNameLst>
                                          <p:attrName>style.visibility</p:attrName>
                                        </p:attrNameLst>
                                      </p:cBhvr>
                                      <p:to>
                                        <p:strVal val="visible"/>
                                      </p:to>
                                    </p:set>
                                    <p:animEffect transition="in" filter="wipe(down)">
                                      <p:cBhvr>
                                        <p:cTn id="17" dur="500"/>
                                        <p:tgtEl>
                                          <p:spTgt spid="1146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14691">
                                            <p:txEl>
                                              <p:pRg st="3" end="3"/>
                                            </p:txEl>
                                          </p:spTgt>
                                        </p:tgtEl>
                                        <p:attrNameLst>
                                          <p:attrName>style.visibility</p:attrName>
                                        </p:attrNameLst>
                                      </p:cBhvr>
                                      <p:to>
                                        <p:strVal val="visible"/>
                                      </p:to>
                                    </p:set>
                                    <p:animEffect transition="in" filter="wipe(down)">
                                      <p:cBhvr>
                                        <p:cTn id="22" dur="500"/>
                                        <p:tgtEl>
                                          <p:spTgt spid="11469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4692">
                                            <p:txEl>
                                              <p:pRg st="0" end="0"/>
                                            </p:txEl>
                                          </p:spTgt>
                                        </p:tgtEl>
                                        <p:attrNameLst>
                                          <p:attrName>style.visibility</p:attrName>
                                        </p:attrNameLst>
                                      </p:cBhvr>
                                      <p:to>
                                        <p:strVal val="visible"/>
                                      </p:to>
                                    </p:set>
                                    <p:animEffect transition="in" filter="wipe(up)">
                                      <p:cBhvr>
                                        <p:cTn id="27" dur="1000"/>
                                        <p:tgtEl>
                                          <p:spTgt spid="114692">
                                            <p:txEl>
                                              <p:pRg st="0" end="0"/>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14692">
                                            <p:txEl>
                                              <p:pRg st="1" end="1"/>
                                            </p:txEl>
                                          </p:spTgt>
                                        </p:tgtEl>
                                        <p:attrNameLst>
                                          <p:attrName>style.visibility</p:attrName>
                                        </p:attrNameLst>
                                      </p:cBhvr>
                                      <p:to>
                                        <p:strVal val="visible"/>
                                      </p:to>
                                    </p:set>
                                    <p:animEffect transition="in" filter="wipe(up)">
                                      <p:cBhvr>
                                        <p:cTn id="30" dur="1000"/>
                                        <p:tgtEl>
                                          <p:spTgt spid="114692">
                                            <p:txEl>
                                              <p:pRg st="1" end="1"/>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14692">
                                            <p:txEl>
                                              <p:pRg st="2" end="2"/>
                                            </p:txEl>
                                          </p:spTgt>
                                        </p:tgtEl>
                                        <p:attrNameLst>
                                          <p:attrName>style.visibility</p:attrName>
                                        </p:attrNameLst>
                                      </p:cBhvr>
                                      <p:to>
                                        <p:strVal val="visible"/>
                                      </p:to>
                                    </p:set>
                                    <p:animEffect transition="in" filter="wipe(up)">
                                      <p:cBhvr>
                                        <p:cTn id="35" dur="1000"/>
                                        <p:tgtEl>
                                          <p:spTgt spid="1146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2" grpId="0" build="allAtOnce"/>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bwMode="auto">
          <a:xfrm>
            <a:off x="323850" y="333375"/>
            <a:ext cx="7772400" cy="619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sz="3200" b="1">
                <a:solidFill>
                  <a:srgbClr val="E41202"/>
                </a:solidFill>
                <a:latin typeface="黑体" pitchFamily="49" charset="-122"/>
                <a:ea typeface="黑体" pitchFamily="49" charset="-122"/>
              </a:rPr>
              <a:t>高速缓冲存储器 </a:t>
            </a:r>
            <a:r>
              <a:rPr lang="en-US" altLang="zh-CN" sz="3200" b="1">
                <a:solidFill>
                  <a:srgbClr val="E41202"/>
                </a:solidFill>
                <a:latin typeface="黑体" pitchFamily="49" charset="-122"/>
                <a:ea typeface="黑体" pitchFamily="49" charset="-122"/>
              </a:rPr>
              <a:t>Cache</a:t>
            </a:r>
          </a:p>
        </p:txBody>
      </p:sp>
      <p:sp>
        <p:nvSpPr>
          <p:cNvPr id="420867" name="Text Box 3"/>
          <p:cNvSpPr txBox="1">
            <a:spLocks noChangeArrowheads="1"/>
          </p:cNvSpPr>
          <p:nvPr/>
        </p:nvSpPr>
        <p:spPr bwMode="auto">
          <a:xfrm>
            <a:off x="152400" y="1196975"/>
            <a:ext cx="86677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Clr>
                <a:schemeClr val="hlink"/>
              </a:buClr>
              <a:buSzPct val="80000"/>
              <a:buFont typeface="Wingdings" pitchFamily="2" charset="2"/>
              <a:buChar char="v"/>
            </a:pPr>
            <a:r>
              <a:rPr kumimoji="1" lang="zh-CN" altLang="en-US" sz="2400" b="1" dirty="0">
                <a:latin typeface="仿宋_GB2312" pitchFamily="49" charset="-122"/>
                <a:ea typeface="仿宋_GB2312" pitchFamily="49" charset="-122"/>
              </a:rPr>
              <a:t> </a:t>
            </a:r>
            <a:r>
              <a:rPr kumimoji="1" lang="zh-CN" altLang="en-US" sz="2400" b="1" dirty="0">
                <a:solidFill>
                  <a:srgbClr val="CC0000"/>
                </a:solidFill>
                <a:latin typeface="仿宋_GB2312" pitchFamily="49" charset="-122"/>
                <a:ea typeface="仿宋_GB2312" pitchFamily="49" charset="-122"/>
              </a:rPr>
              <a:t>高速缓冲存储器</a:t>
            </a:r>
            <a:r>
              <a:rPr kumimoji="1" lang="en-US" altLang="zh-CN" sz="2400" b="1" dirty="0">
                <a:solidFill>
                  <a:srgbClr val="CC0000"/>
                </a:solidFill>
                <a:latin typeface="仿宋_GB2312" pitchFamily="49" charset="-122"/>
                <a:ea typeface="仿宋_GB2312" pitchFamily="49" charset="-122"/>
              </a:rPr>
              <a:t>Cache</a:t>
            </a:r>
            <a:r>
              <a:rPr kumimoji="1" lang="zh-CN" altLang="en-US" sz="2400" b="1" dirty="0">
                <a:solidFill>
                  <a:srgbClr val="CC0000"/>
                </a:solidFill>
                <a:latin typeface="仿宋_GB2312" pitchFamily="49" charset="-122"/>
                <a:ea typeface="仿宋_GB2312" pitchFamily="49" charset="-122"/>
              </a:rPr>
              <a:t>（</a:t>
            </a:r>
            <a:r>
              <a:rPr lang="zh-CN" altLang="en-US" sz="2400" b="1" dirty="0">
                <a:solidFill>
                  <a:srgbClr val="CC0000"/>
                </a:solidFill>
                <a:latin typeface="仿宋_GB2312" pitchFamily="49" charset="-122"/>
                <a:ea typeface="仿宋_GB2312" pitchFamily="49" charset="-122"/>
              </a:rPr>
              <a:t>缓存）</a:t>
            </a:r>
            <a:r>
              <a:rPr lang="zh-CN" altLang="en-US" sz="2400" b="1" dirty="0">
                <a:latin typeface="仿宋_GB2312" pitchFamily="49" charset="-122"/>
                <a:ea typeface="仿宋_GB2312" pitchFamily="49" charset="-122"/>
              </a:rPr>
              <a:t>：</a:t>
            </a:r>
          </a:p>
          <a:p>
            <a:pPr eaLnBrk="1" hangingPunct="1">
              <a:buClr>
                <a:schemeClr val="hlink"/>
              </a:buClr>
              <a:buSzPct val="80000"/>
              <a:buFont typeface="Wingdings" pitchFamily="2" charset="2"/>
              <a:buNone/>
            </a:pPr>
            <a:r>
              <a:rPr kumimoji="1" lang="zh-CN" altLang="en-US" sz="2400" b="1" dirty="0">
                <a:latin typeface="仿宋_GB2312" pitchFamily="49" charset="-122"/>
                <a:ea typeface="仿宋_GB2312" pitchFamily="49" charset="-122"/>
              </a:rPr>
              <a:t>   是</a:t>
            </a:r>
            <a:r>
              <a:rPr lang="zh-CN" altLang="en-US" sz="2400" b="1" dirty="0">
                <a:latin typeface="仿宋_GB2312" pitchFamily="49" charset="-122"/>
                <a:ea typeface="仿宋_GB2312" pitchFamily="49" charset="-122"/>
              </a:rPr>
              <a:t>位于</a:t>
            </a:r>
            <a:r>
              <a:rPr kumimoji="1" lang="en-US" altLang="zh-CN" sz="2400" b="1" dirty="0">
                <a:latin typeface="Times New Roman" pitchFamily="18" charset="0"/>
                <a:ea typeface="仿宋_GB2312" pitchFamily="49" charset="-122"/>
                <a:cs typeface="Times New Roman" pitchFamily="18" charset="0"/>
              </a:rPr>
              <a:t>CPU</a:t>
            </a:r>
            <a:r>
              <a:rPr lang="zh-CN" altLang="en-US" sz="2400" b="1" dirty="0">
                <a:latin typeface="仿宋_GB2312" pitchFamily="49" charset="-122"/>
                <a:ea typeface="仿宋_GB2312" pitchFamily="49" charset="-122"/>
              </a:rPr>
              <a:t>与主存间的一种容量小、速度快、造价高的存储器，</a:t>
            </a:r>
            <a:r>
              <a:rPr kumimoji="1" lang="zh-CN" altLang="en-US" sz="2400" b="1" dirty="0">
                <a:latin typeface="仿宋_GB2312" pitchFamily="49" charset="-122"/>
                <a:ea typeface="仿宋_GB2312" pitchFamily="49" charset="-122"/>
              </a:rPr>
              <a:t>可由</a:t>
            </a:r>
            <a:r>
              <a:rPr kumimoji="1" lang="en-US" altLang="zh-CN" sz="2400" b="1" dirty="0">
                <a:latin typeface="Times New Roman" pitchFamily="18" charset="0"/>
                <a:ea typeface="仿宋_GB2312" pitchFamily="49" charset="-122"/>
              </a:rPr>
              <a:t>CPU</a:t>
            </a:r>
            <a:r>
              <a:rPr kumimoji="1" lang="zh-CN" altLang="en-US" sz="2400" b="1" dirty="0">
                <a:latin typeface="仿宋_GB2312" pitchFamily="49" charset="-122"/>
                <a:ea typeface="仿宋_GB2312" pitchFamily="49" charset="-122"/>
              </a:rPr>
              <a:t>直接访问。</a:t>
            </a:r>
            <a:endParaRPr lang="zh-CN" altLang="en-US" sz="2400" b="1" dirty="0">
              <a:latin typeface="仿宋_GB2312" pitchFamily="49" charset="-122"/>
              <a:ea typeface="仿宋_GB2312" pitchFamily="49" charset="-122"/>
            </a:endParaRPr>
          </a:p>
        </p:txBody>
      </p:sp>
      <p:sp>
        <p:nvSpPr>
          <p:cNvPr id="4" name="Text Box 3"/>
          <p:cNvSpPr txBox="1">
            <a:spLocks noChangeArrowheads="1"/>
          </p:cNvSpPr>
          <p:nvPr/>
        </p:nvSpPr>
        <p:spPr bwMode="auto">
          <a:xfrm>
            <a:off x="152400" y="2924175"/>
            <a:ext cx="896302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20000"/>
              </a:spcBef>
              <a:spcAft>
                <a:spcPct val="20000"/>
              </a:spcAft>
              <a:buClr>
                <a:schemeClr val="hlink"/>
              </a:buClr>
              <a:buSzPct val="80000"/>
              <a:buFont typeface="Wingdings" pitchFamily="2" charset="2"/>
              <a:buChar char="v"/>
            </a:pPr>
            <a:r>
              <a:rPr kumimoji="1" lang="zh-CN" altLang="en-US" sz="2400" b="1" dirty="0">
                <a:latin typeface="仿宋_GB2312" pitchFamily="49" charset="-122"/>
                <a:ea typeface="仿宋_GB2312" pitchFamily="49" charset="-122"/>
              </a:rPr>
              <a:t> </a:t>
            </a:r>
            <a:r>
              <a:rPr kumimoji="1" lang="zh-CN" altLang="en-US" sz="2400" b="1" dirty="0">
                <a:solidFill>
                  <a:srgbClr val="CC0000"/>
                </a:solidFill>
                <a:latin typeface="仿宋_GB2312" pitchFamily="49" charset="-122"/>
                <a:ea typeface="仿宋_GB2312" pitchFamily="49" charset="-122"/>
              </a:rPr>
              <a:t>作用</a:t>
            </a:r>
            <a:r>
              <a:rPr kumimoji="1" lang="zh-CN" altLang="en-US" sz="2400" b="1" dirty="0">
                <a:latin typeface="仿宋_GB2312" pitchFamily="49" charset="-122"/>
                <a:ea typeface="仿宋_GB2312" pitchFamily="49" charset="-122"/>
              </a:rPr>
              <a:t>：</a:t>
            </a:r>
          </a:p>
          <a:p>
            <a:pPr algn="just" eaLnBrk="1" hangingPunct="1">
              <a:spcBef>
                <a:spcPct val="20000"/>
              </a:spcBef>
              <a:spcAft>
                <a:spcPct val="20000"/>
              </a:spcAft>
              <a:buClr>
                <a:schemeClr val="hlink"/>
              </a:buClr>
              <a:buSzPct val="80000"/>
              <a:buFont typeface="Wingdings" pitchFamily="2" charset="2"/>
              <a:buNone/>
            </a:pPr>
            <a:r>
              <a:rPr kumimoji="1" lang="zh-CN" altLang="en-US" sz="2400" b="1" dirty="0">
                <a:latin typeface="仿宋_GB2312" pitchFamily="49" charset="-122"/>
                <a:ea typeface="仿宋_GB2312" pitchFamily="49" charset="-122"/>
              </a:rPr>
              <a:t>  解决</a:t>
            </a:r>
            <a:r>
              <a:rPr kumimoji="1" lang="en-US" altLang="zh-CN" sz="2400" b="1" dirty="0">
                <a:latin typeface="Times New Roman" pitchFamily="18" charset="0"/>
                <a:ea typeface="仿宋_GB2312" pitchFamily="49" charset="-122"/>
                <a:cs typeface="Times New Roman" pitchFamily="18" charset="0"/>
              </a:rPr>
              <a:t>CPU</a:t>
            </a:r>
            <a:r>
              <a:rPr kumimoji="1" lang="zh-CN" altLang="en-US" sz="2400" b="1" dirty="0">
                <a:latin typeface="仿宋_GB2312" pitchFamily="49" charset="-122"/>
                <a:ea typeface="仿宋_GB2312" pitchFamily="49" charset="-122"/>
              </a:rPr>
              <a:t>运算速度与内存读写速度不匹配的矛盾。</a:t>
            </a:r>
          </a:p>
          <a:p>
            <a:pPr algn="just" eaLnBrk="1" hangingPunct="1">
              <a:spcBef>
                <a:spcPct val="20000"/>
              </a:spcBef>
              <a:spcAft>
                <a:spcPct val="20000"/>
              </a:spcAft>
              <a:buClr>
                <a:schemeClr val="hlink"/>
              </a:buClr>
              <a:buSzPct val="80000"/>
              <a:buFont typeface="Wingdings" pitchFamily="2" charset="2"/>
              <a:buChar char="v"/>
            </a:pPr>
            <a:r>
              <a:rPr kumimoji="1" lang="zh-CN" altLang="en-US" sz="2000" b="1" dirty="0">
                <a:latin typeface="仿宋_GB2312" pitchFamily="49" charset="-122"/>
                <a:ea typeface="仿宋_GB2312" pitchFamily="49" charset="-122"/>
              </a:rPr>
              <a:t> </a:t>
            </a:r>
            <a:r>
              <a:rPr kumimoji="1" lang="zh-CN" altLang="en-US" sz="2400" b="1" dirty="0">
                <a:solidFill>
                  <a:srgbClr val="CC0000"/>
                </a:solidFill>
                <a:latin typeface="仿宋_GB2312" pitchFamily="49" charset="-122"/>
                <a:ea typeface="仿宋_GB2312" pitchFamily="49" charset="-122"/>
              </a:rPr>
              <a:t>工作原理：</a:t>
            </a:r>
          </a:p>
          <a:p>
            <a:pPr eaLnBrk="1" hangingPunct="1"/>
            <a:r>
              <a:rPr kumimoji="1" lang="zh-CN" altLang="en-US" sz="2000" b="1" dirty="0">
                <a:latin typeface="仿宋_GB2312" pitchFamily="49" charset="-122"/>
                <a:ea typeface="仿宋_GB2312" pitchFamily="49" charset="-122"/>
              </a:rPr>
              <a:t>   </a:t>
            </a:r>
            <a:r>
              <a:rPr kumimoji="1" lang="zh-CN" altLang="en-US" sz="2400" b="1" dirty="0">
                <a:latin typeface="仿宋_GB2312" pitchFamily="49" charset="-122"/>
                <a:ea typeface="仿宋_GB2312" pitchFamily="49" charset="-122"/>
              </a:rPr>
              <a:t>缓存中的数据是内存中的一小部分，但这一小部分是短时间内</a:t>
            </a:r>
            <a:r>
              <a:rPr kumimoji="1" lang="en-US" altLang="zh-CN" sz="2400" b="1" dirty="0">
                <a:latin typeface="仿宋_GB2312" pitchFamily="49" charset="-122"/>
                <a:ea typeface="仿宋_GB2312" pitchFamily="49" charset="-122"/>
              </a:rPr>
              <a:t>CPU</a:t>
            </a:r>
            <a:r>
              <a:rPr kumimoji="1" lang="zh-CN" altLang="en-US" sz="2400" b="1" dirty="0">
                <a:latin typeface="仿宋_GB2312" pitchFamily="49" charset="-122"/>
                <a:ea typeface="仿宋_GB2312" pitchFamily="49" charset="-122"/>
              </a:rPr>
              <a:t>即将访问的。当</a:t>
            </a:r>
            <a:r>
              <a:rPr kumimoji="1" lang="en-US" altLang="zh-CN" sz="2400" b="1" dirty="0">
                <a:latin typeface="仿宋_GB2312" pitchFamily="49" charset="-122"/>
                <a:ea typeface="仿宋_GB2312" pitchFamily="49" charset="-122"/>
              </a:rPr>
              <a:t>CPU</a:t>
            </a:r>
            <a:r>
              <a:rPr kumimoji="1" lang="zh-CN" altLang="en-US" sz="2400" b="1" dirty="0">
                <a:latin typeface="仿宋_GB2312" pitchFamily="49" charset="-122"/>
                <a:ea typeface="仿宋_GB2312" pitchFamily="49" charset="-122"/>
              </a:rPr>
              <a:t>要读取一个数据时，首先从缓存中查找，若找到，就立即读取并送给</a:t>
            </a:r>
            <a:r>
              <a:rPr kumimoji="1" lang="en-US" altLang="zh-CN" sz="2400" b="1" dirty="0">
                <a:latin typeface="仿宋_GB2312" pitchFamily="49" charset="-122"/>
                <a:ea typeface="仿宋_GB2312" pitchFamily="49" charset="-122"/>
              </a:rPr>
              <a:t>CPU</a:t>
            </a:r>
            <a:r>
              <a:rPr kumimoji="1" lang="zh-CN" altLang="en-US" sz="2400" b="1" dirty="0">
                <a:latin typeface="仿宋_GB2312" pitchFamily="49" charset="-122"/>
                <a:ea typeface="仿宋_GB2312" pitchFamily="49" charset="-122"/>
              </a:rPr>
              <a:t>处理。若未找到， </a:t>
            </a:r>
            <a:r>
              <a:rPr kumimoji="1" lang="en-US" altLang="zh-CN" sz="2400" b="1" dirty="0">
                <a:latin typeface="仿宋_GB2312" pitchFamily="49" charset="-122"/>
                <a:ea typeface="仿宋_GB2312" pitchFamily="49" charset="-122"/>
              </a:rPr>
              <a:t>CPU</a:t>
            </a:r>
            <a:r>
              <a:rPr kumimoji="1" lang="zh-CN" altLang="en-US" sz="2400" b="1" dirty="0">
                <a:latin typeface="仿宋_GB2312" pitchFamily="49" charset="-122"/>
                <a:ea typeface="仿宋_GB2312" pitchFamily="49" charset="-122"/>
              </a:rPr>
              <a:t>就再从内存中读取并处理，同时把这个数据所在的数据块调入缓存中，以便以后对整块数据的读取都从缓存中进行，不必再调用内存。</a:t>
            </a:r>
            <a:endParaRPr lang="zh-CN" altLang="en-US" sz="2400" b="1" dirty="0">
              <a:latin typeface="仿宋_GB2312" pitchFamily="49" charset="-122"/>
              <a:ea typeface="仿宋_GB2312" pitchFamily="49" charset="-122"/>
            </a:endParaRPr>
          </a:p>
        </p:txBody>
      </p:sp>
      <p:pic>
        <p:nvPicPr>
          <p:cNvPr id="410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696" y="2377006"/>
            <a:ext cx="5522708" cy="8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867">
                                            <p:txEl>
                                              <p:pRg st="0" end="0"/>
                                            </p:txEl>
                                          </p:spTgt>
                                        </p:tgtEl>
                                        <p:attrNameLst>
                                          <p:attrName>style.visibility</p:attrName>
                                        </p:attrNameLst>
                                      </p:cBhvr>
                                      <p:to>
                                        <p:strVal val="visible"/>
                                      </p:to>
                                    </p:set>
                                    <p:animEffect transition="in" filter="wipe(left)">
                                      <p:cBhvr>
                                        <p:cTn id="7" dur="500"/>
                                        <p:tgtEl>
                                          <p:spTgt spid="420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0867">
                                            <p:txEl>
                                              <p:pRg st="1" end="1"/>
                                            </p:txEl>
                                          </p:spTgt>
                                        </p:tgtEl>
                                        <p:attrNameLst>
                                          <p:attrName>style.visibility</p:attrName>
                                        </p:attrNameLst>
                                      </p:cBhvr>
                                      <p:to>
                                        <p:strVal val="visible"/>
                                      </p:to>
                                    </p:set>
                                    <p:animEffect transition="in" filter="wipe(left)">
                                      <p:cBhvr>
                                        <p:cTn id="12" dur="500"/>
                                        <p:tgtEl>
                                          <p:spTgt spid="420867">
                                            <p:txEl>
                                              <p:pRg st="1" end="1"/>
                                            </p:txEl>
                                          </p:spTgt>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4101"/>
                                        </p:tgtEl>
                                        <p:attrNameLst>
                                          <p:attrName>style.visibility</p:attrName>
                                        </p:attrNameLst>
                                      </p:cBhvr>
                                      <p:to>
                                        <p:strVal val="visible"/>
                                      </p:to>
                                    </p:set>
                                    <p:animEffect transition="in" filter="wipe(up)">
                                      <p:cBhvr>
                                        <p:cTn id="16" dur="500"/>
                                        <p:tgtEl>
                                          <p:spTgt spid="410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wipe(left)">
                                      <p:cBhvr>
                                        <p:cTn id="21" dur="1000"/>
                                        <p:tgtEl>
                                          <p:spTgt spid="4">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wipe(left)">
                                      <p:cBhvr>
                                        <p:cTn id="26" dur="1000"/>
                                        <p:tgtEl>
                                          <p:spTgt spid="4">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wipe(left)">
                                      <p:cBhvr>
                                        <p:cTn id="31" dur="1000"/>
                                        <p:tgtEl>
                                          <p:spTgt spid="4">
                                            <p:txEl>
                                              <p:pRg st="2" end="2"/>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wipe(left)">
                                      <p:cBhvr>
                                        <p:cTn id="36"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allAtOnce"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4962" name="Group 2"/>
          <p:cNvGrpSpPr>
            <a:grpSpLocks/>
          </p:cNvGrpSpPr>
          <p:nvPr/>
        </p:nvGrpSpPr>
        <p:grpSpPr bwMode="auto">
          <a:xfrm>
            <a:off x="5445125" y="2924175"/>
            <a:ext cx="3806825" cy="3744913"/>
            <a:chOff x="2632" y="1568"/>
            <a:chExt cx="3276" cy="2648"/>
          </a:xfrm>
        </p:grpSpPr>
        <p:grpSp>
          <p:nvGrpSpPr>
            <p:cNvPr id="62475" name="Group 3"/>
            <p:cNvGrpSpPr>
              <a:grpSpLocks/>
            </p:cNvGrpSpPr>
            <p:nvPr/>
          </p:nvGrpSpPr>
          <p:grpSpPr bwMode="auto">
            <a:xfrm>
              <a:off x="3352" y="2104"/>
              <a:ext cx="1872" cy="2112"/>
              <a:chOff x="3600" y="1104"/>
              <a:chExt cx="1872" cy="2112"/>
            </a:xfrm>
          </p:grpSpPr>
          <p:grpSp>
            <p:nvGrpSpPr>
              <p:cNvPr id="62514" name="Group 4"/>
              <p:cNvGrpSpPr>
                <a:grpSpLocks/>
              </p:cNvGrpSpPr>
              <p:nvPr/>
            </p:nvGrpSpPr>
            <p:grpSpPr bwMode="auto">
              <a:xfrm>
                <a:off x="3600" y="2400"/>
                <a:ext cx="1872" cy="816"/>
                <a:chOff x="3528" y="1248"/>
                <a:chExt cx="1872" cy="816"/>
              </a:xfrm>
            </p:grpSpPr>
            <p:sp>
              <p:nvSpPr>
                <p:cNvPr id="62785" name="Line 5"/>
                <p:cNvSpPr>
                  <a:spLocks noChangeShapeType="1"/>
                </p:cNvSpPr>
                <p:nvPr/>
              </p:nvSpPr>
              <p:spPr bwMode="auto">
                <a:xfrm>
                  <a:off x="4464" y="1728"/>
                  <a:ext cx="0" cy="3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786" name="Group 6"/>
                <p:cNvGrpSpPr>
                  <a:grpSpLocks/>
                </p:cNvGrpSpPr>
                <p:nvPr/>
              </p:nvGrpSpPr>
              <p:grpSpPr bwMode="auto">
                <a:xfrm>
                  <a:off x="3528" y="1344"/>
                  <a:ext cx="1872" cy="528"/>
                  <a:chOff x="1440" y="2016"/>
                  <a:chExt cx="1872" cy="528"/>
                </a:xfrm>
              </p:grpSpPr>
              <p:sp>
                <p:nvSpPr>
                  <p:cNvPr id="62788" name="Oval 7"/>
                  <p:cNvSpPr>
                    <a:spLocks noChangeArrowheads="1"/>
                  </p:cNvSpPr>
                  <p:nvPr/>
                </p:nvSpPr>
                <p:spPr bwMode="auto">
                  <a:xfrm>
                    <a:off x="1440" y="2016"/>
                    <a:ext cx="1872" cy="52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789" name="Group 8"/>
                  <p:cNvGrpSpPr>
                    <a:grpSpLocks/>
                  </p:cNvGrpSpPr>
                  <p:nvPr/>
                </p:nvGrpSpPr>
                <p:grpSpPr bwMode="auto">
                  <a:xfrm>
                    <a:off x="1482" y="2026"/>
                    <a:ext cx="1788" cy="508"/>
                    <a:chOff x="2436" y="2371"/>
                    <a:chExt cx="1063" cy="302"/>
                  </a:xfrm>
                </p:grpSpPr>
                <p:sp>
                  <p:nvSpPr>
                    <p:cNvPr id="62790" name="Freeform 9"/>
                    <p:cNvSpPr>
                      <a:spLocks/>
                    </p:cNvSpPr>
                    <p:nvPr/>
                  </p:nvSpPr>
                  <p:spPr bwMode="auto">
                    <a:xfrm>
                      <a:off x="2909" y="2510"/>
                      <a:ext cx="39" cy="6"/>
                    </a:xfrm>
                    <a:custGeom>
                      <a:avLst/>
                      <a:gdLst>
                        <a:gd name="T0" fmla="*/ 0 w 549"/>
                        <a:gd name="T1" fmla="*/ 0 h 81"/>
                        <a:gd name="T2" fmla="*/ 0 w 549"/>
                        <a:gd name="T3" fmla="*/ 0 h 81"/>
                        <a:gd name="T4" fmla="*/ 0 w 549"/>
                        <a:gd name="T5" fmla="*/ 0 h 81"/>
                        <a:gd name="T6" fmla="*/ 0 w 549"/>
                        <a:gd name="T7" fmla="*/ 0 h 81"/>
                        <a:gd name="T8" fmla="*/ 0 w 549"/>
                        <a:gd name="T9" fmla="*/ 0 h 81"/>
                        <a:gd name="T10" fmla="*/ 0 w 549"/>
                        <a:gd name="T11" fmla="*/ 0 h 81"/>
                        <a:gd name="T12" fmla="*/ 0 w 549"/>
                        <a:gd name="T13" fmla="*/ 0 h 81"/>
                        <a:gd name="T14" fmla="*/ 0 w 549"/>
                        <a:gd name="T15" fmla="*/ 0 h 81"/>
                        <a:gd name="T16" fmla="*/ 0 w 549"/>
                        <a:gd name="T17" fmla="*/ 0 h 81"/>
                        <a:gd name="T18" fmla="*/ 0 w 549"/>
                        <a:gd name="T19" fmla="*/ 0 h 81"/>
                        <a:gd name="T20" fmla="*/ 0 w 549"/>
                        <a:gd name="T21" fmla="*/ 0 h 81"/>
                        <a:gd name="T22" fmla="*/ 0 w 549"/>
                        <a:gd name="T23" fmla="*/ 0 h 81"/>
                        <a:gd name="T24" fmla="*/ 0 w 549"/>
                        <a:gd name="T25" fmla="*/ 0 h 81"/>
                        <a:gd name="T26" fmla="*/ 0 w 549"/>
                        <a:gd name="T27" fmla="*/ 0 h 81"/>
                        <a:gd name="T28" fmla="*/ 0 w 549"/>
                        <a:gd name="T29" fmla="*/ 0 h 81"/>
                        <a:gd name="T30" fmla="*/ 0 w 549"/>
                        <a:gd name="T31" fmla="*/ 0 h 81"/>
                        <a:gd name="T32" fmla="*/ 0 w 549"/>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 h="81">
                          <a:moveTo>
                            <a:pt x="549" y="1"/>
                          </a:moveTo>
                          <a:lnTo>
                            <a:pt x="518" y="0"/>
                          </a:lnTo>
                          <a:lnTo>
                            <a:pt x="481" y="0"/>
                          </a:lnTo>
                          <a:lnTo>
                            <a:pt x="442" y="0"/>
                          </a:lnTo>
                          <a:lnTo>
                            <a:pt x="399" y="1"/>
                          </a:lnTo>
                          <a:lnTo>
                            <a:pt x="354" y="1"/>
                          </a:lnTo>
                          <a:lnTo>
                            <a:pt x="308" y="3"/>
                          </a:lnTo>
                          <a:lnTo>
                            <a:pt x="262" y="5"/>
                          </a:lnTo>
                          <a:lnTo>
                            <a:pt x="217" y="7"/>
                          </a:lnTo>
                          <a:lnTo>
                            <a:pt x="174" y="12"/>
                          </a:lnTo>
                          <a:lnTo>
                            <a:pt x="134" y="17"/>
                          </a:lnTo>
                          <a:lnTo>
                            <a:pt x="96" y="23"/>
                          </a:lnTo>
                          <a:lnTo>
                            <a:pt x="64" y="31"/>
                          </a:lnTo>
                          <a:lnTo>
                            <a:pt x="37" y="40"/>
                          </a:lnTo>
                          <a:lnTo>
                            <a:pt x="17" y="52"/>
                          </a:lnTo>
                          <a:lnTo>
                            <a:pt x="4" y="65"/>
                          </a:lnTo>
                          <a:lnTo>
                            <a:pt x="0" y="81"/>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91" name="Freeform 10"/>
                    <p:cNvSpPr>
                      <a:spLocks/>
                    </p:cNvSpPr>
                    <p:nvPr/>
                  </p:nvSpPr>
                  <p:spPr bwMode="auto">
                    <a:xfrm>
                      <a:off x="2948" y="2508"/>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92" name="Freeform 11"/>
                    <p:cNvSpPr>
                      <a:spLocks/>
                    </p:cNvSpPr>
                    <p:nvPr/>
                  </p:nvSpPr>
                  <p:spPr bwMode="auto">
                    <a:xfrm>
                      <a:off x="2907"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93" name="Freeform 12"/>
                    <p:cNvSpPr>
                      <a:spLocks/>
                    </p:cNvSpPr>
                    <p:nvPr/>
                  </p:nvSpPr>
                  <p:spPr bwMode="auto">
                    <a:xfrm>
                      <a:off x="2909" y="2516"/>
                      <a:ext cx="39" cy="17"/>
                    </a:xfrm>
                    <a:custGeom>
                      <a:avLst/>
                      <a:gdLst>
                        <a:gd name="T0" fmla="*/ 0 w 549"/>
                        <a:gd name="T1" fmla="*/ 0 h 242"/>
                        <a:gd name="T2" fmla="*/ 0 w 549"/>
                        <a:gd name="T3" fmla="*/ 0 h 242"/>
                        <a:gd name="T4" fmla="*/ 0 w 549"/>
                        <a:gd name="T5" fmla="*/ 0 h 242"/>
                        <a:gd name="T6" fmla="*/ 0 w 549"/>
                        <a:gd name="T7" fmla="*/ 0 h 242"/>
                        <a:gd name="T8" fmla="*/ 0 w 549"/>
                        <a:gd name="T9" fmla="*/ 0 h 242"/>
                        <a:gd name="T10" fmla="*/ 0 w 549"/>
                        <a:gd name="T11" fmla="*/ 0 h 242"/>
                        <a:gd name="T12" fmla="*/ 0 w 549"/>
                        <a:gd name="T13" fmla="*/ 0 h 242"/>
                        <a:gd name="T14" fmla="*/ 0 w 549"/>
                        <a:gd name="T15" fmla="*/ 0 h 242"/>
                        <a:gd name="T16" fmla="*/ 0 w 549"/>
                        <a:gd name="T17" fmla="*/ 0 h 242"/>
                        <a:gd name="T18" fmla="*/ 0 w 549"/>
                        <a:gd name="T19" fmla="*/ 0 h 242"/>
                        <a:gd name="T20" fmla="*/ 0 w 549"/>
                        <a:gd name="T21" fmla="*/ 0 h 242"/>
                        <a:gd name="T22" fmla="*/ 0 w 549"/>
                        <a:gd name="T23" fmla="*/ 0 h 242"/>
                        <a:gd name="T24" fmla="*/ 0 w 549"/>
                        <a:gd name="T25" fmla="*/ 0 h 242"/>
                        <a:gd name="T26" fmla="*/ 0 w 549"/>
                        <a:gd name="T27" fmla="*/ 0 h 242"/>
                        <a:gd name="T28" fmla="*/ 0 w 549"/>
                        <a:gd name="T29" fmla="*/ 0 h 242"/>
                        <a:gd name="T30" fmla="*/ 0 w 549"/>
                        <a:gd name="T31" fmla="*/ 0 h 242"/>
                        <a:gd name="T32" fmla="*/ 0 w 549"/>
                        <a:gd name="T33" fmla="*/ 0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 h="242">
                          <a:moveTo>
                            <a:pt x="0" y="0"/>
                          </a:moveTo>
                          <a:lnTo>
                            <a:pt x="1" y="17"/>
                          </a:lnTo>
                          <a:lnTo>
                            <a:pt x="4" y="35"/>
                          </a:lnTo>
                          <a:lnTo>
                            <a:pt x="12" y="56"/>
                          </a:lnTo>
                          <a:lnTo>
                            <a:pt x="21" y="75"/>
                          </a:lnTo>
                          <a:lnTo>
                            <a:pt x="35" y="95"/>
                          </a:lnTo>
                          <a:lnTo>
                            <a:pt x="53" y="116"/>
                          </a:lnTo>
                          <a:lnTo>
                            <a:pt x="77" y="135"/>
                          </a:lnTo>
                          <a:lnTo>
                            <a:pt x="104" y="154"/>
                          </a:lnTo>
                          <a:lnTo>
                            <a:pt x="137" y="172"/>
                          </a:lnTo>
                          <a:lnTo>
                            <a:pt x="175" y="188"/>
                          </a:lnTo>
                          <a:lnTo>
                            <a:pt x="220" y="203"/>
                          </a:lnTo>
                          <a:lnTo>
                            <a:pt x="272" y="216"/>
                          </a:lnTo>
                          <a:lnTo>
                            <a:pt x="330" y="227"/>
                          </a:lnTo>
                          <a:lnTo>
                            <a:pt x="395" y="234"/>
                          </a:lnTo>
                          <a:lnTo>
                            <a:pt x="468" y="240"/>
                          </a:lnTo>
                          <a:lnTo>
                            <a:pt x="549" y="242"/>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94" name="Freeform 13"/>
                    <p:cNvSpPr>
                      <a:spLocks/>
                    </p:cNvSpPr>
                    <p:nvPr/>
                  </p:nvSpPr>
                  <p:spPr bwMode="auto">
                    <a:xfrm>
                      <a:off x="2907"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95" name="Freeform 14"/>
                    <p:cNvSpPr>
                      <a:spLocks/>
                    </p:cNvSpPr>
                    <p:nvPr/>
                  </p:nvSpPr>
                  <p:spPr bwMode="auto">
                    <a:xfrm>
                      <a:off x="2948" y="2531"/>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96" name="Freeform 15"/>
                    <p:cNvSpPr>
                      <a:spLocks/>
                    </p:cNvSpPr>
                    <p:nvPr/>
                  </p:nvSpPr>
                  <p:spPr bwMode="auto">
                    <a:xfrm>
                      <a:off x="2948" y="2516"/>
                      <a:ext cx="79" cy="17"/>
                    </a:xfrm>
                    <a:custGeom>
                      <a:avLst/>
                      <a:gdLst>
                        <a:gd name="T0" fmla="*/ 0 w 1099"/>
                        <a:gd name="T1" fmla="*/ 0 h 242"/>
                        <a:gd name="T2" fmla="*/ 0 w 1099"/>
                        <a:gd name="T3" fmla="*/ 0 h 242"/>
                        <a:gd name="T4" fmla="*/ 0 w 1099"/>
                        <a:gd name="T5" fmla="*/ 0 h 242"/>
                        <a:gd name="T6" fmla="*/ 0 w 1099"/>
                        <a:gd name="T7" fmla="*/ 0 h 242"/>
                        <a:gd name="T8" fmla="*/ 0 w 1099"/>
                        <a:gd name="T9" fmla="*/ 0 h 242"/>
                        <a:gd name="T10" fmla="*/ 0 w 1099"/>
                        <a:gd name="T11" fmla="*/ 0 h 242"/>
                        <a:gd name="T12" fmla="*/ 0 w 1099"/>
                        <a:gd name="T13" fmla="*/ 0 h 242"/>
                        <a:gd name="T14" fmla="*/ 0 w 1099"/>
                        <a:gd name="T15" fmla="*/ 0 h 242"/>
                        <a:gd name="T16" fmla="*/ 0 w 1099"/>
                        <a:gd name="T17" fmla="*/ 0 h 242"/>
                        <a:gd name="T18" fmla="*/ 0 w 1099"/>
                        <a:gd name="T19" fmla="*/ 0 h 242"/>
                        <a:gd name="T20" fmla="*/ 0 w 1099"/>
                        <a:gd name="T21" fmla="*/ 0 h 242"/>
                        <a:gd name="T22" fmla="*/ 0 w 1099"/>
                        <a:gd name="T23" fmla="*/ 0 h 242"/>
                        <a:gd name="T24" fmla="*/ 0 w 1099"/>
                        <a:gd name="T25" fmla="*/ 0 h 242"/>
                        <a:gd name="T26" fmla="*/ 0 w 1099"/>
                        <a:gd name="T27" fmla="*/ 0 h 242"/>
                        <a:gd name="T28" fmla="*/ 0 w 1099"/>
                        <a:gd name="T29" fmla="*/ 0 h 242"/>
                        <a:gd name="T30" fmla="*/ 0 w 1099"/>
                        <a:gd name="T31" fmla="*/ 0 h 242"/>
                        <a:gd name="T32" fmla="*/ 0 w 1099"/>
                        <a:gd name="T33" fmla="*/ 0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99" h="242">
                          <a:moveTo>
                            <a:pt x="0" y="242"/>
                          </a:moveTo>
                          <a:lnTo>
                            <a:pt x="87" y="241"/>
                          </a:lnTo>
                          <a:lnTo>
                            <a:pt x="176" y="239"/>
                          </a:lnTo>
                          <a:lnTo>
                            <a:pt x="268" y="234"/>
                          </a:lnTo>
                          <a:lnTo>
                            <a:pt x="362" y="229"/>
                          </a:lnTo>
                          <a:lnTo>
                            <a:pt x="455" y="222"/>
                          </a:lnTo>
                          <a:lnTo>
                            <a:pt x="546" y="212"/>
                          </a:lnTo>
                          <a:lnTo>
                            <a:pt x="634" y="200"/>
                          </a:lnTo>
                          <a:lnTo>
                            <a:pt x="719" y="187"/>
                          </a:lnTo>
                          <a:lnTo>
                            <a:pt x="797" y="171"/>
                          </a:lnTo>
                          <a:lnTo>
                            <a:pt x="870" y="154"/>
                          </a:lnTo>
                          <a:lnTo>
                            <a:pt x="935" y="134"/>
                          </a:lnTo>
                          <a:lnTo>
                            <a:pt x="991" y="112"/>
                          </a:lnTo>
                          <a:lnTo>
                            <a:pt x="1036" y="88"/>
                          </a:lnTo>
                          <a:lnTo>
                            <a:pt x="1070" y="61"/>
                          </a:lnTo>
                          <a:lnTo>
                            <a:pt x="1091" y="31"/>
                          </a:lnTo>
                          <a:lnTo>
                            <a:pt x="1099"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97" name="Freeform 16"/>
                    <p:cNvSpPr>
                      <a:spLocks/>
                    </p:cNvSpPr>
                    <p:nvPr/>
                  </p:nvSpPr>
                  <p:spPr bwMode="auto">
                    <a:xfrm>
                      <a:off x="2948" y="2531"/>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98" name="Freeform 17"/>
                    <p:cNvSpPr>
                      <a:spLocks/>
                    </p:cNvSpPr>
                    <p:nvPr/>
                  </p:nvSpPr>
                  <p:spPr bwMode="auto">
                    <a:xfrm>
                      <a:off x="302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99" name="Freeform 18"/>
                    <p:cNvSpPr>
                      <a:spLocks/>
                    </p:cNvSpPr>
                    <p:nvPr/>
                  </p:nvSpPr>
                  <p:spPr bwMode="auto">
                    <a:xfrm>
                      <a:off x="2948" y="2487"/>
                      <a:ext cx="79" cy="29"/>
                    </a:xfrm>
                    <a:custGeom>
                      <a:avLst/>
                      <a:gdLst>
                        <a:gd name="T0" fmla="*/ 0 w 1099"/>
                        <a:gd name="T1" fmla="*/ 0 h 400"/>
                        <a:gd name="T2" fmla="*/ 0 w 1099"/>
                        <a:gd name="T3" fmla="*/ 0 h 400"/>
                        <a:gd name="T4" fmla="*/ 0 w 1099"/>
                        <a:gd name="T5" fmla="*/ 0 h 400"/>
                        <a:gd name="T6" fmla="*/ 0 w 1099"/>
                        <a:gd name="T7" fmla="*/ 0 h 400"/>
                        <a:gd name="T8" fmla="*/ 0 w 1099"/>
                        <a:gd name="T9" fmla="*/ 0 h 400"/>
                        <a:gd name="T10" fmla="*/ 0 w 1099"/>
                        <a:gd name="T11" fmla="*/ 0 h 400"/>
                        <a:gd name="T12" fmla="*/ 0 w 1099"/>
                        <a:gd name="T13" fmla="*/ 0 h 400"/>
                        <a:gd name="T14" fmla="*/ 0 w 1099"/>
                        <a:gd name="T15" fmla="*/ 0 h 400"/>
                        <a:gd name="T16" fmla="*/ 0 w 1099"/>
                        <a:gd name="T17" fmla="*/ 0 h 400"/>
                        <a:gd name="T18" fmla="*/ 0 w 1099"/>
                        <a:gd name="T19" fmla="*/ 0 h 400"/>
                        <a:gd name="T20" fmla="*/ 0 w 1099"/>
                        <a:gd name="T21" fmla="*/ 0 h 400"/>
                        <a:gd name="T22" fmla="*/ 0 w 1099"/>
                        <a:gd name="T23" fmla="*/ 0 h 400"/>
                        <a:gd name="T24" fmla="*/ 0 w 1099"/>
                        <a:gd name="T25" fmla="*/ 0 h 400"/>
                        <a:gd name="T26" fmla="*/ 0 w 1099"/>
                        <a:gd name="T27" fmla="*/ 0 h 400"/>
                        <a:gd name="T28" fmla="*/ 0 w 1099"/>
                        <a:gd name="T29" fmla="*/ 0 h 400"/>
                        <a:gd name="T30" fmla="*/ 0 w 1099"/>
                        <a:gd name="T31" fmla="*/ 0 h 400"/>
                        <a:gd name="T32" fmla="*/ 0 w 1099"/>
                        <a:gd name="T33" fmla="*/ 0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99" h="400">
                          <a:moveTo>
                            <a:pt x="1099" y="400"/>
                          </a:moveTo>
                          <a:lnTo>
                            <a:pt x="1095" y="366"/>
                          </a:lnTo>
                          <a:lnTo>
                            <a:pt x="1082" y="332"/>
                          </a:lnTo>
                          <a:lnTo>
                            <a:pt x="1061" y="297"/>
                          </a:lnTo>
                          <a:lnTo>
                            <a:pt x="1032" y="263"/>
                          </a:lnTo>
                          <a:lnTo>
                            <a:pt x="996" y="229"/>
                          </a:lnTo>
                          <a:lnTo>
                            <a:pt x="950" y="196"/>
                          </a:lnTo>
                          <a:lnTo>
                            <a:pt x="896" y="164"/>
                          </a:lnTo>
                          <a:lnTo>
                            <a:pt x="832" y="134"/>
                          </a:lnTo>
                          <a:lnTo>
                            <a:pt x="760" y="106"/>
                          </a:lnTo>
                          <a:lnTo>
                            <a:pt x="679" y="80"/>
                          </a:lnTo>
                          <a:lnTo>
                            <a:pt x="589" y="57"/>
                          </a:lnTo>
                          <a:lnTo>
                            <a:pt x="490" y="37"/>
                          </a:lnTo>
                          <a:lnTo>
                            <a:pt x="381" y="21"/>
                          </a:lnTo>
                          <a:lnTo>
                            <a:pt x="263" y="10"/>
                          </a:lnTo>
                          <a:lnTo>
                            <a:pt x="136" y="2"/>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00" name="Freeform 19"/>
                    <p:cNvSpPr>
                      <a:spLocks/>
                    </p:cNvSpPr>
                    <p:nvPr/>
                  </p:nvSpPr>
                  <p:spPr bwMode="auto">
                    <a:xfrm>
                      <a:off x="302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01" name="Freeform 20"/>
                    <p:cNvSpPr>
                      <a:spLocks/>
                    </p:cNvSpPr>
                    <p:nvPr/>
                  </p:nvSpPr>
                  <p:spPr bwMode="auto">
                    <a:xfrm>
                      <a:off x="2948" y="2486"/>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02" name="Freeform 21"/>
                    <p:cNvSpPr>
                      <a:spLocks/>
                    </p:cNvSpPr>
                    <p:nvPr/>
                  </p:nvSpPr>
                  <p:spPr bwMode="auto">
                    <a:xfrm>
                      <a:off x="2831" y="2487"/>
                      <a:ext cx="117" cy="29"/>
                    </a:xfrm>
                    <a:custGeom>
                      <a:avLst/>
                      <a:gdLst>
                        <a:gd name="T0" fmla="*/ 0 w 1647"/>
                        <a:gd name="T1" fmla="*/ 0 h 400"/>
                        <a:gd name="T2" fmla="*/ 0 w 1647"/>
                        <a:gd name="T3" fmla="*/ 0 h 400"/>
                        <a:gd name="T4" fmla="*/ 0 w 1647"/>
                        <a:gd name="T5" fmla="*/ 0 h 400"/>
                        <a:gd name="T6" fmla="*/ 0 w 1647"/>
                        <a:gd name="T7" fmla="*/ 0 h 400"/>
                        <a:gd name="T8" fmla="*/ 0 w 1647"/>
                        <a:gd name="T9" fmla="*/ 0 h 400"/>
                        <a:gd name="T10" fmla="*/ 0 w 1647"/>
                        <a:gd name="T11" fmla="*/ 0 h 400"/>
                        <a:gd name="T12" fmla="*/ 0 w 1647"/>
                        <a:gd name="T13" fmla="*/ 0 h 400"/>
                        <a:gd name="T14" fmla="*/ 0 w 1647"/>
                        <a:gd name="T15" fmla="*/ 0 h 400"/>
                        <a:gd name="T16" fmla="*/ 0 w 1647"/>
                        <a:gd name="T17" fmla="*/ 0 h 400"/>
                        <a:gd name="T18" fmla="*/ 0 w 1647"/>
                        <a:gd name="T19" fmla="*/ 0 h 400"/>
                        <a:gd name="T20" fmla="*/ 0 w 1647"/>
                        <a:gd name="T21" fmla="*/ 0 h 400"/>
                        <a:gd name="T22" fmla="*/ 0 w 1647"/>
                        <a:gd name="T23" fmla="*/ 0 h 400"/>
                        <a:gd name="T24" fmla="*/ 0 w 1647"/>
                        <a:gd name="T25" fmla="*/ 0 h 400"/>
                        <a:gd name="T26" fmla="*/ 0 w 1647"/>
                        <a:gd name="T27" fmla="*/ 0 h 400"/>
                        <a:gd name="T28" fmla="*/ 0 w 1647"/>
                        <a:gd name="T29" fmla="*/ 0 h 400"/>
                        <a:gd name="T30" fmla="*/ 0 w 1647"/>
                        <a:gd name="T31" fmla="*/ 0 h 400"/>
                        <a:gd name="T32" fmla="*/ 0 w 1647"/>
                        <a:gd name="T33" fmla="*/ 0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7" h="400">
                          <a:moveTo>
                            <a:pt x="1647" y="0"/>
                          </a:moveTo>
                          <a:lnTo>
                            <a:pt x="1504" y="1"/>
                          </a:lnTo>
                          <a:lnTo>
                            <a:pt x="1359" y="5"/>
                          </a:lnTo>
                          <a:lnTo>
                            <a:pt x="1214" y="14"/>
                          </a:lnTo>
                          <a:lnTo>
                            <a:pt x="1070" y="25"/>
                          </a:lnTo>
                          <a:lnTo>
                            <a:pt x="930" y="39"/>
                          </a:lnTo>
                          <a:lnTo>
                            <a:pt x="793" y="57"/>
                          </a:lnTo>
                          <a:lnTo>
                            <a:pt x="662" y="77"/>
                          </a:lnTo>
                          <a:lnTo>
                            <a:pt x="539" y="101"/>
                          </a:lnTo>
                          <a:lnTo>
                            <a:pt x="425" y="127"/>
                          </a:lnTo>
                          <a:lnTo>
                            <a:pt x="321" y="157"/>
                          </a:lnTo>
                          <a:lnTo>
                            <a:pt x="229" y="189"/>
                          </a:lnTo>
                          <a:lnTo>
                            <a:pt x="151" y="226"/>
                          </a:lnTo>
                          <a:lnTo>
                            <a:pt x="87" y="264"/>
                          </a:lnTo>
                          <a:lnTo>
                            <a:pt x="40" y="307"/>
                          </a:lnTo>
                          <a:lnTo>
                            <a:pt x="10" y="352"/>
                          </a:lnTo>
                          <a:lnTo>
                            <a:pt x="0" y="40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03" name="Freeform 22"/>
                    <p:cNvSpPr>
                      <a:spLocks/>
                    </p:cNvSpPr>
                    <p:nvPr/>
                  </p:nvSpPr>
                  <p:spPr bwMode="auto">
                    <a:xfrm>
                      <a:off x="2948" y="2486"/>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04" name="Freeform 23"/>
                    <p:cNvSpPr>
                      <a:spLocks/>
                    </p:cNvSpPr>
                    <p:nvPr/>
                  </p:nvSpPr>
                  <p:spPr bwMode="auto">
                    <a:xfrm>
                      <a:off x="2829" y="2516"/>
                      <a:ext cx="3"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05" name="Freeform 24"/>
                    <p:cNvSpPr>
                      <a:spLocks/>
                    </p:cNvSpPr>
                    <p:nvPr/>
                  </p:nvSpPr>
                  <p:spPr bwMode="auto">
                    <a:xfrm>
                      <a:off x="2831" y="2516"/>
                      <a:ext cx="117" cy="40"/>
                    </a:xfrm>
                    <a:custGeom>
                      <a:avLst/>
                      <a:gdLst>
                        <a:gd name="T0" fmla="*/ 0 w 1647"/>
                        <a:gd name="T1" fmla="*/ 0 h 563"/>
                        <a:gd name="T2" fmla="*/ 0 w 1647"/>
                        <a:gd name="T3" fmla="*/ 0 h 563"/>
                        <a:gd name="T4" fmla="*/ 0 w 1647"/>
                        <a:gd name="T5" fmla="*/ 0 h 563"/>
                        <a:gd name="T6" fmla="*/ 0 w 1647"/>
                        <a:gd name="T7" fmla="*/ 0 h 563"/>
                        <a:gd name="T8" fmla="*/ 0 w 1647"/>
                        <a:gd name="T9" fmla="*/ 0 h 563"/>
                        <a:gd name="T10" fmla="*/ 0 w 1647"/>
                        <a:gd name="T11" fmla="*/ 0 h 563"/>
                        <a:gd name="T12" fmla="*/ 0 w 1647"/>
                        <a:gd name="T13" fmla="*/ 0 h 563"/>
                        <a:gd name="T14" fmla="*/ 0 w 1647"/>
                        <a:gd name="T15" fmla="*/ 0 h 563"/>
                        <a:gd name="T16" fmla="*/ 0 w 1647"/>
                        <a:gd name="T17" fmla="*/ 0 h 563"/>
                        <a:gd name="T18" fmla="*/ 0 w 1647"/>
                        <a:gd name="T19" fmla="*/ 0 h 563"/>
                        <a:gd name="T20" fmla="*/ 0 w 1647"/>
                        <a:gd name="T21" fmla="*/ 0 h 563"/>
                        <a:gd name="T22" fmla="*/ 0 w 1647"/>
                        <a:gd name="T23" fmla="*/ 0 h 563"/>
                        <a:gd name="T24" fmla="*/ 0 w 1647"/>
                        <a:gd name="T25" fmla="*/ 0 h 563"/>
                        <a:gd name="T26" fmla="*/ 0 w 1647"/>
                        <a:gd name="T27" fmla="*/ 0 h 563"/>
                        <a:gd name="T28" fmla="*/ 0 w 1647"/>
                        <a:gd name="T29" fmla="*/ 0 h 563"/>
                        <a:gd name="T30" fmla="*/ 0 w 1647"/>
                        <a:gd name="T31" fmla="*/ 0 h 563"/>
                        <a:gd name="T32" fmla="*/ 0 w 1647"/>
                        <a:gd name="T33" fmla="*/ 0 h 5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7" h="563">
                          <a:moveTo>
                            <a:pt x="0" y="0"/>
                          </a:moveTo>
                          <a:lnTo>
                            <a:pt x="7" y="49"/>
                          </a:lnTo>
                          <a:lnTo>
                            <a:pt x="27" y="101"/>
                          </a:lnTo>
                          <a:lnTo>
                            <a:pt x="61" y="151"/>
                          </a:lnTo>
                          <a:lnTo>
                            <a:pt x="108" y="200"/>
                          </a:lnTo>
                          <a:lnTo>
                            <a:pt x="168" y="248"/>
                          </a:lnTo>
                          <a:lnTo>
                            <a:pt x="242" y="294"/>
                          </a:lnTo>
                          <a:lnTo>
                            <a:pt x="328" y="339"/>
                          </a:lnTo>
                          <a:lnTo>
                            <a:pt x="427" y="381"/>
                          </a:lnTo>
                          <a:lnTo>
                            <a:pt x="537" y="419"/>
                          </a:lnTo>
                          <a:lnTo>
                            <a:pt x="660" y="455"/>
                          </a:lnTo>
                          <a:lnTo>
                            <a:pt x="796" y="486"/>
                          </a:lnTo>
                          <a:lnTo>
                            <a:pt x="943" y="511"/>
                          </a:lnTo>
                          <a:lnTo>
                            <a:pt x="1102" y="533"/>
                          </a:lnTo>
                          <a:lnTo>
                            <a:pt x="1272" y="549"/>
                          </a:lnTo>
                          <a:lnTo>
                            <a:pt x="1453" y="558"/>
                          </a:lnTo>
                          <a:lnTo>
                            <a:pt x="1647" y="563"/>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06" name="Freeform 25"/>
                    <p:cNvSpPr>
                      <a:spLocks/>
                    </p:cNvSpPr>
                    <p:nvPr/>
                  </p:nvSpPr>
                  <p:spPr bwMode="auto">
                    <a:xfrm>
                      <a:off x="2829" y="2516"/>
                      <a:ext cx="3"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07" name="Freeform 26"/>
                    <p:cNvSpPr>
                      <a:spLocks/>
                    </p:cNvSpPr>
                    <p:nvPr/>
                  </p:nvSpPr>
                  <p:spPr bwMode="auto">
                    <a:xfrm>
                      <a:off x="2948" y="2554"/>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08" name="Freeform 27"/>
                    <p:cNvSpPr>
                      <a:spLocks/>
                    </p:cNvSpPr>
                    <p:nvPr/>
                  </p:nvSpPr>
                  <p:spPr bwMode="auto">
                    <a:xfrm>
                      <a:off x="2948" y="2516"/>
                      <a:ext cx="157" cy="40"/>
                    </a:xfrm>
                    <a:custGeom>
                      <a:avLst/>
                      <a:gdLst>
                        <a:gd name="T0" fmla="*/ 0 w 2196"/>
                        <a:gd name="T1" fmla="*/ 0 h 563"/>
                        <a:gd name="T2" fmla="*/ 0 w 2196"/>
                        <a:gd name="T3" fmla="*/ 0 h 563"/>
                        <a:gd name="T4" fmla="*/ 0 w 2196"/>
                        <a:gd name="T5" fmla="*/ 0 h 563"/>
                        <a:gd name="T6" fmla="*/ 0 w 2196"/>
                        <a:gd name="T7" fmla="*/ 0 h 563"/>
                        <a:gd name="T8" fmla="*/ 0 w 2196"/>
                        <a:gd name="T9" fmla="*/ 0 h 563"/>
                        <a:gd name="T10" fmla="*/ 0 w 2196"/>
                        <a:gd name="T11" fmla="*/ 0 h 563"/>
                        <a:gd name="T12" fmla="*/ 0 w 2196"/>
                        <a:gd name="T13" fmla="*/ 0 h 563"/>
                        <a:gd name="T14" fmla="*/ 0 w 2196"/>
                        <a:gd name="T15" fmla="*/ 0 h 563"/>
                        <a:gd name="T16" fmla="*/ 0 w 2196"/>
                        <a:gd name="T17" fmla="*/ 0 h 563"/>
                        <a:gd name="T18" fmla="*/ 0 w 2196"/>
                        <a:gd name="T19" fmla="*/ 0 h 563"/>
                        <a:gd name="T20" fmla="*/ 0 w 2196"/>
                        <a:gd name="T21" fmla="*/ 0 h 563"/>
                        <a:gd name="T22" fmla="*/ 0 w 2196"/>
                        <a:gd name="T23" fmla="*/ 0 h 563"/>
                        <a:gd name="T24" fmla="*/ 0 w 2196"/>
                        <a:gd name="T25" fmla="*/ 0 h 563"/>
                        <a:gd name="T26" fmla="*/ 0 w 2196"/>
                        <a:gd name="T27" fmla="*/ 0 h 563"/>
                        <a:gd name="T28" fmla="*/ 0 w 2196"/>
                        <a:gd name="T29" fmla="*/ 0 h 563"/>
                        <a:gd name="T30" fmla="*/ 0 w 2196"/>
                        <a:gd name="T31" fmla="*/ 0 h 563"/>
                        <a:gd name="T32" fmla="*/ 0 w 2196"/>
                        <a:gd name="T33" fmla="*/ 0 h 5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96" h="563">
                          <a:moveTo>
                            <a:pt x="0" y="563"/>
                          </a:moveTo>
                          <a:lnTo>
                            <a:pt x="198" y="560"/>
                          </a:lnTo>
                          <a:lnTo>
                            <a:pt x="397" y="552"/>
                          </a:lnTo>
                          <a:lnTo>
                            <a:pt x="594" y="540"/>
                          </a:lnTo>
                          <a:lnTo>
                            <a:pt x="789" y="524"/>
                          </a:lnTo>
                          <a:lnTo>
                            <a:pt x="977" y="503"/>
                          </a:lnTo>
                          <a:lnTo>
                            <a:pt x="1159" y="477"/>
                          </a:lnTo>
                          <a:lnTo>
                            <a:pt x="1331" y="447"/>
                          </a:lnTo>
                          <a:lnTo>
                            <a:pt x="1494" y="414"/>
                          </a:lnTo>
                          <a:lnTo>
                            <a:pt x="1643" y="376"/>
                          </a:lnTo>
                          <a:lnTo>
                            <a:pt x="1778" y="333"/>
                          </a:lnTo>
                          <a:lnTo>
                            <a:pt x="1898" y="287"/>
                          </a:lnTo>
                          <a:lnTo>
                            <a:pt x="2001" y="236"/>
                          </a:lnTo>
                          <a:lnTo>
                            <a:pt x="2083" y="183"/>
                          </a:lnTo>
                          <a:lnTo>
                            <a:pt x="2144" y="125"/>
                          </a:lnTo>
                          <a:lnTo>
                            <a:pt x="2182" y="64"/>
                          </a:lnTo>
                          <a:lnTo>
                            <a:pt x="2196"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09" name="Freeform 28"/>
                    <p:cNvSpPr>
                      <a:spLocks/>
                    </p:cNvSpPr>
                    <p:nvPr/>
                  </p:nvSpPr>
                  <p:spPr bwMode="auto">
                    <a:xfrm>
                      <a:off x="2948" y="2554"/>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10" name="Freeform 29"/>
                    <p:cNvSpPr>
                      <a:spLocks/>
                    </p:cNvSpPr>
                    <p:nvPr/>
                  </p:nvSpPr>
                  <p:spPr bwMode="auto">
                    <a:xfrm>
                      <a:off x="310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11" name="Freeform 30"/>
                    <p:cNvSpPr>
                      <a:spLocks/>
                    </p:cNvSpPr>
                    <p:nvPr/>
                  </p:nvSpPr>
                  <p:spPr bwMode="auto">
                    <a:xfrm>
                      <a:off x="2948" y="2464"/>
                      <a:ext cx="157" cy="52"/>
                    </a:xfrm>
                    <a:custGeom>
                      <a:avLst/>
                      <a:gdLst>
                        <a:gd name="T0" fmla="*/ 0 w 2196"/>
                        <a:gd name="T1" fmla="*/ 0 h 722"/>
                        <a:gd name="T2" fmla="*/ 0 w 2196"/>
                        <a:gd name="T3" fmla="*/ 0 h 722"/>
                        <a:gd name="T4" fmla="*/ 0 w 2196"/>
                        <a:gd name="T5" fmla="*/ 0 h 722"/>
                        <a:gd name="T6" fmla="*/ 0 w 2196"/>
                        <a:gd name="T7" fmla="*/ 0 h 722"/>
                        <a:gd name="T8" fmla="*/ 0 w 2196"/>
                        <a:gd name="T9" fmla="*/ 0 h 722"/>
                        <a:gd name="T10" fmla="*/ 0 w 2196"/>
                        <a:gd name="T11" fmla="*/ 0 h 722"/>
                        <a:gd name="T12" fmla="*/ 0 w 2196"/>
                        <a:gd name="T13" fmla="*/ 0 h 722"/>
                        <a:gd name="T14" fmla="*/ 0 w 2196"/>
                        <a:gd name="T15" fmla="*/ 0 h 722"/>
                        <a:gd name="T16" fmla="*/ 0 w 2196"/>
                        <a:gd name="T17" fmla="*/ 0 h 722"/>
                        <a:gd name="T18" fmla="*/ 0 w 2196"/>
                        <a:gd name="T19" fmla="*/ 0 h 722"/>
                        <a:gd name="T20" fmla="*/ 0 w 2196"/>
                        <a:gd name="T21" fmla="*/ 0 h 722"/>
                        <a:gd name="T22" fmla="*/ 0 w 2196"/>
                        <a:gd name="T23" fmla="*/ 0 h 722"/>
                        <a:gd name="T24" fmla="*/ 0 w 2196"/>
                        <a:gd name="T25" fmla="*/ 0 h 722"/>
                        <a:gd name="T26" fmla="*/ 0 w 2196"/>
                        <a:gd name="T27" fmla="*/ 0 h 722"/>
                        <a:gd name="T28" fmla="*/ 0 w 2196"/>
                        <a:gd name="T29" fmla="*/ 0 h 722"/>
                        <a:gd name="T30" fmla="*/ 0 w 2196"/>
                        <a:gd name="T31" fmla="*/ 0 h 722"/>
                        <a:gd name="T32" fmla="*/ 0 w 2196"/>
                        <a:gd name="T33" fmla="*/ 0 h 7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96" h="722">
                          <a:moveTo>
                            <a:pt x="2196" y="722"/>
                          </a:moveTo>
                          <a:lnTo>
                            <a:pt x="2185" y="656"/>
                          </a:lnTo>
                          <a:lnTo>
                            <a:pt x="2156" y="589"/>
                          </a:lnTo>
                          <a:lnTo>
                            <a:pt x="2109" y="524"/>
                          </a:lnTo>
                          <a:lnTo>
                            <a:pt x="2043" y="460"/>
                          </a:lnTo>
                          <a:lnTo>
                            <a:pt x="1959" y="398"/>
                          </a:lnTo>
                          <a:lnTo>
                            <a:pt x="1859" y="338"/>
                          </a:lnTo>
                          <a:lnTo>
                            <a:pt x="1741" y="281"/>
                          </a:lnTo>
                          <a:lnTo>
                            <a:pt x="1607" y="229"/>
                          </a:lnTo>
                          <a:lnTo>
                            <a:pt x="1457" y="180"/>
                          </a:lnTo>
                          <a:lnTo>
                            <a:pt x="1291" y="135"/>
                          </a:lnTo>
                          <a:lnTo>
                            <a:pt x="1111" y="96"/>
                          </a:lnTo>
                          <a:lnTo>
                            <a:pt x="916" y="63"/>
                          </a:lnTo>
                          <a:lnTo>
                            <a:pt x="706" y="36"/>
                          </a:lnTo>
                          <a:lnTo>
                            <a:pt x="484" y="16"/>
                          </a:lnTo>
                          <a:lnTo>
                            <a:pt x="248" y="3"/>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12" name="Freeform 31"/>
                    <p:cNvSpPr>
                      <a:spLocks/>
                    </p:cNvSpPr>
                    <p:nvPr/>
                  </p:nvSpPr>
                  <p:spPr bwMode="auto">
                    <a:xfrm>
                      <a:off x="310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13" name="Freeform 32"/>
                    <p:cNvSpPr>
                      <a:spLocks/>
                    </p:cNvSpPr>
                    <p:nvPr/>
                  </p:nvSpPr>
                  <p:spPr bwMode="auto">
                    <a:xfrm>
                      <a:off x="2948" y="2463"/>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14" name="Freeform 33"/>
                    <p:cNvSpPr>
                      <a:spLocks/>
                    </p:cNvSpPr>
                    <p:nvPr/>
                  </p:nvSpPr>
                  <p:spPr bwMode="auto">
                    <a:xfrm>
                      <a:off x="2752" y="2464"/>
                      <a:ext cx="196" cy="52"/>
                    </a:xfrm>
                    <a:custGeom>
                      <a:avLst/>
                      <a:gdLst>
                        <a:gd name="T0" fmla="*/ 0 w 2746"/>
                        <a:gd name="T1" fmla="*/ 0 h 722"/>
                        <a:gd name="T2" fmla="*/ 0 w 2746"/>
                        <a:gd name="T3" fmla="*/ 0 h 722"/>
                        <a:gd name="T4" fmla="*/ 0 w 2746"/>
                        <a:gd name="T5" fmla="*/ 0 h 722"/>
                        <a:gd name="T6" fmla="*/ 0 w 2746"/>
                        <a:gd name="T7" fmla="*/ 0 h 722"/>
                        <a:gd name="T8" fmla="*/ 0 w 2746"/>
                        <a:gd name="T9" fmla="*/ 0 h 722"/>
                        <a:gd name="T10" fmla="*/ 0 w 2746"/>
                        <a:gd name="T11" fmla="*/ 0 h 722"/>
                        <a:gd name="T12" fmla="*/ 0 w 2746"/>
                        <a:gd name="T13" fmla="*/ 0 h 722"/>
                        <a:gd name="T14" fmla="*/ 0 w 2746"/>
                        <a:gd name="T15" fmla="*/ 0 h 722"/>
                        <a:gd name="T16" fmla="*/ 0 w 2746"/>
                        <a:gd name="T17" fmla="*/ 0 h 722"/>
                        <a:gd name="T18" fmla="*/ 0 w 2746"/>
                        <a:gd name="T19" fmla="*/ 0 h 722"/>
                        <a:gd name="T20" fmla="*/ 0 w 2746"/>
                        <a:gd name="T21" fmla="*/ 0 h 722"/>
                        <a:gd name="T22" fmla="*/ 0 w 2746"/>
                        <a:gd name="T23" fmla="*/ 0 h 722"/>
                        <a:gd name="T24" fmla="*/ 0 w 2746"/>
                        <a:gd name="T25" fmla="*/ 0 h 722"/>
                        <a:gd name="T26" fmla="*/ 0 w 2746"/>
                        <a:gd name="T27" fmla="*/ 0 h 722"/>
                        <a:gd name="T28" fmla="*/ 0 w 2746"/>
                        <a:gd name="T29" fmla="*/ 0 h 722"/>
                        <a:gd name="T30" fmla="*/ 0 w 2746"/>
                        <a:gd name="T31" fmla="*/ 0 h 722"/>
                        <a:gd name="T32" fmla="*/ 0 w 2746"/>
                        <a:gd name="T33" fmla="*/ 0 h 7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6" h="722">
                          <a:moveTo>
                            <a:pt x="2746" y="0"/>
                          </a:moveTo>
                          <a:lnTo>
                            <a:pt x="2490" y="3"/>
                          </a:lnTo>
                          <a:lnTo>
                            <a:pt x="2238" y="13"/>
                          </a:lnTo>
                          <a:lnTo>
                            <a:pt x="1987" y="28"/>
                          </a:lnTo>
                          <a:lnTo>
                            <a:pt x="1743" y="50"/>
                          </a:lnTo>
                          <a:lnTo>
                            <a:pt x="1507" y="78"/>
                          </a:lnTo>
                          <a:lnTo>
                            <a:pt x="1279" y="111"/>
                          </a:lnTo>
                          <a:lnTo>
                            <a:pt x="1064" y="151"/>
                          </a:lnTo>
                          <a:lnTo>
                            <a:pt x="863" y="196"/>
                          </a:lnTo>
                          <a:lnTo>
                            <a:pt x="678" y="245"/>
                          </a:lnTo>
                          <a:lnTo>
                            <a:pt x="511" y="300"/>
                          </a:lnTo>
                          <a:lnTo>
                            <a:pt x="363" y="358"/>
                          </a:lnTo>
                          <a:lnTo>
                            <a:pt x="238" y="423"/>
                          </a:lnTo>
                          <a:lnTo>
                            <a:pt x="136" y="491"/>
                          </a:lnTo>
                          <a:lnTo>
                            <a:pt x="62" y="564"/>
                          </a:lnTo>
                          <a:lnTo>
                            <a:pt x="15" y="641"/>
                          </a:lnTo>
                          <a:lnTo>
                            <a:pt x="0" y="722"/>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15" name="Freeform 34"/>
                    <p:cNvSpPr>
                      <a:spLocks/>
                    </p:cNvSpPr>
                    <p:nvPr/>
                  </p:nvSpPr>
                  <p:spPr bwMode="auto">
                    <a:xfrm>
                      <a:off x="2948" y="2463"/>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16" name="Freeform 35"/>
                    <p:cNvSpPr>
                      <a:spLocks/>
                    </p:cNvSpPr>
                    <p:nvPr/>
                  </p:nvSpPr>
                  <p:spPr bwMode="auto">
                    <a:xfrm>
                      <a:off x="2750"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17" name="Freeform 36"/>
                    <p:cNvSpPr>
                      <a:spLocks/>
                    </p:cNvSpPr>
                    <p:nvPr/>
                  </p:nvSpPr>
                  <p:spPr bwMode="auto">
                    <a:xfrm>
                      <a:off x="2752" y="2516"/>
                      <a:ext cx="196" cy="63"/>
                    </a:xfrm>
                    <a:custGeom>
                      <a:avLst/>
                      <a:gdLst>
                        <a:gd name="T0" fmla="*/ 0 w 2746"/>
                        <a:gd name="T1" fmla="*/ 0 h 885"/>
                        <a:gd name="T2" fmla="*/ 0 w 2746"/>
                        <a:gd name="T3" fmla="*/ 0 h 885"/>
                        <a:gd name="T4" fmla="*/ 0 w 2746"/>
                        <a:gd name="T5" fmla="*/ 0 h 885"/>
                        <a:gd name="T6" fmla="*/ 0 w 2746"/>
                        <a:gd name="T7" fmla="*/ 0 h 885"/>
                        <a:gd name="T8" fmla="*/ 0 w 2746"/>
                        <a:gd name="T9" fmla="*/ 0 h 885"/>
                        <a:gd name="T10" fmla="*/ 0 w 2746"/>
                        <a:gd name="T11" fmla="*/ 0 h 885"/>
                        <a:gd name="T12" fmla="*/ 0 w 2746"/>
                        <a:gd name="T13" fmla="*/ 0 h 885"/>
                        <a:gd name="T14" fmla="*/ 0 w 2746"/>
                        <a:gd name="T15" fmla="*/ 0 h 885"/>
                        <a:gd name="T16" fmla="*/ 0 w 2746"/>
                        <a:gd name="T17" fmla="*/ 0 h 885"/>
                        <a:gd name="T18" fmla="*/ 0 w 2746"/>
                        <a:gd name="T19" fmla="*/ 0 h 885"/>
                        <a:gd name="T20" fmla="*/ 0 w 2746"/>
                        <a:gd name="T21" fmla="*/ 0 h 885"/>
                        <a:gd name="T22" fmla="*/ 0 w 2746"/>
                        <a:gd name="T23" fmla="*/ 0 h 885"/>
                        <a:gd name="T24" fmla="*/ 0 w 2746"/>
                        <a:gd name="T25" fmla="*/ 0 h 885"/>
                        <a:gd name="T26" fmla="*/ 0 w 2746"/>
                        <a:gd name="T27" fmla="*/ 0 h 885"/>
                        <a:gd name="T28" fmla="*/ 0 w 2746"/>
                        <a:gd name="T29" fmla="*/ 0 h 885"/>
                        <a:gd name="T30" fmla="*/ 0 w 2746"/>
                        <a:gd name="T31" fmla="*/ 0 h 885"/>
                        <a:gd name="T32" fmla="*/ 0 w 2746"/>
                        <a:gd name="T33" fmla="*/ 0 h 8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6" h="885">
                          <a:moveTo>
                            <a:pt x="0" y="0"/>
                          </a:moveTo>
                          <a:lnTo>
                            <a:pt x="12" y="82"/>
                          </a:lnTo>
                          <a:lnTo>
                            <a:pt x="49" y="165"/>
                          </a:lnTo>
                          <a:lnTo>
                            <a:pt x="110" y="245"/>
                          </a:lnTo>
                          <a:lnTo>
                            <a:pt x="195" y="324"/>
                          </a:lnTo>
                          <a:lnTo>
                            <a:pt x="302" y="400"/>
                          </a:lnTo>
                          <a:lnTo>
                            <a:pt x="430" y="474"/>
                          </a:lnTo>
                          <a:lnTo>
                            <a:pt x="580" y="542"/>
                          </a:lnTo>
                          <a:lnTo>
                            <a:pt x="750" y="608"/>
                          </a:lnTo>
                          <a:lnTo>
                            <a:pt x="939" y="668"/>
                          </a:lnTo>
                          <a:lnTo>
                            <a:pt x="1147" y="721"/>
                          </a:lnTo>
                          <a:lnTo>
                            <a:pt x="1373" y="768"/>
                          </a:lnTo>
                          <a:lnTo>
                            <a:pt x="1616" y="808"/>
                          </a:lnTo>
                          <a:lnTo>
                            <a:pt x="1875" y="841"/>
                          </a:lnTo>
                          <a:lnTo>
                            <a:pt x="2151" y="864"/>
                          </a:lnTo>
                          <a:lnTo>
                            <a:pt x="2441" y="879"/>
                          </a:lnTo>
                          <a:lnTo>
                            <a:pt x="2746" y="885"/>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18" name="Freeform 37"/>
                    <p:cNvSpPr>
                      <a:spLocks/>
                    </p:cNvSpPr>
                    <p:nvPr/>
                  </p:nvSpPr>
                  <p:spPr bwMode="auto">
                    <a:xfrm>
                      <a:off x="2750"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19" name="Freeform 38"/>
                    <p:cNvSpPr>
                      <a:spLocks/>
                    </p:cNvSpPr>
                    <p:nvPr/>
                  </p:nvSpPr>
                  <p:spPr bwMode="auto">
                    <a:xfrm>
                      <a:off x="2948" y="2577"/>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20" name="Freeform 39"/>
                    <p:cNvSpPr>
                      <a:spLocks/>
                    </p:cNvSpPr>
                    <p:nvPr/>
                  </p:nvSpPr>
                  <p:spPr bwMode="auto">
                    <a:xfrm>
                      <a:off x="2948" y="2516"/>
                      <a:ext cx="235" cy="63"/>
                    </a:xfrm>
                    <a:custGeom>
                      <a:avLst/>
                      <a:gdLst>
                        <a:gd name="T0" fmla="*/ 0 w 3295"/>
                        <a:gd name="T1" fmla="*/ 0 h 885"/>
                        <a:gd name="T2" fmla="*/ 0 w 3295"/>
                        <a:gd name="T3" fmla="*/ 0 h 885"/>
                        <a:gd name="T4" fmla="*/ 0 w 3295"/>
                        <a:gd name="T5" fmla="*/ 0 h 885"/>
                        <a:gd name="T6" fmla="*/ 0 w 3295"/>
                        <a:gd name="T7" fmla="*/ 0 h 885"/>
                        <a:gd name="T8" fmla="*/ 0 w 3295"/>
                        <a:gd name="T9" fmla="*/ 0 h 885"/>
                        <a:gd name="T10" fmla="*/ 0 w 3295"/>
                        <a:gd name="T11" fmla="*/ 0 h 885"/>
                        <a:gd name="T12" fmla="*/ 0 w 3295"/>
                        <a:gd name="T13" fmla="*/ 0 h 885"/>
                        <a:gd name="T14" fmla="*/ 0 w 3295"/>
                        <a:gd name="T15" fmla="*/ 0 h 885"/>
                        <a:gd name="T16" fmla="*/ 0 w 3295"/>
                        <a:gd name="T17" fmla="*/ 0 h 885"/>
                        <a:gd name="T18" fmla="*/ 0 w 3295"/>
                        <a:gd name="T19" fmla="*/ 0 h 885"/>
                        <a:gd name="T20" fmla="*/ 0 w 3295"/>
                        <a:gd name="T21" fmla="*/ 0 h 885"/>
                        <a:gd name="T22" fmla="*/ 0 w 3295"/>
                        <a:gd name="T23" fmla="*/ 0 h 885"/>
                        <a:gd name="T24" fmla="*/ 0 w 3295"/>
                        <a:gd name="T25" fmla="*/ 0 h 885"/>
                        <a:gd name="T26" fmla="*/ 0 w 3295"/>
                        <a:gd name="T27" fmla="*/ 0 h 885"/>
                        <a:gd name="T28" fmla="*/ 0 w 3295"/>
                        <a:gd name="T29" fmla="*/ 0 h 885"/>
                        <a:gd name="T30" fmla="*/ 0 w 3295"/>
                        <a:gd name="T31" fmla="*/ 0 h 885"/>
                        <a:gd name="T32" fmla="*/ 0 w 3295"/>
                        <a:gd name="T33" fmla="*/ 0 h 8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95" h="885">
                          <a:moveTo>
                            <a:pt x="0" y="885"/>
                          </a:moveTo>
                          <a:lnTo>
                            <a:pt x="310" y="880"/>
                          </a:lnTo>
                          <a:lnTo>
                            <a:pt x="618" y="868"/>
                          </a:lnTo>
                          <a:lnTo>
                            <a:pt x="920" y="848"/>
                          </a:lnTo>
                          <a:lnTo>
                            <a:pt x="1215" y="821"/>
                          </a:lnTo>
                          <a:lnTo>
                            <a:pt x="1500" y="786"/>
                          </a:lnTo>
                          <a:lnTo>
                            <a:pt x="1772" y="745"/>
                          </a:lnTo>
                          <a:lnTo>
                            <a:pt x="2030" y="695"/>
                          </a:lnTo>
                          <a:lnTo>
                            <a:pt x="2269" y="641"/>
                          </a:lnTo>
                          <a:lnTo>
                            <a:pt x="2491" y="580"/>
                          </a:lnTo>
                          <a:lnTo>
                            <a:pt x="2690" y="512"/>
                          </a:lnTo>
                          <a:lnTo>
                            <a:pt x="2864" y="440"/>
                          </a:lnTo>
                          <a:lnTo>
                            <a:pt x="3013" y="362"/>
                          </a:lnTo>
                          <a:lnTo>
                            <a:pt x="3132" y="278"/>
                          </a:lnTo>
                          <a:lnTo>
                            <a:pt x="3221" y="189"/>
                          </a:lnTo>
                          <a:lnTo>
                            <a:pt x="3275" y="97"/>
                          </a:lnTo>
                          <a:lnTo>
                            <a:pt x="3295"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21" name="Freeform 40"/>
                    <p:cNvSpPr>
                      <a:spLocks/>
                    </p:cNvSpPr>
                    <p:nvPr/>
                  </p:nvSpPr>
                  <p:spPr bwMode="auto">
                    <a:xfrm>
                      <a:off x="2948" y="2577"/>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22" name="Freeform 41"/>
                    <p:cNvSpPr>
                      <a:spLocks/>
                    </p:cNvSpPr>
                    <p:nvPr/>
                  </p:nvSpPr>
                  <p:spPr bwMode="auto">
                    <a:xfrm>
                      <a:off x="3182" y="2516"/>
                      <a:ext cx="3"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23" name="Freeform 42"/>
                    <p:cNvSpPr>
                      <a:spLocks/>
                    </p:cNvSpPr>
                    <p:nvPr/>
                  </p:nvSpPr>
                  <p:spPr bwMode="auto">
                    <a:xfrm>
                      <a:off x="2948" y="2442"/>
                      <a:ext cx="235" cy="74"/>
                    </a:xfrm>
                    <a:custGeom>
                      <a:avLst/>
                      <a:gdLst>
                        <a:gd name="T0" fmla="*/ 0 w 3295"/>
                        <a:gd name="T1" fmla="*/ 0 h 1043"/>
                        <a:gd name="T2" fmla="*/ 0 w 3295"/>
                        <a:gd name="T3" fmla="*/ 0 h 1043"/>
                        <a:gd name="T4" fmla="*/ 0 w 3295"/>
                        <a:gd name="T5" fmla="*/ 0 h 1043"/>
                        <a:gd name="T6" fmla="*/ 0 w 3295"/>
                        <a:gd name="T7" fmla="*/ 0 h 1043"/>
                        <a:gd name="T8" fmla="*/ 0 w 3295"/>
                        <a:gd name="T9" fmla="*/ 0 h 1043"/>
                        <a:gd name="T10" fmla="*/ 0 w 3295"/>
                        <a:gd name="T11" fmla="*/ 0 h 1043"/>
                        <a:gd name="T12" fmla="*/ 0 w 3295"/>
                        <a:gd name="T13" fmla="*/ 0 h 1043"/>
                        <a:gd name="T14" fmla="*/ 0 w 3295"/>
                        <a:gd name="T15" fmla="*/ 0 h 1043"/>
                        <a:gd name="T16" fmla="*/ 0 w 3295"/>
                        <a:gd name="T17" fmla="*/ 0 h 1043"/>
                        <a:gd name="T18" fmla="*/ 0 w 3295"/>
                        <a:gd name="T19" fmla="*/ 0 h 1043"/>
                        <a:gd name="T20" fmla="*/ 0 w 3295"/>
                        <a:gd name="T21" fmla="*/ 0 h 1043"/>
                        <a:gd name="T22" fmla="*/ 0 w 3295"/>
                        <a:gd name="T23" fmla="*/ 0 h 1043"/>
                        <a:gd name="T24" fmla="*/ 0 w 3295"/>
                        <a:gd name="T25" fmla="*/ 0 h 1043"/>
                        <a:gd name="T26" fmla="*/ 0 w 3295"/>
                        <a:gd name="T27" fmla="*/ 0 h 1043"/>
                        <a:gd name="T28" fmla="*/ 0 w 3295"/>
                        <a:gd name="T29" fmla="*/ 0 h 1043"/>
                        <a:gd name="T30" fmla="*/ 0 w 3295"/>
                        <a:gd name="T31" fmla="*/ 0 h 1043"/>
                        <a:gd name="T32" fmla="*/ 0 w 3295"/>
                        <a:gd name="T33" fmla="*/ 0 h 10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95" h="1043">
                          <a:moveTo>
                            <a:pt x="3295" y="1043"/>
                          </a:moveTo>
                          <a:lnTo>
                            <a:pt x="3279" y="944"/>
                          </a:lnTo>
                          <a:lnTo>
                            <a:pt x="3233" y="845"/>
                          </a:lnTo>
                          <a:lnTo>
                            <a:pt x="3159" y="750"/>
                          </a:lnTo>
                          <a:lnTo>
                            <a:pt x="3055" y="656"/>
                          </a:lnTo>
                          <a:lnTo>
                            <a:pt x="2925" y="566"/>
                          </a:lnTo>
                          <a:lnTo>
                            <a:pt x="2769" y="479"/>
                          </a:lnTo>
                          <a:lnTo>
                            <a:pt x="2588" y="398"/>
                          </a:lnTo>
                          <a:lnTo>
                            <a:pt x="2383" y="322"/>
                          </a:lnTo>
                          <a:lnTo>
                            <a:pt x="2155" y="253"/>
                          </a:lnTo>
                          <a:lnTo>
                            <a:pt x="1905" y="190"/>
                          </a:lnTo>
                          <a:lnTo>
                            <a:pt x="1634" y="135"/>
                          </a:lnTo>
                          <a:lnTo>
                            <a:pt x="1343" y="88"/>
                          </a:lnTo>
                          <a:lnTo>
                            <a:pt x="1032" y="50"/>
                          </a:lnTo>
                          <a:lnTo>
                            <a:pt x="705" y="23"/>
                          </a:lnTo>
                          <a:lnTo>
                            <a:pt x="359" y="6"/>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24" name="Freeform 43"/>
                    <p:cNvSpPr>
                      <a:spLocks/>
                    </p:cNvSpPr>
                    <p:nvPr/>
                  </p:nvSpPr>
                  <p:spPr bwMode="auto">
                    <a:xfrm>
                      <a:off x="3182" y="2516"/>
                      <a:ext cx="3"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25" name="Freeform 44"/>
                    <p:cNvSpPr>
                      <a:spLocks/>
                    </p:cNvSpPr>
                    <p:nvPr/>
                  </p:nvSpPr>
                  <p:spPr bwMode="auto">
                    <a:xfrm>
                      <a:off x="2948" y="2440"/>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26" name="Freeform 45"/>
                    <p:cNvSpPr>
                      <a:spLocks/>
                    </p:cNvSpPr>
                    <p:nvPr/>
                  </p:nvSpPr>
                  <p:spPr bwMode="auto">
                    <a:xfrm>
                      <a:off x="2674" y="2442"/>
                      <a:ext cx="274" cy="74"/>
                    </a:xfrm>
                    <a:custGeom>
                      <a:avLst/>
                      <a:gdLst>
                        <a:gd name="T0" fmla="*/ 0 w 3844"/>
                        <a:gd name="T1" fmla="*/ 0 h 1043"/>
                        <a:gd name="T2" fmla="*/ 0 w 3844"/>
                        <a:gd name="T3" fmla="*/ 0 h 1043"/>
                        <a:gd name="T4" fmla="*/ 0 w 3844"/>
                        <a:gd name="T5" fmla="*/ 0 h 1043"/>
                        <a:gd name="T6" fmla="*/ 0 w 3844"/>
                        <a:gd name="T7" fmla="*/ 0 h 1043"/>
                        <a:gd name="T8" fmla="*/ 0 w 3844"/>
                        <a:gd name="T9" fmla="*/ 0 h 1043"/>
                        <a:gd name="T10" fmla="*/ 0 w 3844"/>
                        <a:gd name="T11" fmla="*/ 0 h 1043"/>
                        <a:gd name="T12" fmla="*/ 0 w 3844"/>
                        <a:gd name="T13" fmla="*/ 0 h 1043"/>
                        <a:gd name="T14" fmla="*/ 0 w 3844"/>
                        <a:gd name="T15" fmla="*/ 0 h 1043"/>
                        <a:gd name="T16" fmla="*/ 0 w 3844"/>
                        <a:gd name="T17" fmla="*/ 0 h 1043"/>
                        <a:gd name="T18" fmla="*/ 0 w 3844"/>
                        <a:gd name="T19" fmla="*/ 0 h 1043"/>
                        <a:gd name="T20" fmla="*/ 0 w 3844"/>
                        <a:gd name="T21" fmla="*/ 0 h 1043"/>
                        <a:gd name="T22" fmla="*/ 0 w 3844"/>
                        <a:gd name="T23" fmla="*/ 0 h 1043"/>
                        <a:gd name="T24" fmla="*/ 0 w 3844"/>
                        <a:gd name="T25" fmla="*/ 0 h 1043"/>
                        <a:gd name="T26" fmla="*/ 0 w 3844"/>
                        <a:gd name="T27" fmla="*/ 0 h 1043"/>
                        <a:gd name="T28" fmla="*/ 0 w 3844"/>
                        <a:gd name="T29" fmla="*/ 0 h 1043"/>
                        <a:gd name="T30" fmla="*/ 0 w 3844"/>
                        <a:gd name="T31" fmla="*/ 0 h 1043"/>
                        <a:gd name="T32" fmla="*/ 0 w 3844"/>
                        <a:gd name="T33" fmla="*/ 0 h 10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44" h="1043">
                          <a:moveTo>
                            <a:pt x="3844" y="0"/>
                          </a:moveTo>
                          <a:lnTo>
                            <a:pt x="3477" y="4"/>
                          </a:lnTo>
                          <a:lnTo>
                            <a:pt x="3114" y="19"/>
                          </a:lnTo>
                          <a:lnTo>
                            <a:pt x="2760" y="43"/>
                          </a:lnTo>
                          <a:lnTo>
                            <a:pt x="2414" y="76"/>
                          </a:lnTo>
                          <a:lnTo>
                            <a:pt x="2082" y="117"/>
                          </a:lnTo>
                          <a:lnTo>
                            <a:pt x="1765" y="167"/>
                          </a:lnTo>
                          <a:lnTo>
                            <a:pt x="1464" y="224"/>
                          </a:lnTo>
                          <a:lnTo>
                            <a:pt x="1185" y="289"/>
                          </a:lnTo>
                          <a:lnTo>
                            <a:pt x="929" y="362"/>
                          </a:lnTo>
                          <a:lnTo>
                            <a:pt x="698" y="441"/>
                          </a:lnTo>
                          <a:lnTo>
                            <a:pt x="496" y="526"/>
                          </a:lnTo>
                          <a:lnTo>
                            <a:pt x="325" y="618"/>
                          </a:lnTo>
                          <a:lnTo>
                            <a:pt x="186" y="717"/>
                          </a:lnTo>
                          <a:lnTo>
                            <a:pt x="85" y="821"/>
                          </a:lnTo>
                          <a:lnTo>
                            <a:pt x="22" y="929"/>
                          </a:lnTo>
                          <a:lnTo>
                            <a:pt x="0" y="1043"/>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27" name="Freeform 46"/>
                    <p:cNvSpPr>
                      <a:spLocks/>
                    </p:cNvSpPr>
                    <p:nvPr/>
                  </p:nvSpPr>
                  <p:spPr bwMode="auto">
                    <a:xfrm>
                      <a:off x="2948" y="2440"/>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28" name="Freeform 47"/>
                    <p:cNvSpPr>
                      <a:spLocks/>
                    </p:cNvSpPr>
                    <p:nvPr/>
                  </p:nvSpPr>
                  <p:spPr bwMode="auto">
                    <a:xfrm>
                      <a:off x="2672"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29" name="Freeform 48"/>
                    <p:cNvSpPr>
                      <a:spLocks/>
                    </p:cNvSpPr>
                    <p:nvPr/>
                  </p:nvSpPr>
                  <p:spPr bwMode="auto">
                    <a:xfrm>
                      <a:off x="2674" y="2516"/>
                      <a:ext cx="274" cy="86"/>
                    </a:xfrm>
                    <a:custGeom>
                      <a:avLst/>
                      <a:gdLst>
                        <a:gd name="T0" fmla="*/ 0 w 3844"/>
                        <a:gd name="T1" fmla="*/ 0 h 1206"/>
                        <a:gd name="T2" fmla="*/ 0 w 3844"/>
                        <a:gd name="T3" fmla="*/ 0 h 1206"/>
                        <a:gd name="T4" fmla="*/ 0 w 3844"/>
                        <a:gd name="T5" fmla="*/ 0 h 1206"/>
                        <a:gd name="T6" fmla="*/ 0 w 3844"/>
                        <a:gd name="T7" fmla="*/ 0 h 1206"/>
                        <a:gd name="T8" fmla="*/ 0 w 3844"/>
                        <a:gd name="T9" fmla="*/ 0 h 1206"/>
                        <a:gd name="T10" fmla="*/ 0 w 3844"/>
                        <a:gd name="T11" fmla="*/ 0 h 1206"/>
                        <a:gd name="T12" fmla="*/ 0 w 3844"/>
                        <a:gd name="T13" fmla="*/ 0 h 1206"/>
                        <a:gd name="T14" fmla="*/ 0 w 3844"/>
                        <a:gd name="T15" fmla="*/ 0 h 1206"/>
                        <a:gd name="T16" fmla="*/ 0 w 3844"/>
                        <a:gd name="T17" fmla="*/ 0 h 1206"/>
                        <a:gd name="T18" fmla="*/ 0 w 3844"/>
                        <a:gd name="T19" fmla="*/ 0 h 1206"/>
                        <a:gd name="T20" fmla="*/ 0 w 3844"/>
                        <a:gd name="T21" fmla="*/ 0 h 1206"/>
                        <a:gd name="T22" fmla="*/ 0 w 3844"/>
                        <a:gd name="T23" fmla="*/ 0 h 1206"/>
                        <a:gd name="T24" fmla="*/ 0 w 3844"/>
                        <a:gd name="T25" fmla="*/ 0 h 1206"/>
                        <a:gd name="T26" fmla="*/ 0 w 3844"/>
                        <a:gd name="T27" fmla="*/ 0 h 1206"/>
                        <a:gd name="T28" fmla="*/ 0 w 3844"/>
                        <a:gd name="T29" fmla="*/ 0 h 1206"/>
                        <a:gd name="T30" fmla="*/ 0 w 3844"/>
                        <a:gd name="T31" fmla="*/ 0 h 1206"/>
                        <a:gd name="T32" fmla="*/ 0 w 3844"/>
                        <a:gd name="T33" fmla="*/ 0 h 1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44" h="1206">
                          <a:moveTo>
                            <a:pt x="0" y="0"/>
                          </a:moveTo>
                          <a:lnTo>
                            <a:pt x="18" y="116"/>
                          </a:lnTo>
                          <a:lnTo>
                            <a:pt x="72" y="229"/>
                          </a:lnTo>
                          <a:lnTo>
                            <a:pt x="161" y="341"/>
                          </a:lnTo>
                          <a:lnTo>
                            <a:pt x="282" y="449"/>
                          </a:lnTo>
                          <a:lnTo>
                            <a:pt x="435" y="553"/>
                          </a:lnTo>
                          <a:lnTo>
                            <a:pt x="619" y="654"/>
                          </a:lnTo>
                          <a:lnTo>
                            <a:pt x="832" y="747"/>
                          </a:lnTo>
                          <a:lnTo>
                            <a:pt x="1072" y="834"/>
                          </a:lnTo>
                          <a:lnTo>
                            <a:pt x="1340" y="915"/>
                          </a:lnTo>
                          <a:lnTo>
                            <a:pt x="1632" y="987"/>
                          </a:lnTo>
                          <a:lnTo>
                            <a:pt x="1949" y="1051"/>
                          </a:lnTo>
                          <a:lnTo>
                            <a:pt x="2288" y="1104"/>
                          </a:lnTo>
                          <a:lnTo>
                            <a:pt x="2648" y="1147"/>
                          </a:lnTo>
                          <a:lnTo>
                            <a:pt x="3029" y="1179"/>
                          </a:lnTo>
                          <a:lnTo>
                            <a:pt x="3427" y="1198"/>
                          </a:lnTo>
                          <a:lnTo>
                            <a:pt x="3844" y="1206"/>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30" name="Freeform 49"/>
                    <p:cNvSpPr>
                      <a:spLocks/>
                    </p:cNvSpPr>
                    <p:nvPr/>
                  </p:nvSpPr>
                  <p:spPr bwMode="auto">
                    <a:xfrm>
                      <a:off x="2672"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31" name="Freeform 50"/>
                    <p:cNvSpPr>
                      <a:spLocks/>
                    </p:cNvSpPr>
                    <p:nvPr/>
                  </p:nvSpPr>
                  <p:spPr bwMode="auto">
                    <a:xfrm>
                      <a:off x="2948" y="2600"/>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32" name="Freeform 51"/>
                    <p:cNvSpPr>
                      <a:spLocks/>
                    </p:cNvSpPr>
                    <p:nvPr/>
                  </p:nvSpPr>
                  <p:spPr bwMode="auto">
                    <a:xfrm>
                      <a:off x="2948" y="2516"/>
                      <a:ext cx="314" cy="86"/>
                    </a:xfrm>
                    <a:custGeom>
                      <a:avLst/>
                      <a:gdLst>
                        <a:gd name="T0" fmla="*/ 0 w 4392"/>
                        <a:gd name="T1" fmla="*/ 0 h 1206"/>
                        <a:gd name="T2" fmla="*/ 0 w 4392"/>
                        <a:gd name="T3" fmla="*/ 0 h 1206"/>
                        <a:gd name="T4" fmla="*/ 0 w 4392"/>
                        <a:gd name="T5" fmla="*/ 0 h 1206"/>
                        <a:gd name="T6" fmla="*/ 0 w 4392"/>
                        <a:gd name="T7" fmla="*/ 0 h 1206"/>
                        <a:gd name="T8" fmla="*/ 0 w 4392"/>
                        <a:gd name="T9" fmla="*/ 0 h 1206"/>
                        <a:gd name="T10" fmla="*/ 0 w 4392"/>
                        <a:gd name="T11" fmla="*/ 0 h 1206"/>
                        <a:gd name="T12" fmla="*/ 0 w 4392"/>
                        <a:gd name="T13" fmla="*/ 0 h 1206"/>
                        <a:gd name="T14" fmla="*/ 0 w 4392"/>
                        <a:gd name="T15" fmla="*/ 0 h 1206"/>
                        <a:gd name="T16" fmla="*/ 0 w 4392"/>
                        <a:gd name="T17" fmla="*/ 0 h 1206"/>
                        <a:gd name="T18" fmla="*/ 0 w 4392"/>
                        <a:gd name="T19" fmla="*/ 0 h 1206"/>
                        <a:gd name="T20" fmla="*/ 0 w 4392"/>
                        <a:gd name="T21" fmla="*/ 0 h 1206"/>
                        <a:gd name="T22" fmla="*/ 0 w 4392"/>
                        <a:gd name="T23" fmla="*/ 0 h 1206"/>
                        <a:gd name="T24" fmla="*/ 0 w 4392"/>
                        <a:gd name="T25" fmla="*/ 0 h 1206"/>
                        <a:gd name="T26" fmla="*/ 0 w 4392"/>
                        <a:gd name="T27" fmla="*/ 0 h 1206"/>
                        <a:gd name="T28" fmla="*/ 0 w 4392"/>
                        <a:gd name="T29" fmla="*/ 0 h 1206"/>
                        <a:gd name="T30" fmla="*/ 0 w 4392"/>
                        <a:gd name="T31" fmla="*/ 0 h 1206"/>
                        <a:gd name="T32" fmla="*/ 0 w 4392"/>
                        <a:gd name="T33" fmla="*/ 0 h 1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92" h="1206">
                          <a:moveTo>
                            <a:pt x="0" y="1206"/>
                          </a:moveTo>
                          <a:lnTo>
                            <a:pt x="422" y="1199"/>
                          </a:lnTo>
                          <a:lnTo>
                            <a:pt x="839" y="1182"/>
                          </a:lnTo>
                          <a:lnTo>
                            <a:pt x="1245" y="1154"/>
                          </a:lnTo>
                          <a:lnTo>
                            <a:pt x="1641" y="1117"/>
                          </a:lnTo>
                          <a:lnTo>
                            <a:pt x="2022" y="1068"/>
                          </a:lnTo>
                          <a:lnTo>
                            <a:pt x="2385" y="1010"/>
                          </a:lnTo>
                          <a:lnTo>
                            <a:pt x="2726" y="944"/>
                          </a:lnTo>
                          <a:lnTo>
                            <a:pt x="3045" y="868"/>
                          </a:lnTo>
                          <a:lnTo>
                            <a:pt x="3337" y="784"/>
                          </a:lnTo>
                          <a:lnTo>
                            <a:pt x="3600" y="692"/>
                          </a:lnTo>
                          <a:lnTo>
                            <a:pt x="3830" y="593"/>
                          </a:lnTo>
                          <a:lnTo>
                            <a:pt x="4024" y="487"/>
                          </a:lnTo>
                          <a:lnTo>
                            <a:pt x="4181" y="373"/>
                          </a:lnTo>
                          <a:lnTo>
                            <a:pt x="4296" y="255"/>
                          </a:lnTo>
                          <a:lnTo>
                            <a:pt x="4368" y="130"/>
                          </a:lnTo>
                          <a:lnTo>
                            <a:pt x="4392"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33" name="Freeform 52"/>
                    <p:cNvSpPr>
                      <a:spLocks/>
                    </p:cNvSpPr>
                    <p:nvPr/>
                  </p:nvSpPr>
                  <p:spPr bwMode="auto">
                    <a:xfrm>
                      <a:off x="2948" y="2600"/>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34" name="Freeform 53"/>
                    <p:cNvSpPr>
                      <a:spLocks/>
                    </p:cNvSpPr>
                    <p:nvPr/>
                  </p:nvSpPr>
                  <p:spPr bwMode="auto">
                    <a:xfrm>
                      <a:off x="3260"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35" name="Freeform 54"/>
                    <p:cNvSpPr>
                      <a:spLocks/>
                    </p:cNvSpPr>
                    <p:nvPr/>
                  </p:nvSpPr>
                  <p:spPr bwMode="auto">
                    <a:xfrm>
                      <a:off x="2948" y="2419"/>
                      <a:ext cx="314" cy="97"/>
                    </a:xfrm>
                    <a:custGeom>
                      <a:avLst/>
                      <a:gdLst>
                        <a:gd name="T0" fmla="*/ 0 w 4392"/>
                        <a:gd name="T1" fmla="*/ 0 h 1364"/>
                        <a:gd name="T2" fmla="*/ 0 w 4392"/>
                        <a:gd name="T3" fmla="*/ 0 h 1364"/>
                        <a:gd name="T4" fmla="*/ 0 w 4392"/>
                        <a:gd name="T5" fmla="*/ 0 h 1364"/>
                        <a:gd name="T6" fmla="*/ 0 w 4392"/>
                        <a:gd name="T7" fmla="*/ 0 h 1364"/>
                        <a:gd name="T8" fmla="*/ 0 w 4392"/>
                        <a:gd name="T9" fmla="*/ 0 h 1364"/>
                        <a:gd name="T10" fmla="*/ 0 w 4392"/>
                        <a:gd name="T11" fmla="*/ 0 h 1364"/>
                        <a:gd name="T12" fmla="*/ 0 w 4392"/>
                        <a:gd name="T13" fmla="*/ 0 h 1364"/>
                        <a:gd name="T14" fmla="*/ 0 w 4392"/>
                        <a:gd name="T15" fmla="*/ 0 h 1364"/>
                        <a:gd name="T16" fmla="*/ 0 w 4392"/>
                        <a:gd name="T17" fmla="*/ 0 h 1364"/>
                        <a:gd name="T18" fmla="*/ 0 w 4392"/>
                        <a:gd name="T19" fmla="*/ 0 h 1364"/>
                        <a:gd name="T20" fmla="*/ 0 w 4392"/>
                        <a:gd name="T21" fmla="*/ 0 h 1364"/>
                        <a:gd name="T22" fmla="*/ 0 w 4392"/>
                        <a:gd name="T23" fmla="*/ 0 h 1364"/>
                        <a:gd name="T24" fmla="*/ 0 w 4392"/>
                        <a:gd name="T25" fmla="*/ 0 h 1364"/>
                        <a:gd name="T26" fmla="*/ 0 w 4392"/>
                        <a:gd name="T27" fmla="*/ 0 h 1364"/>
                        <a:gd name="T28" fmla="*/ 0 w 4392"/>
                        <a:gd name="T29" fmla="*/ 0 h 1364"/>
                        <a:gd name="T30" fmla="*/ 0 w 4392"/>
                        <a:gd name="T31" fmla="*/ 0 h 1364"/>
                        <a:gd name="T32" fmla="*/ 0 w 4392"/>
                        <a:gd name="T33" fmla="*/ 0 h 13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92" h="1364">
                          <a:moveTo>
                            <a:pt x="4392" y="1364"/>
                          </a:moveTo>
                          <a:lnTo>
                            <a:pt x="4371" y="1231"/>
                          </a:lnTo>
                          <a:lnTo>
                            <a:pt x="4309" y="1102"/>
                          </a:lnTo>
                          <a:lnTo>
                            <a:pt x="4206" y="976"/>
                          </a:lnTo>
                          <a:lnTo>
                            <a:pt x="4066" y="853"/>
                          </a:lnTo>
                          <a:lnTo>
                            <a:pt x="3891" y="734"/>
                          </a:lnTo>
                          <a:lnTo>
                            <a:pt x="3679" y="622"/>
                          </a:lnTo>
                          <a:lnTo>
                            <a:pt x="3435" y="516"/>
                          </a:lnTo>
                          <a:lnTo>
                            <a:pt x="3159" y="417"/>
                          </a:lnTo>
                          <a:lnTo>
                            <a:pt x="2852" y="327"/>
                          </a:lnTo>
                          <a:lnTo>
                            <a:pt x="2518" y="245"/>
                          </a:lnTo>
                          <a:lnTo>
                            <a:pt x="2156" y="174"/>
                          </a:lnTo>
                          <a:lnTo>
                            <a:pt x="1769" y="114"/>
                          </a:lnTo>
                          <a:lnTo>
                            <a:pt x="1358" y="66"/>
                          </a:lnTo>
                          <a:lnTo>
                            <a:pt x="925" y="29"/>
                          </a:lnTo>
                          <a:lnTo>
                            <a:pt x="472" y="8"/>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36" name="Freeform 55"/>
                    <p:cNvSpPr>
                      <a:spLocks/>
                    </p:cNvSpPr>
                    <p:nvPr/>
                  </p:nvSpPr>
                  <p:spPr bwMode="auto">
                    <a:xfrm>
                      <a:off x="3260"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37" name="Freeform 56"/>
                    <p:cNvSpPr>
                      <a:spLocks/>
                    </p:cNvSpPr>
                    <p:nvPr/>
                  </p:nvSpPr>
                  <p:spPr bwMode="auto">
                    <a:xfrm>
                      <a:off x="2948" y="2417"/>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38" name="Freeform 57"/>
                    <p:cNvSpPr>
                      <a:spLocks/>
                    </p:cNvSpPr>
                    <p:nvPr/>
                  </p:nvSpPr>
                  <p:spPr bwMode="auto">
                    <a:xfrm>
                      <a:off x="2595" y="2419"/>
                      <a:ext cx="353" cy="97"/>
                    </a:xfrm>
                    <a:custGeom>
                      <a:avLst/>
                      <a:gdLst>
                        <a:gd name="T0" fmla="*/ 0 w 4943"/>
                        <a:gd name="T1" fmla="*/ 0 h 1364"/>
                        <a:gd name="T2" fmla="*/ 0 w 4943"/>
                        <a:gd name="T3" fmla="*/ 0 h 1364"/>
                        <a:gd name="T4" fmla="*/ 0 w 4943"/>
                        <a:gd name="T5" fmla="*/ 0 h 1364"/>
                        <a:gd name="T6" fmla="*/ 0 w 4943"/>
                        <a:gd name="T7" fmla="*/ 0 h 1364"/>
                        <a:gd name="T8" fmla="*/ 0 w 4943"/>
                        <a:gd name="T9" fmla="*/ 0 h 1364"/>
                        <a:gd name="T10" fmla="*/ 0 w 4943"/>
                        <a:gd name="T11" fmla="*/ 0 h 1364"/>
                        <a:gd name="T12" fmla="*/ 0 w 4943"/>
                        <a:gd name="T13" fmla="*/ 0 h 1364"/>
                        <a:gd name="T14" fmla="*/ 0 w 4943"/>
                        <a:gd name="T15" fmla="*/ 0 h 1364"/>
                        <a:gd name="T16" fmla="*/ 0 w 4943"/>
                        <a:gd name="T17" fmla="*/ 0 h 1364"/>
                        <a:gd name="T18" fmla="*/ 0 w 4943"/>
                        <a:gd name="T19" fmla="*/ 0 h 1364"/>
                        <a:gd name="T20" fmla="*/ 0 w 4943"/>
                        <a:gd name="T21" fmla="*/ 0 h 1364"/>
                        <a:gd name="T22" fmla="*/ 0 w 4943"/>
                        <a:gd name="T23" fmla="*/ 0 h 1364"/>
                        <a:gd name="T24" fmla="*/ 0 w 4943"/>
                        <a:gd name="T25" fmla="*/ 0 h 1364"/>
                        <a:gd name="T26" fmla="*/ 0 w 4943"/>
                        <a:gd name="T27" fmla="*/ 0 h 1364"/>
                        <a:gd name="T28" fmla="*/ 0 w 4943"/>
                        <a:gd name="T29" fmla="*/ 0 h 1364"/>
                        <a:gd name="T30" fmla="*/ 0 w 4943"/>
                        <a:gd name="T31" fmla="*/ 0 h 1364"/>
                        <a:gd name="T32" fmla="*/ 0 w 4943"/>
                        <a:gd name="T33" fmla="*/ 0 h 13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3" h="1364">
                          <a:moveTo>
                            <a:pt x="4943" y="0"/>
                          </a:moveTo>
                          <a:lnTo>
                            <a:pt x="4464" y="7"/>
                          </a:lnTo>
                          <a:lnTo>
                            <a:pt x="3993" y="26"/>
                          </a:lnTo>
                          <a:lnTo>
                            <a:pt x="3533" y="58"/>
                          </a:lnTo>
                          <a:lnTo>
                            <a:pt x="3087" y="101"/>
                          </a:lnTo>
                          <a:lnTo>
                            <a:pt x="2658" y="156"/>
                          </a:lnTo>
                          <a:lnTo>
                            <a:pt x="2251" y="222"/>
                          </a:lnTo>
                          <a:lnTo>
                            <a:pt x="1867" y="298"/>
                          </a:lnTo>
                          <a:lnTo>
                            <a:pt x="1508" y="384"/>
                          </a:lnTo>
                          <a:lnTo>
                            <a:pt x="1181" y="479"/>
                          </a:lnTo>
                          <a:lnTo>
                            <a:pt x="886" y="583"/>
                          </a:lnTo>
                          <a:lnTo>
                            <a:pt x="630" y="696"/>
                          </a:lnTo>
                          <a:lnTo>
                            <a:pt x="411" y="815"/>
                          </a:lnTo>
                          <a:lnTo>
                            <a:pt x="236" y="943"/>
                          </a:lnTo>
                          <a:lnTo>
                            <a:pt x="107" y="1077"/>
                          </a:lnTo>
                          <a:lnTo>
                            <a:pt x="27" y="1218"/>
                          </a:lnTo>
                          <a:lnTo>
                            <a:pt x="0" y="1364"/>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39" name="Freeform 58"/>
                    <p:cNvSpPr>
                      <a:spLocks/>
                    </p:cNvSpPr>
                    <p:nvPr/>
                  </p:nvSpPr>
                  <p:spPr bwMode="auto">
                    <a:xfrm>
                      <a:off x="2948" y="2417"/>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40" name="Freeform 59"/>
                    <p:cNvSpPr>
                      <a:spLocks/>
                    </p:cNvSpPr>
                    <p:nvPr/>
                  </p:nvSpPr>
                  <p:spPr bwMode="auto">
                    <a:xfrm>
                      <a:off x="259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41" name="Freeform 60"/>
                    <p:cNvSpPr>
                      <a:spLocks/>
                    </p:cNvSpPr>
                    <p:nvPr/>
                  </p:nvSpPr>
                  <p:spPr bwMode="auto">
                    <a:xfrm>
                      <a:off x="2595" y="2516"/>
                      <a:ext cx="353" cy="109"/>
                    </a:xfrm>
                    <a:custGeom>
                      <a:avLst/>
                      <a:gdLst>
                        <a:gd name="T0" fmla="*/ 0 w 4943"/>
                        <a:gd name="T1" fmla="*/ 0 h 1527"/>
                        <a:gd name="T2" fmla="*/ 0 w 4943"/>
                        <a:gd name="T3" fmla="*/ 0 h 1527"/>
                        <a:gd name="T4" fmla="*/ 0 w 4943"/>
                        <a:gd name="T5" fmla="*/ 0 h 1527"/>
                        <a:gd name="T6" fmla="*/ 0 w 4943"/>
                        <a:gd name="T7" fmla="*/ 0 h 1527"/>
                        <a:gd name="T8" fmla="*/ 0 w 4943"/>
                        <a:gd name="T9" fmla="*/ 0 h 1527"/>
                        <a:gd name="T10" fmla="*/ 0 w 4943"/>
                        <a:gd name="T11" fmla="*/ 0 h 1527"/>
                        <a:gd name="T12" fmla="*/ 0 w 4943"/>
                        <a:gd name="T13" fmla="*/ 0 h 1527"/>
                        <a:gd name="T14" fmla="*/ 0 w 4943"/>
                        <a:gd name="T15" fmla="*/ 0 h 1527"/>
                        <a:gd name="T16" fmla="*/ 0 w 4943"/>
                        <a:gd name="T17" fmla="*/ 0 h 1527"/>
                        <a:gd name="T18" fmla="*/ 0 w 4943"/>
                        <a:gd name="T19" fmla="*/ 0 h 1527"/>
                        <a:gd name="T20" fmla="*/ 0 w 4943"/>
                        <a:gd name="T21" fmla="*/ 0 h 1527"/>
                        <a:gd name="T22" fmla="*/ 0 w 4943"/>
                        <a:gd name="T23" fmla="*/ 0 h 1527"/>
                        <a:gd name="T24" fmla="*/ 0 w 4943"/>
                        <a:gd name="T25" fmla="*/ 0 h 1527"/>
                        <a:gd name="T26" fmla="*/ 0 w 4943"/>
                        <a:gd name="T27" fmla="*/ 0 h 1527"/>
                        <a:gd name="T28" fmla="*/ 0 w 4943"/>
                        <a:gd name="T29" fmla="*/ 0 h 1527"/>
                        <a:gd name="T30" fmla="*/ 0 w 4943"/>
                        <a:gd name="T31" fmla="*/ 0 h 1527"/>
                        <a:gd name="T32" fmla="*/ 0 w 4943"/>
                        <a:gd name="T33" fmla="*/ 0 h 15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3" h="1527">
                          <a:moveTo>
                            <a:pt x="0" y="0"/>
                          </a:moveTo>
                          <a:lnTo>
                            <a:pt x="24" y="148"/>
                          </a:lnTo>
                          <a:lnTo>
                            <a:pt x="95" y="293"/>
                          </a:lnTo>
                          <a:lnTo>
                            <a:pt x="210" y="435"/>
                          </a:lnTo>
                          <a:lnTo>
                            <a:pt x="368" y="573"/>
                          </a:lnTo>
                          <a:lnTo>
                            <a:pt x="569" y="706"/>
                          </a:lnTo>
                          <a:lnTo>
                            <a:pt x="807" y="832"/>
                          </a:lnTo>
                          <a:lnTo>
                            <a:pt x="1083" y="951"/>
                          </a:lnTo>
                          <a:lnTo>
                            <a:pt x="1396" y="1061"/>
                          </a:lnTo>
                          <a:lnTo>
                            <a:pt x="1740" y="1162"/>
                          </a:lnTo>
                          <a:lnTo>
                            <a:pt x="2118" y="1253"/>
                          </a:lnTo>
                          <a:lnTo>
                            <a:pt x="2525" y="1332"/>
                          </a:lnTo>
                          <a:lnTo>
                            <a:pt x="2960" y="1399"/>
                          </a:lnTo>
                          <a:lnTo>
                            <a:pt x="3421" y="1454"/>
                          </a:lnTo>
                          <a:lnTo>
                            <a:pt x="3906" y="1493"/>
                          </a:lnTo>
                          <a:lnTo>
                            <a:pt x="4414" y="1518"/>
                          </a:lnTo>
                          <a:lnTo>
                            <a:pt x="4943" y="1527"/>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42" name="Freeform 61"/>
                    <p:cNvSpPr>
                      <a:spLocks/>
                    </p:cNvSpPr>
                    <p:nvPr/>
                  </p:nvSpPr>
                  <p:spPr bwMode="auto">
                    <a:xfrm>
                      <a:off x="259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43" name="Freeform 62"/>
                    <p:cNvSpPr>
                      <a:spLocks/>
                    </p:cNvSpPr>
                    <p:nvPr/>
                  </p:nvSpPr>
                  <p:spPr bwMode="auto">
                    <a:xfrm>
                      <a:off x="2948" y="2623"/>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44" name="Freeform 63"/>
                    <p:cNvSpPr>
                      <a:spLocks/>
                    </p:cNvSpPr>
                    <p:nvPr/>
                  </p:nvSpPr>
                  <p:spPr bwMode="auto">
                    <a:xfrm>
                      <a:off x="2948" y="2516"/>
                      <a:ext cx="392" cy="109"/>
                    </a:xfrm>
                    <a:custGeom>
                      <a:avLst/>
                      <a:gdLst>
                        <a:gd name="T0" fmla="*/ 0 w 5491"/>
                        <a:gd name="T1" fmla="*/ 0 h 1527"/>
                        <a:gd name="T2" fmla="*/ 0 w 5491"/>
                        <a:gd name="T3" fmla="*/ 0 h 1527"/>
                        <a:gd name="T4" fmla="*/ 0 w 5491"/>
                        <a:gd name="T5" fmla="*/ 0 h 1527"/>
                        <a:gd name="T6" fmla="*/ 0 w 5491"/>
                        <a:gd name="T7" fmla="*/ 0 h 1527"/>
                        <a:gd name="T8" fmla="*/ 0 w 5491"/>
                        <a:gd name="T9" fmla="*/ 0 h 1527"/>
                        <a:gd name="T10" fmla="*/ 0 w 5491"/>
                        <a:gd name="T11" fmla="*/ 0 h 1527"/>
                        <a:gd name="T12" fmla="*/ 0 w 5491"/>
                        <a:gd name="T13" fmla="*/ 0 h 1527"/>
                        <a:gd name="T14" fmla="*/ 0 w 5491"/>
                        <a:gd name="T15" fmla="*/ 0 h 1527"/>
                        <a:gd name="T16" fmla="*/ 0 w 5491"/>
                        <a:gd name="T17" fmla="*/ 0 h 1527"/>
                        <a:gd name="T18" fmla="*/ 0 w 5491"/>
                        <a:gd name="T19" fmla="*/ 0 h 1527"/>
                        <a:gd name="T20" fmla="*/ 0 w 5491"/>
                        <a:gd name="T21" fmla="*/ 0 h 1527"/>
                        <a:gd name="T22" fmla="*/ 0 w 5491"/>
                        <a:gd name="T23" fmla="*/ 0 h 1527"/>
                        <a:gd name="T24" fmla="*/ 0 w 5491"/>
                        <a:gd name="T25" fmla="*/ 0 h 1527"/>
                        <a:gd name="T26" fmla="*/ 0 w 5491"/>
                        <a:gd name="T27" fmla="*/ 0 h 1527"/>
                        <a:gd name="T28" fmla="*/ 0 w 5491"/>
                        <a:gd name="T29" fmla="*/ 0 h 1527"/>
                        <a:gd name="T30" fmla="*/ 0 w 5491"/>
                        <a:gd name="T31" fmla="*/ 0 h 1527"/>
                        <a:gd name="T32" fmla="*/ 0 w 5491"/>
                        <a:gd name="T33" fmla="*/ 0 h 15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1" h="1527">
                          <a:moveTo>
                            <a:pt x="0" y="1527"/>
                          </a:moveTo>
                          <a:lnTo>
                            <a:pt x="534" y="1519"/>
                          </a:lnTo>
                          <a:lnTo>
                            <a:pt x="1059" y="1497"/>
                          </a:lnTo>
                          <a:lnTo>
                            <a:pt x="1572" y="1461"/>
                          </a:lnTo>
                          <a:lnTo>
                            <a:pt x="2068" y="1412"/>
                          </a:lnTo>
                          <a:lnTo>
                            <a:pt x="2544" y="1350"/>
                          </a:lnTo>
                          <a:lnTo>
                            <a:pt x="2998" y="1276"/>
                          </a:lnTo>
                          <a:lnTo>
                            <a:pt x="3425" y="1191"/>
                          </a:lnTo>
                          <a:lnTo>
                            <a:pt x="3821" y="1094"/>
                          </a:lnTo>
                          <a:lnTo>
                            <a:pt x="4184" y="987"/>
                          </a:lnTo>
                          <a:lnTo>
                            <a:pt x="4510" y="871"/>
                          </a:lnTo>
                          <a:lnTo>
                            <a:pt x="4795" y="746"/>
                          </a:lnTo>
                          <a:lnTo>
                            <a:pt x="5037" y="611"/>
                          </a:lnTo>
                          <a:lnTo>
                            <a:pt x="5230" y="469"/>
                          </a:lnTo>
                          <a:lnTo>
                            <a:pt x="5373" y="319"/>
                          </a:lnTo>
                          <a:lnTo>
                            <a:pt x="5460" y="163"/>
                          </a:lnTo>
                          <a:lnTo>
                            <a:pt x="5491"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45" name="Freeform 64"/>
                    <p:cNvSpPr>
                      <a:spLocks/>
                    </p:cNvSpPr>
                    <p:nvPr/>
                  </p:nvSpPr>
                  <p:spPr bwMode="auto">
                    <a:xfrm>
                      <a:off x="2948" y="2623"/>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46" name="Freeform 65"/>
                    <p:cNvSpPr>
                      <a:spLocks/>
                    </p:cNvSpPr>
                    <p:nvPr/>
                  </p:nvSpPr>
                  <p:spPr bwMode="auto">
                    <a:xfrm>
                      <a:off x="3338"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47" name="Freeform 66"/>
                    <p:cNvSpPr>
                      <a:spLocks/>
                    </p:cNvSpPr>
                    <p:nvPr/>
                  </p:nvSpPr>
                  <p:spPr bwMode="auto">
                    <a:xfrm>
                      <a:off x="2948" y="2396"/>
                      <a:ext cx="392" cy="120"/>
                    </a:xfrm>
                    <a:custGeom>
                      <a:avLst/>
                      <a:gdLst>
                        <a:gd name="T0" fmla="*/ 0 w 5491"/>
                        <a:gd name="T1" fmla="*/ 0 h 1686"/>
                        <a:gd name="T2" fmla="*/ 0 w 5491"/>
                        <a:gd name="T3" fmla="*/ 0 h 1686"/>
                        <a:gd name="T4" fmla="*/ 0 w 5491"/>
                        <a:gd name="T5" fmla="*/ 0 h 1686"/>
                        <a:gd name="T6" fmla="*/ 0 w 5491"/>
                        <a:gd name="T7" fmla="*/ 0 h 1686"/>
                        <a:gd name="T8" fmla="*/ 0 w 5491"/>
                        <a:gd name="T9" fmla="*/ 0 h 1686"/>
                        <a:gd name="T10" fmla="*/ 0 w 5491"/>
                        <a:gd name="T11" fmla="*/ 0 h 1686"/>
                        <a:gd name="T12" fmla="*/ 0 w 5491"/>
                        <a:gd name="T13" fmla="*/ 0 h 1686"/>
                        <a:gd name="T14" fmla="*/ 0 w 5491"/>
                        <a:gd name="T15" fmla="*/ 0 h 1686"/>
                        <a:gd name="T16" fmla="*/ 0 w 5491"/>
                        <a:gd name="T17" fmla="*/ 0 h 1686"/>
                        <a:gd name="T18" fmla="*/ 0 w 5491"/>
                        <a:gd name="T19" fmla="*/ 0 h 1686"/>
                        <a:gd name="T20" fmla="*/ 0 w 5491"/>
                        <a:gd name="T21" fmla="*/ 0 h 1686"/>
                        <a:gd name="T22" fmla="*/ 0 w 5491"/>
                        <a:gd name="T23" fmla="*/ 0 h 1686"/>
                        <a:gd name="T24" fmla="*/ 0 w 5491"/>
                        <a:gd name="T25" fmla="*/ 0 h 1686"/>
                        <a:gd name="T26" fmla="*/ 0 w 5491"/>
                        <a:gd name="T27" fmla="*/ 0 h 1686"/>
                        <a:gd name="T28" fmla="*/ 0 w 5491"/>
                        <a:gd name="T29" fmla="*/ 0 h 1686"/>
                        <a:gd name="T30" fmla="*/ 0 w 5491"/>
                        <a:gd name="T31" fmla="*/ 0 h 1686"/>
                        <a:gd name="T32" fmla="*/ 0 w 5491"/>
                        <a:gd name="T33" fmla="*/ 0 h 1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1" h="1686">
                          <a:moveTo>
                            <a:pt x="5491" y="1686"/>
                          </a:moveTo>
                          <a:lnTo>
                            <a:pt x="5464" y="1521"/>
                          </a:lnTo>
                          <a:lnTo>
                            <a:pt x="5385" y="1360"/>
                          </a:lnTo>
                          <a:lnTo>
                            <a:pt x="5256" y="1203"/>
                          </a:lnTo>
                          <a:lnTo>
                            <a:pt x="5078" y="1050"/>
                          </a:lnTo>
                          <a:lnTo>
                            <a:pt x="4856" y="903"/>
                          </a:lnTo>
                          <a:lnTo>
                            <a:pt x="4589" y="764"/>
                          </a:lnTo>
                          <a:lnTo>
                            <a:pt x="4281" y="634"/>
                          </a:lnTo>
                          <a:lnTo>
                            <a:pt x="3934" y="512"/>
                          </a:lnTo>
                          <a:lnTo>
                            <a:pt x="3550" y="400"/>
                          </a:lnTo>
                          <a:lnTo>
                            <a:pt x="3131" y="301"/>
                          </a:lnTo>
                          <a:lnTo>
                            <a:pt x="2678" y="213"/>
                          </a:lnTo>
                          <a:lnTo>
                            <a:pt x="2196" y="139"/>
                          </a:lnTo>
                          <a:lnTo>
                            <a:pt x="1684" y="79"/>
                          </a:lnTo>
                          <a:lnTo>
                            <a:pt x="1146" y="36"/>
                          </a:lnTo>
                          <a:lnTo>
                            <a:pt x="584" y="9"/>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48" name="Freeform 67"/>
                    <p:cNvSpPr>
                      <a:spLocks/>
                    </p:cNvSpPr>
                    <p:nvPr/>
                  </p:nvSpPr>
                  <p:spPr bwMode="auto">
                    <a:xfrm>
                      <a:off x="3338"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49" name="Freeform 68"/>
                    <p:cNvSpPr>
                      <a:spLocks/>
                    </p:cNvSpPr>
                    <p:nvPr/>
                  </p:nvSpPr>
                  <p:spPr bwMode="auto">
                    <a:xfrm>
                      <a:off x="2948" y="2394"/>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50" name="Freeform 69"/>
                    <p:cNvSpPr>
                      <a:spLocks/>
                    </p:cNvSpPr>
                    <p:nvPr/>
                  </p:nvSpPr>
                  <p:spPr bwMode="auto">
                    <a:xfrm>
                      <a:off x="2517" y="2396"/>
                      <a:ext cx="431" cy="120"/>
                    </a:xfrm>
                    <a:custGeom>
                      <a:avLst/>
                      <a:gdLst>
                        <a:gd name="T0" fmla="*/ 0 w 6041"/>
                        <a:gd name="T1" fmla="*/ 0 h 1686"/>
                        <a:gd name="T2" fmla="*/ 0 w 6041"/>
                        <a:gd name="T3" fmla="*/ 0 h 1686"/>
                        <a:gd name="T4" fmla="*/ 0 w 6041"/>
                        <a:gd name="T5" fmla="*/ 0 h 1686"/>
                        <a:gd name="T6" fmla="*/ 0 w 6041"/>
                        <a:gd name="T7" fmla="*/ 0 h 1686"/>
                        <a:gd name="T8" fmla="*/ 0 w 6041"/>
                        <a:gd name="T9" fmla="*/ 0 h 1686"/>
                        <a:gd name="T10" fmla="*/ 0 w 6041"/>
                        <a:gd name="T11" fmla="*/ 0 h 1686"/>
                        <a:gd name="T12" fmla="*/ 0 w 6041"/>
                        <a:gd name="T13" fmla="*/ 0 h 1686"/>
                        <a:gd name="T14" fmla="*/ 0 w 6041"/>
                        <a:gd name="T15" fmla="*/ 0 h 1686"/>
                        <a:gd name="T16" fmla="*/ 0 w 6041"/>
                        <a:gd name="T17" fmla="*/ 0 h 1686"/>
                        <a:gd name="T18" fmla="*/ 0 w 6041"/>
                        <a:gd name="T19" fmla="*/ 0 h 1686"/>
                        <a:gd name="T20" fmla="*/ 0 w 6041"/>
                        <a:gd name="T21" fmla="*/ 0 h 1686"/>
                        <a:gd name="T22" fmla="*/ 0 w 6041"/>
                        <a:gd name="T23" fmla="*/ 0 h 1686"/>
                        <a:gd name="T24" fmla="*/ 0 w 6041"/>
                        <a:gd name="T25" fmla="*/ 0 h 1686"/>
                        <a:gd name="T26" fmla="*/ 0 w 6041"/>
                        <a:gd name="T27" fmla="*/ 0 h 1686"/>
                        <a:gd name="T28" fmla="*/ 0 w 6041"/>
                        <a:gd name="T29" fmla="*/ 0 h 1686"/>
                        <a:gd name="T30" fmla="*/ 0 w 6041"/>
                        <a:gd name="T31" fmla="*/ 0 h 1686"/>
                        <a:gd name="T32" fmla="*/ 0 w 6041"/>
                        <a:gd name="T33" fmla="*/ 0 h 1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41" h="1686">
                          <a:moveTo>
                            <a:pt x="6041" y="0"/>
                          </a:moveTo>
                          <a:lnTo>
                            <a:pt x="5450" y="8"/>
                          </a:lnTo>
                          <a:lnTo>
                            <a:pt x="4870" y="32"/>
                          </a:lnTo>
                          <a:lnTo>
                            <a:pt x="4305" y="72"/>
                          </a:lnTo>
                          <a:lnTo>
                            <a:pt x="3758" y="127"/>
                          </a:lnTo>
                          <a:lnTo>
                            <a:pt x="3234" y="195"/>
                          </a:lnTo>
                          <a:lnTo>
                            <a:pt x="2736" y="277"/>
                          </a:lnTo>
                          <a:lnTo>
                            <a:pt x="2267" y="373"/>
                          </a:lnTo>
                          <a:lnTo>
                            <a:pt x="1831" y="478"/>
                          </a:lnTo>
                          <a:lnTo>
                            <a:pt x="1432" y="597"/>
                          </a:lnTo>
                          <a:lnTo>
                            <a:pt x="1075" y="726"/>
                          </a:lnTo>
                          <a:lnTo>
                            <a:pt x="762" y="865"/>
                          </a:lnTo>
                          <a:lnTo>
                            <a:pt x="498" y="1013"/>
                          </a:lnTo>
                          <a:lnTo>
                            <a:pt x="285" y="1169"/>
                          </a:lnTo>
                          <a:lnTo>
                            <a:pt x="129" y="1334"/>
                          </a:lnTo>
                          <a:lnTo>
                            <a:pt x="33" y="1506"/>
                          </a:lnTo>
                          <a:lnTo>
                            <a:pt x="0" y="1686"/>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51" name="Freeform 70"/>
                    <p:cNvSpPr>
                      <a:spLocks/>
                    </p:cNvSpPr>
                    <p:nvPr/>
                  </p:nvSpPr>
                  <p:spPr bwMode="auto">
                    <a:xfrm>
                      <a:off x="2948" y="2394"/>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52" name="Freeform 71"/>
                    <p:cNvSpPr>
                      <a:spLocks/>
                    </p:cNvSpPr>
                    <p:nvPr/>
                  </p:nvSpPr>
                  <p:spPr bwMode="auto">
                    <a:xfrm>
                      <a:off x="2515"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53" name="Freeform 72"/>
                    <p:cNvSpPr>
                      <a:spLocks/>
                    </p:cNvSpPr>
                    <p:nvPr/>
                  </p:nvSpPr>
                  <p:spPr bwMode="auto">
                    <a:xfrm>
                      <a:off x="2517" y="2516"/>
                      <a:ext cx="431" cy="132"/>
                    </a:xfrm>
                    <a:custGeom>
                      <a:avLst/>
                      <a:gdLst>
                        <a:gd name="T0" fmla="*/ 0 w 6041"/>
                        <a:gd name="T1" fmla="*/ 0 h 1848"/>
                        <a:gd name="T2" fmla="*/ 0 w 6041"/>
                        <a:gd name="T3" fmla="*/ 0 h 1848"/>
                        <a:gd name="T4" fmla="*/ 0 w 6041"/>
                        <a:gd name="T5" fmla="*/ 0 h 1848"/>
                        <a:gd name="T6" fmla="*/ 0 w 6041"/>
                        <a:gd name="T7" fmla="*/ 0 h 1848"/>
                        <a:gd name="T8" fmla="*/ 0 w 6041"/>
                        <a:gd name="T9" fmla="*/ 0 h 1848"/>
                        <a:gd name="T10" fmla="*/ 0 w 6041"/>
                        <a:gd name="T11" fmla="*/ 0 h 1848"/>
                        <a:gd name="T12" fmla="*/ 0 w 6041"/>
                        <a:gd name="T13" fmla="*/ 0 h 1848"/>
                        <a:gd name="T14" fmla="*/ 0 w 6041"/>
                        <a:gd name="T15" fmla="*/ 0 h 1848"/>
                        <a:gd name="T16" fmla="*/ 0 w 6041"/>
                        <a:gd name="T17" fmla="*/ 0 h 1848"/>
                        <a:gd name="T18" fmla="*/ 0 w 6041"/>
                        <a:gd name="T19" fmla="*/ 0 h 1848"/>
                        <a:gd name="T20" fmla="*/ 0 w 6041"/>
                        <a:gd name="T21" fmla="*/ 0 h 1848"/>
                        <a:gd name="T22" fmla="*/ 0 w 6041"/>
                        <a:gd name="T23" fmla="*/ 0 h 1848"/>
                        <a:gd name="T24" fmla="*/ 0 w 6041"/>
                        <a:gd name="T25" fmla="*/ 0 h 1848"/>
                        <a:gd name="T26" fmla="*/ 0 w 6041"/>
                        <a:gd name="T27" fmla="*/ 0 h 1848"/>
                        <a:gd name="T28" fmla="*/ 0 w 6041"/>
                        <a:gd name="T29" fmla="*/ 0 h 1848"/>
                        <a:gd name="T30" fmla="*/ 0 w 6041"/>
                        <a:gd name="T31" fmla="*/ 0 h 1848"/>
                        <a:gd name="T32" fmla="*/ 0 w 6041"/>
                        <a:gd name="T33" fmla="*/ 0 h 18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41" h="1848">
                          <a:moveTo>
                            <a:pt x="0" y="0"/>
                          </a:moveTo>
                          <a:lnTo>
                            <a:pt x="29" y="181"/>
                          </a:lnTo>
                          <a:lnTo>
                            <a:pt x="117" y="358"/>
                          </a:lnTo>
                          <a:lnTo>
                            <a:pt x="259" y="532"/>
                          </a:lnTo>
                          <a:lnTo>
                            <a:pt x="455" y="699"/>
                          </a:lnTo>
                          <a:lnTo>
                            <a:pt x="701" y="859"/>
                          </a:lnTo>
                          <a:lnTo>
                            <a:pt x="996" y="1012"/>
                          </a:lnTo>
                          <a:lnTo>
                            <a:pt x="1335" y="1155"/>
                          </a:lnTo>
                          <a:lnTo>
                            <a:pt x="1718" y="1288"/>
                          </a:lnTo>
                          <a:lnTo>
                            <a:pt x="2142" y="1410"/>
                          </a:lnTo>
                          <a:lnTo>
                            <a:pt x="2603" y="1519"/>
                          </a:lnTo>
                          <a:lnTo>
                            <a:pt x="3100" y="1615"/>
                          </a:lnTo>
                          <a:lnTo>
                            <a:pt x="3631" y="1696"/>
                          </a:lnTo>
                          <a:lnTo>
                            <a:pt x="4194" y="1761"/>
                          </a:lnTo>
                          <a:lnTo>
                            <a:pt x="4784" y="1809"/>
                          </a:lnTo>
                          <a:lnTo>
                            <a:pt x="5400" y="1838"/>
                          </a:lnTo>
                          <a:lnTo>
                            <a:pt x="6041" y="1848"/>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54" name="Freeform 73"/>
                    <p:cNvSpPr>
                      <a:spLocks/>
                    </p:cNvSpPr>
                    <p:nvPr/>
                  </p:nvSpPr>
                  <p:spPr bwMode="auto">
                    <a:xfrm>
                      <a:off x="2515"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55" name="Freeform 74"/>
                    <p:cNvSpPr>
                      <a:spLocks/>
                    </p:cNvSpPr>
                    <p:nvPr/>
                  </p:nvSpPr>
                  <p:spPr bwMode="auto">
                    <a:xfrm>
                      <a:off x="2948" y="2646"/>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56" name="Freeform 75"/>
                    <p:cNvSpPr>
                      <a:spLocks/>
                    </p:cNvSpPr>
                    <p:nvPr/>
                  </p:nvSpPr>
                  <p:spPr bwMode="auto">
                    <a:xfrm>
                      <a:off x="2948" y="2516"/>
                      <a:ext cx="471" cy="132"/>
                    </a:xfrm>
                    <a:custGeom>
                      <a:avLst/>
                      <a:gdLst>
                        <a:gd name="T0" fmla="*/ 0 w 6589"/>
                        <a:gd name="T1" fmla="*/ 0 h 1848"/>
                        <a:gd name="T2" fmla="*/ 0 w 6589"/>
                        <a:gd name="T3" fmla="*/ 0 h 1848"/>
                        <a:gd name="T4" fmla="*/ 0 w 6589"/>
                        <a:gd name="T5" fmla="*/ 0 h 1848"/>
                        <a:gd name="T6" fmla="*/ 0 w 6589"/>
                        <a:gd name="T7" fmla="*/ 0 h 1848"/>
                        <a:gd name="T8" fmla="*/ 0 w 6589"/>
                        <a:gd name="T9" fmla="*/ 0 h 1848"/>
                        <a:gd name="T10" fmla="*/ 0 w 6589"/>
                        <a:gd name="T11" fmla="*/ 0 h 1848"/>
                        <a:gd name="T12" fmla="*/ 0 w 6589"/>
                        <a:gd name="T13" fmla="*/ 0 h 1848"/>
                        <a:gd name="T14" fmla="*/ 0 w 6589"/>
                        <a:gd name="T15" fmla="*/ 0 h 1848"/>
                        <a:gd name="T16" fmla="*/ 0 w 6589"/>
                        <a:gd name="T17" fmla="*/ 0 h 1848"/>
                        <a:gd name="T18" fmla="*/ 0 w 6589"/>
                        <a:gd name="T19" fmla="*/ 0 h 1848"/>
                        <a:gd name="T20" fmla="*/ 0 w 6589"/>
                        <a:gd name="T21" fmla="*/ 0 h 1848"/>
                        <a:gd name="T22" fmla="*/ 0 w 6589"/>
                        <a:gd name="T23" fmla="*/ 0 h 1848"/>
                        <a:gd name="T24" fmla="*/ 0 w 6589"/>
                        <a:gd name="T25" fmla="*/ 0 h 1848"/>
                        <a:gd name="T26" fmla="*/ 0 w 6589"/>
                        <a:gd name="T27" fmla="*/ 0 h 1848"/>
                        <a:gd name="T28" fmla="*/ 0 w 6589"/>
                        <a:gd name="T29" fmla="*/ 0 h 1848"/>
                        <a:gd name="T30" fmla="*/ 0 w 6589"/>
                        <a:gd name="T31" fmla="*/ 0 h 1848"/>
                        <a:gd name="T32" fmla="*/ 0 w 6589"/>
                        <a:gd name="T33" fmla="*/ 0 h 18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589" h="1848">
                          <a:moveTo>
                            <a:pt x="0" y="1848"/>
                          </a:moveTo>
                          <a:lnTo>
                            <a:pt x="646" y="1839"/>
                          </a:lnTo>
                          <a:lnTo>
                            <a:pt x="1280" y="1812"/>
                          </a:lnTo>
                          <a:lnTo>
                            <a:pt x="1897" y="1768"/>
                          </a:lnTo>
                          <a:lnTo>
                            <a:pt x="2494" y="1708"/>
                          </a:lnTo>
                          <a:lnTo>
                            <a:pt x="3067" y="1632"/>
                          </a:lnTo>
                          <a:lnTo>
                            <a:pt x="3610" y="1543"/>
                          </a:lnTo>
                          <a:lnTo>
                            <a:pt x="4122" y="1439"/>
                          </a:lnTo>
                          <a:lnTo>
                            <a:pt x="4597" y="1321"/>
                          </a:lnTo>
                          <a:lnTo>
                            <a:pt x="5030" y="1192"/>
                          </a:lnTo>
                          <a:lnTo>
                            <a:pt x="5420" y="1051"/>
                          </a:lnTo>
                          <a:lnTo>
                            <a:pt x="5760" y="898"/>
                          </a:lnTo>
                          <a:lnTo>
                            <a:pt x="6048" y="736"/>
                          </a:lnTo>
                          <a:lnTo>
                            <a:pt x="6278" y="564"/>
                          </a:lnTo>
                          <a:lnTo>
                            <a:pt x="6448" y="383"/>
                          </a:lnTo>
                          <a:lnTo>
                            <a:pt x="6553" y="195"/>
                          </a:lnTo>
                          <a:lnTo>
                            <a:pt x="6589"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57" name="Freeform 76"/>
                    <p:cNvSpPr>
                      <a:spLocks/>
                    </p:cNvSpPr>
                    <p:nvPr/>
                  </p:nvSpPr>
                  <p:spPr bwMode="auto">
                    <a:xfrm>
                      <a:off x="2948" y="2646"/>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58" name="Freeform 77"/>
                    <p:cNvSpPr>
                      <a:spLocks/>
                    </p:cNvSpPr>
                    <p:nvPr/>
                  </p:nvSpPr>
                  <p:spPr bwMode="auto">
                    <a:xfrm>
                      <a:off x="3417"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59" name="Freeform 78"/>
                    <p:cNvSpPr>
                      <a:spLocks/>
                    </p:cNvSpPr>
                    <p:nvPr/>
                  </p:nvSpPr>
                  <p:spPr bwMode="auto">
                    <a:xfrm>
                      <a:off x="2948" y="2373"/>
                      <a:ext cx="471" cy="143"/>
                    </a:xfrm>
                    <a:custGeom>
                      <a:avLst/>
                      <a:gdLst>
                        <a:gd name="T0" fmla="*/ 0 w 6589"/>
                        <a:gd name="T1" fmla="*/ 0 h 2007"/>
                        <a:gd name="T2" fmla="*/ 0 w 6589"/>
                        <a:gd name="T3" fmla="*/ 0 h 2007"/>
                        <a:gd name="T4" fmla="*/ 0 w 6589"/>
                        <a:gd name="T5" fmla="*/ 0 h 2007"/>
                        <a:gd name="T6" fmla="*/ 0 w 6589"/>
                        <a:gd name="T7" fmla="*/ 0 h 2007"/>
                        <a:gd name="T8" fmla="*/ 0 w 6589"/>
                        <a:gd name="T9" fmla="*/ 0 h 2007"/>
                        <a:gd name="T10" fmla="*/ 0 w 6589"/>
                        <a:gd name="T11" fmla="*/ 0 h 2007"/>
                        <a:gd name="T12" fmla="*/ 0 w 6589"/>
                        <a:gd name="T13" fmla="*/ 0 h 2007"/>
                        <a:gd name="T14" fmla="*/ 0 w 6589"/>
                        <a:gd name="T15" fmla="*/ 0 h 2007"/>
                        <a:gd name="T16" fmla="*/ 0 w 6589"/>
                        <a:gd name="T17" fmla="*/ 0 h 2007"/>
                        <a:gd name="T18" fmla="*/ 0 w 6589"/>
                        <a:gd name="T19" fmla="*/ 0 h 2007"/>
                        <a:gd name="T20" fmla="*/ 0 w 6589"/>
                        <a:gd name="T21" fmla="*/ 0 h 2007"/>
                        <a:gd name="T22" fmla="*/ 0 w 6589"/>
                        <a:gd name="T23" fmla="*/ 0 h 2007"/>
                        <a:gd name="T24" fmla="*/ 0 w 6589"/>
                        <a:gd name="T25" fmla="*/ 0 h 2007"/>
                        <a:gd name="T26" fmla="*/ 0 w 6589"/>
                        <a:gd name="T27" fmla="*/ 0 h 2007"/>
                        <a:gd name="T28" fmla="*/ 0 w 6589"/>
                        <a:gd name="T29" fmla="*/ 0 h 2007"/>
                        <a:gd name="T30" fmla="*/ 0 w 6589"/>
                        <a:gd name="T31" fmla="*/ 0 h 2007"/>
                        <a:gd name="T32" fmla="*/ 0 w 6589"/>
                        <a:gd name="T33" fmla="*/ 0 h 20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589" h="2007">
                          <a:moveTo>
                            <a:pt x="6589" y="2007"/>
                          </a:moveTo>
                          <a:lnTo>
                            <a:pt x="6556" y="1809"/>
                          </a:lnTo>
                          <a:lnTo>
                            <a:pt x="6461" y="1617"/>
                          </a:lnTo>
                          <a:lnTo>
                            <a:pt x="6305" y="1428"/>
                          </a:lnTo>
                          <a:lnTo>
                            <a:pt x="6090" y="1247"/>
                          </a:lnTo>
                          <a:lnTo>
                            <a:pt x="5821" y="1072"/>
                          </a:lnTo>
                          <a:lnTo>
                            <a:pt x="5499" y="906"/>
                          </a:lnTo>
                          <a:lnTo>
                            <a:pt x="5128" y="750"/>
                          </a:lnTo>
                          <a:lnTo>
                            <a:pt x="4710" y="606"/>
                          </a:lnTo>
                          <a:lnTo>
                            <a:pt x="4247" y="474"/>
                          </a:lnTo>
                          <a:lnTo>
                            <a:pt x="3743" y="356"/>
                          </a:lnTo>
                          <a:lnTo>
                            <a:pt x="3200" y="252"/>
                          </a:lnTo>
                          <a:lnTo>
                            <a:pt x="2622" y="164"/>
                          </a:lnTo>
                          <a:lnTo>
                            <a:pt x="2009" y="95"/>
                          </a:lnTo>
                          <a:lnTo>
                            <a:pt x="1366" y="43"/>
                          </a:lnTo>
                          <a:lnTo>
                            <a:pt x="695" y="11"/>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60" name="Freeform 79"/>
                    <p:cNvSpPr>
                      <a:spLocks/>
                    </p:cNvSpPr>
                    <p:nvPr/>
                  </p:nvSpPr>
                  <p:spPr bwMode="auto">
                    <a:xfrm>
                      <a:off x="3417"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61" name="Freeform 80"/>
                    <p:cNvSpPr>
                      <a:spLocks/>
                    </p:cNvSpPr>
                    <p:nvPr/>
                  </p:nvSpPr>
                  <p:spPr bwMode="auto">
                    <a:xfrm>
                      <a:off x="2948" y="2371"/>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62" name="Freeform 81"/>
                    <p:cNvSpPr>
                      <a:spLocks/>
                    </p:cNvSpPr>
                    <p:nvPr/>
                  </p:nvSpPr>
                  <p:spPr bwMode="auto">
                    <a:xfrm>
                      <a:off x="2438" y="2373"/>
                      <a:ext cx="510" cy="143"/>
                    </a:xfrm>
                    <a:custGeom>
                      <a:avLst/>
                      <a:gdLst>
                        <a:gd name="T0" fmla="*/ 0 w 7138"/>
                        <a:gd name="T1" fmla="*/ 0 h 2007"/>
                        <a:gd name="T2" fmla="*/ 0 w 7138"/>
                        <a:gd name="T3" fmla="*/ 0 h 2007"/>
                        <a:gd name="T4" fmla="*/ 0 w 7138"/>
                        <a:gd name="T5" fmla="*/ 0 h 2007"/>
                        <a:gd name="T6" fmla="*/ 0 w 7138"/>
                        <a:gd name="T7" fmla="*/ 0 h 2007"/>
                        <a:gd name="T8" fmla="*/ 0 w 7138"/>
                        <a:gd name="T9" fmla="*/ 0 h 2007"/>
                        <a:gd name="T10" fmla="*/ 0 w 7138"/>
                        <a:gd name="T11" fmla="*/ 0 h 2007"/>
                        <a:gd name="T12" fmla="*/ 0 w 7138"/>
                        <a:gd name="T13" fmla="*/ 0 h 2007"/>
                        <a:gd name="T14" fmla="*/ 0 w 7138"/>
                        <a:gd name="T15" fmla="*/ 0 h 2007"/>
                        <a:gd name="T16" fmla="*/ 0 w 7138"/>
                        <a:gd name="T17" fmla="*/ 0 h 2007"/>
                        <a:gd name="T18" fmla="*/ 0 w 7138"/>
                        <a:gd name="T19" fmla="*/ 0 h 2007"/>
                        <a:gd name="T20" fmla="*/ 0 w 7138"/>
                        <a:gd name="T21" fmla="*/ 0 h 2007"/>
                        <a:gd name="T22" fmla="*/ 0 w 7138"/>
                        <a:gd name="T23" fmla="*/ 0 h 2007"/>
                        <a:gd name="T24" fmla="*/ 0 w 7138"/>
                        <a:gd name="T25" fmla="*/ 0 h 2007"/>
                        <a:gd name="T26" fmla="*/ 0 w 7138"/>
                        <a:gd name="T27" fmla="*/ 0 h 2007"/>
                        <a:gd name="T28" fmla="*/ 0 w 7138"/>
                        <a:gd name="T29" fmla="*/ 0 h 2007"/>
                        <a:gd name="T30" fmla="*/ 0 w 7138"/>
                        <a:gd name="T31" fmla="*/ 0 h 2007"/>
                        <a:gd name="T32" fmla="*/ 0 w 7138"/>
                        <a:gd name="T33" fmla="*/ 0 h 20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38" h="2007">
                          <a:moveTo>
                            <a:pt x="7138" y="0"/>
                          </a:moveTo>
                          <a:lnTo>
                            <a:pt x="6435" y="10"/>
                          </a:lnTo>
                          <a:lnTo>
                            <a:pt x="5747" y="39"/>
                          </a:lnTo>
                          <a:lnTo>
                            <a:pt x="5077" y="87"/>
                          </a:lnTo>
                          <a:lnTo>
                            <a:pt x="4430" y="152"/>
                          </a:lnTo>
                          <a:lnTo>
                            <a:pt x="3809" y="234"/>
                          </a:lnTo>
                          <a:lnTo>
                            <a:pt x="3219" y="332"/>
                          </a:lnTo>
                          <a:lnTo>
                            <a:pt x="2666" y="445"/>
                          </a:lnTo>
                          <a:lnTo>
                            <a:pt x="2153" y="573"/>
                          </a:lnTo>
                          <a:lnTo>
                            <a:pt x="1683" y="714"/>
                          </a:lnTo>
                          <a:lnTo>
                            <a:pt x="1262" y="867"/>
                          </a:lnTo>
                          <a:lnTo>
                            <a:pt x="894" y="1033"/>
                          </a:lnTo>
                          <a:lnTo>
                            <a:pt x="584" y="1209"/>
                          </a:lnTo>
                          <a:lnTo>
                            <a:pt x="335" y="1395"/>
                          </a:lnTo>
                          <a:lnTo>
                            <a:pt x="150" y="1591"/>
                          </a:lnTo>
                          <a:lnTo>
                            <a:pt x="38" y="1795"/>
                          </a:lnTo>
                          <a:lnTo>
                            <a:pt x="0" y="2007"/>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63" name="Freeform 82"/>
                    <p:cNvSpPr>
                      <a:spLocks/>
                    </p:cNvSpPr>
                    <p:nvPr/>
                  </p:nvSpPr>
                  <p:spPr bwMode="auto">
                    <a:xfrm>
                      <a:off x="2948" y="2371"/>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64" name="Freeform 83"/>
                    <p:cNvSpPr>
                      <a:spLocks/>
                    </p:cNvSpPr>
                    <p:nvPr/>
                  </p:nvSpPr>
                  <p:spPr bwMode="auto">
                    <a:xfrm>
                      <a:off x="2436"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65" name="Freeform 84"/>
                    <p:cNvSpPr>
                      <a:spLocks/>
                    </p:cNvSpPr>
                    <p:nvPr/>
                  </p:nvSpPr>
                  <p:spPr bwMode="auto">
                    <a:xfrm>
                      <a:off x="2438" y="2516"/>
                      <a:ext cx="510" cy="155"/>
                    </a:xfrm>
                    <a:custGeom>
                      <a:avLst/>
                      <a:gdLst>
                        <a:gd name="T0" fmla="*/ 0 w 7138"/>
                        <a:gd name="T1" fmla="*/ 0 h 2168"/>
                        <a:gd name="T2" fmla="*/ 0 w 7138"/>
                        <a:gd name="T3" fmla="*/ 0 h 2168"/>
                        <a:gd name="T4" fmla="*/ 0 w 7138"/>
                        <a:gd name="T5" fmla="*/ 0 h 2168"/>
                        <a:gd name="T6" fmla="*/ 0 w 7138"/>
                        <a:gd name="T7" fmla="*/ 0 h 2168"/>
                        <a:gd name="T8" fmla="*/ 0 w 7138"/>
                        <a:gd name="T9" fmla="*/ 0 h 2168"/>
                        <a:gd name="T10" fmla="*/ 0 w 7138"/>
                        <a:gd name="T11" fmla="*/ 0 h 2168"/>
                        <a:gd name="T12" fmla="*/ 0 w 7138"/>
                        <a:gd name="T13" fmla="*/ 0 h 2168"/>
                        <a:gd name="T14" fmla="*/ 0 w 7138"/>
                        <a:gd name="T15" fmla="*/ 0 h 2168"/>
                        <a:gd name="T16" fmla="*/ 0 w 7138"/>
                        <a:gd name="T17" fmla="*/ 0 h 2168"/>
                        <a:gd name="T18" fmla="*/ 0 w 7138"/>
                        <a:gd name="T19" fmla="*/ 0 h 2168"/>
                        <a:gd name="T20" fmla="*/ 0 w 7138"/>
                        <a:gd name="T21" fmla="*/ 0 h 2168"/>
                        <a:gd name="T22" fmla="*/ 0 w 7138"/>
                        <a:gd name="T23" fmla="*/ 0 h 2168"/>
                        <a:gd name="T24" fmla="*/ 0 w 7138"/>
                        <a:gd name="T25" fmla="*/ 0 h 2168"/>
                        <a:gd name="T26" fmla="*/ 0 w 7138"/>
                        <a:gd name="T27" fmla="*/ 0 h 2168"/>
                        <a:gd name="T28" fmla="*/ 0 w 7138"/>
                        <a:gd name="T29" fmla="*/ 0 h 2168"/>
                        <a:gd name="T30" fmla="*/ 0 w 7138"/>
                        <a:gd name="T31" fmla="*/ 0 h 2168"/>
                        <a:gd name="T32" fmla="*/ 0 w 7138"/>
                        <a:gd name="T33" fmla="*/ 0 h 2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38" h="2168">
                          <a:moveTo>
                            <a:pt x="0" y="0"/>
                          </a:moveTo>
                          <a:lnTo>
                            <a:pt x="35" y="213"/>
                          </a:lnTo>
                          <a:lnTo>
                            <a:pt x="139" y="423"/>
                          </a:lnTo>
                          <a:lnTo>
                            <a:pt x="309" y="627"/>
                          </a:lnTo>
                          <a:lnTo>
                            <a:pt x="541" y="824"/>
                          </a:lnTo>
                          <a:lnTo>
                            <a:pt x="833" y="1012"/>
                          </a:lnTo>
                          <a:lnTo>
                            <a:pt x="1183" y="1191"/>
                          </a:lnTo>
                          <a:lnTo>
                            <a:pt x="1585" y="1359"/>
                          </a:lnTo>
                          <a:lnTo>
                            <a:pt x="2039" y="1515"/>
                          </a:lnTo>
                          <a:lnTo>
                            <a:pt x="2541" y="1657"/>
                          </a:lnTo>
                          <a:lnTo>
                            <a:pt x="3087" y="1785"/>
                          </a:lnTo>
                          <a:lnTo>
                            <a:pt x="3675" y="1897"/>
                          </a:lnTo>
                          <a:lnTo>
                            <a:pt x="4302" y="1991"/>
                          </a:lnTo>
                          <a:lnTo>
                            <a:pt x="4965" y="2067"/>
                          </a:lnTo>
                          <a:lnTo>
                            <a:pt x="5660" y="2121"/>
                          </a:lnTo>
                          <a:lnTo>
                            <a:pt x="6386" y="2157"/>
                          </a:lnTo>
                          <a:lnTo>
                            <a:pt x="7138" y="2168"/>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66" name="Freeform 85"/>
                    <p:cNvSpPr>
                      <a:spLocks/>
                    </p:cNvSpPr>
                    <p:nvPr/>
                  </p:nvSpPr>
                  <p:spPr bwMode="auto">
                    <a:xfrm>
                      <a:off x="2436"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67" name="Freeform 86"/>
                    <p:cNvSpPr>
                      <a:spLocks/>
                    </p:cNvSpPr>
                    <p:nvPr/>
                  </p:nvSpPr>
                  <p:spPr bwMode="auto">
                    <a:xfrm>
                      <a:off x="2948" y="2669"/>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68" name="Freeform 87"/>
                    <p:cNvSpPr>
                      <a:spLocks/>
                    </p:cNvSpPr>
                    <p:nvPr/>
                  </p:nvSpPr>
                  <p:spPr bwMode="auto">
                    <a:xfrm>
                      <a:off x="2948" y="2516"/>
                      <a:ext cx="549" cy="155"/>
                    </a:xfrm>
                    <a:custGeom>
                      <a:avLst/>
                      <a:gdLst>
                        <a:gd name="T0" fmla="*/ 0 w 7688"/>
                        <a:gd name="T1" fmla="*/ 0 h 2168"/>
                        <a:gd name="T2" fmla="*/ 0 w 7688"/>
                        <a:gd name="T3" fmla="*/ 0 h 2168"/>
                        <a:gd name="T4" fmla="*/ 0 w 7688"/>
                        <a:gd name="T5" fmla="*/ 0 h 2168"/>
                        <a:gd name="T6" fmla="*/ 0 w 7688"/>
                        <a:gd name="T7" fmla="*/ 0 h 2168"/>
                        <a:gd name="T8" fmla="*/ 0 w 7688"/>
                        <a:gd name="T9" fmla="*/ 0 h 2168"/>
                        <a:gd name="T10" fmla="*/ 0 w 7688"/>
                        <a:gd name="T11" fmla="*/ 0 h 2168"/>
                        <a:gd name="T12" fmla="*/ 0 w 7688"/>
                        <a:gd name="T13" fmla="*/ 0 h 2168"/>
                        <a:gd name="T14" fmla="*/ 0 w 7688"/>
                        <a:gd name="T15" fmla="*/ 0 h 2168"/>
                        <a:gd name="T16" fmla="*/ 0 w 7688"/>
                        <a:gd name="T17" fmla="*/ 0 h 2168"/>
                        <a:gd name="T18" fmla="*/ 0 w 7688"/>
                        <a:gd name="T19" fmla="*/ 0 h 2168"/>
                        <a:gd name="T20" fmla="*/ 0 w 7688"/>
                        <a:gd name="T21" fmla="*/ 0 h 2168"/>
                        <a:gd name="T22" fmla="*/ 0 w 7688"/>
                        <a:gd name="T23" fmla="*/ 0 h 2168"/>
                        <a:gd name="T24" fmla="*/ 0 w 7688"/>
                        <a:gd name="T25" fmla="*/ 0 h 2168"/>
                        <a:gd name="T26" fmla="*/ 0 w 7688"/>
                        <a:gd name="T27" fmla="*/ 0 h 2168"/>
                        <a:gd name="T28" fmla="*/ 0 w 7688"/>
                        <a:gd name="T29" fmla="*/ 0 h 2168"/>
                        <a:gd name="T30" fmla="*/ 0 w 7688"/>
                        <a:gd name="T31" fmla="*/ 0 h 2168"/>
                        <a:gd name="T32" fmla="*/ 0 w 7688"/>
                        <a:gd name="T33" fmla="*/ 0 h 2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688" h="2168">
                          <a:moveTo>
                            <a:pt x="0" y="2168"/>
                          </a:moveTo>
                          <a:lnTo>
                            <a:pt x="757" y="2157"/>
                          </a:lnTo>
                          <a:lnTo>
                            <a:pt x="1500" y="2126"/>
                          </a:lnTo>
                          <a:lnTo>
                            <a:pt x="2223" y="2074"/>
                          </a:lnTo>
                          <a:lnTo>
                            <a:pt x="2921" y="2003"/>
                          </a:lnTo>
                          <a:lnTo>
                            <a:pt x="3590" y="1914"/>
                          </a:lnTo>
                          <a:lnTo>
                            <a:pt x="4224" y="1808"/>
                          </a:lnTo>
                          <a:lnTo>
                            <a:pt x="4820" y="1686"/>
                          </a:lnTo>
                          <a:lnTo>
                            <a:pt x="5373" y="1548"/>
                          </a:lnTo>
                          <a:lnTo>
                            <a:pt x="5878" y="1395"/>
                          </a:lnTo>
                          <a:lnTo>
                            <a:pt x="6330" y="1229"/>
                          </a:lnTo>
                          <a:lnTo>
                            <a:pt x="6726" y="1051"/>
                          </a:lnTo>
                          <a:lnTo>
                            <a:pt x="7060" y="860"/>
                          </a:lnTo>
                          <a:lnTo>
                            <a:pt x="7328" y="659"/>
                          </a:lnTo>
                          <a:lnTo>
                            <a:pt x="7524" y="448"/>
                          </a:lnTo>
                          <a:lnTo>
                            <a:pt x="7646" y="228"/>
                          </a:lnTo>
                          <a:lnTo>
                            <a:pt x="7688"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69" name="Freeform 88"/>
                    <p:cNvSpPr>
                      <a:spLocks/>
                    </p:cNvSpPr>
                    <p:nvPr/>
                  </p:nvSpPr>
                  <p:spPr bwMode="auto">
                    <a:xfrm>
                      <a:off x="2948" y="2669"/>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70" name="Freeform 89"/>
                    <p:cNvSpPr>
                      <a:spLocks/>
                    </p:cNvSpPr>
                    <p:nvPr/>
                  </p:nvSpPr>
                  <p:spPr bwMode="auto">
                    <a:xfrm>
                      <a:off x="349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71" name="Freeform 90"/>
                    <p:cNvSpPr>
                      <a:spLocks/>
                    </p:cNvSpPr>
                    <p:nvPr/>
                  </p:nvSpPr>
                  <p:spPr bwMode="auto">
                    <a:xfrm>
                      <a:off x="3406" y="2425"/>
                      <a:ext cx="91" cy="91"/>
                    </a:xfrm>
                    <a:custGeom>
                      <a:avLst/>
                      <a:gdLst>
                        <a:gd name="T0" fmla="*/ 0 w 1277"/>
                        <a:gd name="T1" fmla="*/ 0 h 1279"/>
                        <a:gd name="T2" fmla="*/ 0 w 1277"/>
                        <a:gd name="T3" fmla="*/ 0 h 1279"/>
                        <a:gd name="T4" fmla="*/ 0 w 1277"/>
                        <a:gd name="T5" fmla="*/ 0 h 1279"/>
                        <a:gd name="T6" fmla="*/ 0 w 1277"/>
                        <a:gd name="T7" fmla="*/ 0 h 1279"/>
                        <a:gd name="T8" fmla="*/ 0 w 1277"/>
                        <a:gd name="T9" fmla="*/ 0 h 1279"/>
                        <a:gd name="T10" fmla="*/ 0 w 1277"/>
                        <a:gd name="T11" fmla="*/ 0 h 1279"/>
                        <a:gd name="T12" fmla="*/ 0 w 1277"/>
                        <a:gd name="T13" fmla="*/ 0 h 1279"/>
                        <a:gd name="T14" fmla="*/ 0 w 1277"/>
                        <a:gd name="T15" fmla="*/ 0 h 1279"/>
                        <a:gd name="T16" fmla="*/ 0 w 1277"/>
                        <a:gd name="T17" fmla="*/ 0 h 1279"/>
                        <a:gd name="T18" fmla="*/ 0 w 1277"/>
                        <a:gd name="T19" fmla="*/ 0 h 1279"/>
                        <a:gd name="T20" fmla="*/ 0 w 1277"/>
                        <a:gd name="T21" fmla="*/ 0 h 1279"/>
                        <a:gd name="T22" fmla="*/ 0 w 1277"/>
                        <a:gd name="T23" fmla="*/ 0 h 1279"/>
                        <a:gd name="T24" fmla="*/ 0 w 1277"/>
                        <a:gd name="T25" fmla="*/ 0 h 1279"/>
                        <a:gd name="T26" fmla="*/ 0 w 1277"/>
                        <a:gd name="T27" fmla="*/ 0 h 1279"/>
                        <a:gd name="T28" fmla="*/ 0 w 1277"/>
                        <a:gd name="T29" fmla="*/ 0 h 1279"/>
                        <a:gd name="T30" fmla="*/ 0 w 1277"/>
                        <a:gd name="T31" fmla="*/ 0 h 1279"/>
                        <a:gd name="T32" fmla="*/ 0 w 1277"/>
                        <a:gd name="T33" fmla="*/ 0 h 12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77" h="1279">
                          <a:moveTo>
                            <a:pt x="1277" y="1279"/>
                          </a:moveTo>
                          <a:lnTo>
                            <a:pt x="1271" y="1192"/>
                          </a:lnTo>
                          <a:lnTo>
                            <a:pt x="1255" y="1106"/>
                          </a:lnTo>
                          <a:lnTo>
                            <a:pt x="1228" y="1021"/>
                          </a:lnTo>
                          <a:lnTo>
                            <a:pt x="1192" y="936"/>
                          </a:lnTo>
                          <a:lnTo>
                            <a:pt x="1143" y="852"/>
                          </a:lnTo>
                          <a:lnTo>
                            <a:pt x="1087" y="769"/>
                          </a:lnTo>
                          <a:lnTo>
                            <a:pt x="1019" y="687"/>
                          </a:lnTo>
                          <a:lnTo>
                            <a:pt x="942" y="605"/>
                          </a:lnTo>
                          <a:lnTo>
                            <a:pt x="856" y="525"/>
                          </a:lnTo>
                          <a:lnTo>
                            <a:pt x="760" y="446"/>
                          </a:lnTo>
                          <a:lnTo>
                            <a:pt x="655" y="369"/>
                          </a:lnTo>
                          <a:lnTo>
                            <a:pt x="541" y="292"/>
                          </a:lnTo>
                          <a:lnTo>
                            <a:pt x="419" y="216"/>
                          </a:lnTo>
                          <a:lnTo>
                            <a:pt x="287" y="142"/>
                          </a:lnTo>
                          <a:lnTo>
                            <a:pt x="147" y="70"/>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72" name="Freeform 91"/>
                    <p:cNvSpPr>
                      <a:spLocks/>
                    </p:cNvSpPr>
                    <p:nvPr/>
                  </p:nvSpPr>
                  <p:spPr bwMode="auto">
                    <a:xfrm>
                      <a:off x="349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873" name="Freeform 92"/>
                    <p:cNvSpPr>
                      <a:spLocks/>
                    </p:cNvSpPr>
                    <p:nvPr/>
                  </p:nvSpPr>
                  <p:spPr bwMode="auto">
                    <a:xfrm>
                      <a:off x="3405" y="2423"/>
                      <a:ext cx="2" cy="3"/>
                    </a:xfrm>
                    <a:custGeom>
                      <a:avLst/>
                      <a:gdLst>
                        <a:gd name="T0" fmla="*/ 0 w 21"/>
                        <a:gd name="T1" fmla="*/ 0 h 49"/>
                        <a:gd name="T2" fmla="*/ 0 w 21"/>
                        <a:gd name="T3" fmla="*/ 0 h 49"/>
                        <a:gd name="T4" fmla="*/ 0 w 21"/>
                        <a:gd name="T5" fmla="*/ 0 h 49"/>
                        <a:gd name="T6" fmla="*/ 0 60000 65536"/>
                        <a:gd name="T7" fmla="*/ 0 60000 65536"/>
                        <a:gd name="T8" fmla="*/ 0 60000 65536"/>
                      </a:gdLst>
                      <a:ahLst/>
                      <a:cxnLst>
                        <a:cxn ang="T6">
                          <a:pos x="T0" y="T1"/>
                        </a:cxn>
                        <a:cxn ang="T7">
                          <a:pos x="T2" y="T3"/>
                        </a:cxn>
                        <a:cxn ang="T8">
                          <a:pos x="T4" y="T5"/>
                        </a:cxn>
                      </a:cxnLst>
                      <a:rect l="0" t="0" r="r" b="b"/>
                      <a:pathLst>
                        <a:path w="21" h="49">
                          <a:moveTo>
                            <a:pt x="0" y="49"/>
                          </a:moveTo>
                          <a:lnTo>
                            <a:pt x="21" y="0"/>
                          </a:lnTo>
                          <a:lnTo>
                            <a:pt x="0" y="49"/>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grpSp>
            </p:grpSp>
            <p:sp>
              <p:nvSpPr>
                <p:cNvPr id="62787" name="Line 93"/>
                <p:cNvSpPr>
                  <a:spLocks noChangeShapeType="1"/>
                </p:cNvSpPr>
                <p:nvPr/>
              </p:nvSpPr>
              <p:spPr bwMode="auto">
                <a:xfrm>
                  <a:off x="4464" y="1248"/>
                  <a:ext cx="0" cy="384"/>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515" name="Group 94"/>
              <p:cNvGrpSpPr>
                <a:grpSpLocks/>
              </p:cNvGrpSpPr>
              <p:nvPr/>
            </p:nvGrpSpPr>
            <p:grpSpPr bwMode="auto">
              <a:xfrm>
                <a:off x="3600" y="1968"/>
                <a:ext cx="1872" cy="816"/>
                <a:chOff x="3528" y="1248"/>
                <a:chExt cx="1872" cy="816"/>
              </a:xfrm>
            </p:grpSpPr>
            <p:sp>
              <p:nvSpPr>
                <p:cNvPr id="62696" name="Line 95"/>
                <p:cNvSpPr>
                  <a:spLocks noChangeShapeType="1"/>
                </p:cNvSpPr>
                <p:nvPr/>
              </p:nvSpPr>
              <p:spPr bwMode="auto">
                <a:xfrm>
                  <a:off x="4464" y="1728"/>
                  <a:ext cx="0" cy="3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697" name="Group 96"/>
                <p:cNvGrpSpPr>
                  <a:grpSpLocks/>
                </p:cNvGrpSpPr>
                <p:nvPr/>
              </p:nvGrpSpPr>
              <p:grpSpPr bwMode="auto">
                <a:xfrm>
                  <a:off x="3528" y="1344"/>
                  <a:ext cx="1872" cy="528"/>
                  <a:chOff x="1440" y="2016"/>
                  <a:chExt cx="1872" cy="528"/>
                </a:xfrm>
              </p:grpSpPr>
              <p:sp>
                <p:nvSpPr>
                  <p:cNvPr id="62699" name="Oval 97"/>
                  <p:cNvSpPr>
                    <a:spLocks noChangeArrowheads="1"/>
                  </p:cNvSpPr>
                  <p:nvPr/>
                </p:nvSpPr>
                <p:spPr bwMode="auto">
                  <a:xfrm>
                    <a:off x="1440" y="2016"/>
                    <a:ext cx="1872" cy="52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700" name="Group 98"/>
                  <p:cNvGrpSpPr>
                    <a:grpSpLocks/>
                  </p:cNvGrpSpPr>
                  <p:nvPr/>
                </p:nvGrpSpPr>
                <p:grpSpPr bwMode="auto">
                  <a:xfrm>
                    <a:off x="1482" y="2026"/>
                    <a:ext cx="1788" cy="508"/>
                    <a:chOff x="2436" y="2371"/>
                    <a:chExt cx="1063" cy="302"/>
                  </a:xfrm>
                </p:grpSpPr>
                <p:sp>
                  <p:nvSpPr>
                    <p:cNvPr id="62701" name="Freeform 99"/>
                    <p:cNvSpPr>
                      <a:spLocks/>
                    </p:cNvSpPr>
                    <p:nvPr/>
                  </p:nvSpPr>
                  <p:spPr bwMode="auto">
                    <a:xfrm>
                      <a:off x="2909" y="2510"/>
                      <a:ext cx="39" cy="6"/>
                    </a:xfrm>
                    <a:custGeom>
                      <a:avLst/>
                      <a:gdLst>
                        <a:gd name="T0" fmla="*/ 0 w 549"/>
                        <a:gd name="T1" fmla="*/ 0 h 81"/>
                        <a:gd name="T2" fmla="*/ 0 w 549"/>
                        <a:gd name="T3" fmla="*/ 0 h 81"/>
                        <a:gd name="T4" fmla="*/ 0 w 549"/>
                        <a:gd name="T5" fmla="*/ 0 h 81"/>
                        <a:gd name="T6" fmla="*/ 0 w 549"/>
                        <a:gd name="T7" fmla="*/ 0 h 81"/>
                        <a:gd name="T8" fmla="*/ 0 w 549"/>
                        <a:gd name="T9" fmla="*/ 0 h 81"/>
                        <a:gd name="T10" fmla="*/ 0 w 549"/>
                        <a:gd name="T11" fmla="*/ 0 h 81"/>
                        <a:gd name="T12" fmla="*/ 0 w 549"/>
                        <a:gd name="T13" fmla="*/ 0 h 81"/>
                        <a:gd name="T14" fmla="*/ 0 w 549"/>
                        <a:gd name="T15" fmla="*/ 0 h 81"/>
                        <a:gd name="T16" fmla="*/ 0 w 549"/>
                        <a:gd name="T17" fmla="*/ 0 h 81"/>
                        <a:gd name="T18" fmla="*/ 0 w 549"/>
                        <a:gd name="T19" fmla="*/ 0 h 81"/>
                        <a:gd name="T20" fmla="*/ 0 w 549"/>
                        <a:gd name="T21" fmla="*/ 0 h 81"/>
                        <a:gd name="T22" fmla="*/ 0 w 549"/>
                        <a:gd name="T23" fmla="*/ 0 h 81"/>
                        <a:gd name="T24" fmla="*/ 0 w 549"/>
                        <a:gd name="T25" fmla="*/ 0 h 81"/>
                        <a:gd name="T26" fmla="*/ 0 w 549"/>
                        <a:gd name="T27" fmla="*/ 0 h 81"/>
                        <a:gd name="T28" fmla="*/ 0 w 549"/>
                        <a:gd name="T29" fmla="*/ 0 h 81"/>
                        <a:gd name="T30" fmla="*/ 0 w 549"/>
                        <a:gd name="T31" fmla="*/ 0 h 81"/>
                        <a:gd name="T32" fmla="*/ 0 w 549"/>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 h="81">
                          <a:moveTo>
                            <a:pt x="549" y="1"/>
                          </a:moveTo>
                          <a:lnTo>
                            <a:pt x="518" y="0"/>
                          </a:lnTo>
                          <a:lnTo>
                            <a:pt x="481" y="0"/>
                          </a:lnTo>
                          <a:lnTo>
                            <a:pt x="442" y="0"/>
                          </a:lnTo>
                          <a:lnTo>
                            <a:pt x="399" y="1"/>
                          </a:lnTo>
                          <a:lnTo>
                            <a:pt x="354" y="1"/>
                          </a:lnTo>
                          <a:lnTo>
                            <a:pt x="308" y="3"/>
                          </a:lnTo>
                          <a:lnTo>
                            <a:pt x="262" y="5"/>
                          </a:lnTo>
                          <a:lnTo>
                            <a:pt x="217" y="7"/>
                          </a:lnTo>
                          <a:lnTo>
                            <a:pt x="174" y="12"/>
                          </a:lnTo>
                          <a:lnTo>
                            <a:pt x="134" y="17"/>
                          </a:lnTo>
                          <a:lnTo>
                            <a:pt x="96" y="23"/>
                          </a:lnTo>
                          <a:lnTo>
                            <a:pt x="64" y="31"/>
                          </a:lnTo>
                          <a:lnTo>
                            <a:pt x="37" y="40"/>
                          </a:lnTo>
                          <a:lnTo>
                            <a:pt x="17" y="52"/>
                          </a:lnTo>
                          <a:lnTo>
                            <a:pt x="4" y="65"/>
                          </a:lnTo>
                          <a:lnTo>
                            <a:pt x="0" y="81"/>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02" name="Freeform 100"/>
                    <p:cNvSpPr>
                      <a:spLocks/>
                    </p:cNvSpPr>
                    <p:nvPr/>
                  </p:nvSpPr>
                  <p:spPr bwMode="auto">
                    <a:xfrm>
                      <a:off x="2948" y="2508"/>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03" name="Freeform 101"/>
                    <p:cNvSpPr>
                      <a:spLocks/>
                    </p:cNvSpPr>
                    <p:nvPr/>
                  </p:nvSpPr>
                  <p:spPr bwMode="auto">
                    <a:xfrm>
                      <a:off x="2907"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04" name="Freeform 102"/>
                    <p:cNvSpPr>
                      <a:spLocks/>
                    </p:cNvSpPr>
                    <p:nvPr/>
                  </p:nvSpPr>
                  <p:spPr bwMode="auto">
                    <a:xfrm>
                      <a:off x="2909" y="2516"/>
                      <a:ext cx="39" cy="17"/>
                    </a:xfrm>
                    <a:custGeom>
                      <a:avLst/>
                      <a:gdLst>
                        <a:gd name="T0" fmla="*/ 0 w 549"/>
                        <a:gd name="T1" fmla="*/ 0 h 242"/>
                        <a:gd name="T2" fmla="*/ 0 w 549"/>
                        <a:gd name="T3" fmla="*/ 0 h 242"/>
                        <a:gd name="T4" fmla="*/ 0 w 549"/>
                        <a:gd name="T5" fmla="*/ 0 h 242"/>
                        <a:gd name="T6" fmla="*/ 0 w 549"/>
                        <a:gd name="T7" fmla="*/ 0 h 242"/>
                        <a:gd name="T8" fmla="*/ 0 w 549"/>
                        <a:gd name="T9" fmla="*/ 0 h 242"/>
                        <a:gd name="T10" fmla="*/ 0 w 549"/>
                        <a:gd name="T11" fmla="*/ 0 h 242"/>
                        <a:gd name="T12" fmla="*/ 0 w 549"/>
                        <a:gd name="T13" fmla="*/ 0 h 242"/>
                        <a:gd name="T14" fmla="*/ 0 w 549"/>
                        <a:gd name="T15" fmla="*/ 0 h 242"/>
                        <a:gd name="T16" fmla="*/ 0 w 549"/>
                        <a:gd name="T17" fmla="*/ 0 h 242"/>
                        <a:gd name="T18" fmla="*/ 0 w 549"/>
                        <a:gd name="T19" fmla="*/ 0 h 242"/>
                        <a:gd name="T20" fmla="*/ 0 w 549"/>
                        <a:gd name="T21" fmla="*/ 0 h 242"/>
                        <a:gd name="T22" fmla="*/ 0 w 549"/>
                        <a:gd name="T23" fmla="*/ 0 h 242"/>
                        <a:gd name="T24" fmla="*/ 0 w 549"/>
                        <a:gd name="T25" fmla="*/ 0 h 242"/>
                        <a:gd name="T26" fmla="*/ 0 w 549"/>
                        <a:gd name="T27" fmla="*/ 0 h 242"/>
                        <a:gd name="T28" fmla="*/ 0 w 549"/>
                        <a:gd name="T29" fmla="*/ 0 h 242"/>
                        <a:gd name="T30" fmla="*/ 0 w 549"/>
                        <a:gd name="T31" fmla="*/ 0 h 242"/>
                        <a:gd name="T32" fmla="*/ 0 w 549"/>
                        <a:gd name="T33" fmla="*/ 0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 h="242">
                          <a:moveTo>
                            <a:pt x="0" y="0"/>
                          </a:moveTo>
                          <a:lnTo>
                            <a:pt x="1" y="17"/>
                          </a:lnTo>
                          <a:lnTo>
                            <a:pt x="4" y="35"/>
                          </a:lnTo>
                          <a:lnTo>
                            <a:pt x="12" y="56"/>
                          </a:lnTo>
                          <a:lnTo>
                            <a:pt x="21" y="75"/>
                          </a:lnTo>
                          <a:lnTo>
                            <a:pt x="35" y="95"/>
                          </a:lnTo>
                          <a:lnTo>
                            <a:pt x="53" y="116"/>
                          </a:lnTo>
                          <a:lnTo>
                            <a:pt x="77" y="135"/>
                          </a:lnTo>
                          <a:lnTo>
                            <a:pt x="104" y="154"/>
                          </a:lnTo>
                          <a:lnTo>
                            <a:pt x="137" y="172"/>
                          </a:lnTo>
                          <a:lnTo>
                            <a:pt x="175" y="188"/>
                          </a:lnTo>
                          <a:lnTo>
                            <a:pt x="220" y="203"/>
                          </a:lnTo>
                          <a:lnTo>
                            <a:pt x="272" y="216"/>
                          </a:lnTo>
                          <a:lnTo>
                            <a:pt x="330" y="227"/>
                          </a:lnTo>
                          <a:lnTo>
                            <a:pt x="395" y="234"/>
                          </a:lnTo>
                          <a:lnTo>
                            <a:pt x="468" y="240"/>
                          </a:lnTo>
                          <a:lnTo>
                            <a:pt x="549" y="242"/>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05" name="Freeform 103"/>
                    <p:cNvSpPr>
                      <a:spLocks/>
                    </p:cNvSpPr>
                    <p:nvPr/>
                  </p:nvSpPr>
                  <p:spPr bwMode="auto">
                    <a:xfrm>
                      <a:off x="2907"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06" name="Freeform 104"/>
                    <p:cNvSpPr>
                      <a:spLocks/>
                    </p:cNvSpPr>
                    <p:nvPr/>
                  </p:nvSpPr>
                  <p:spPr bwMode="auto">
                    <a:xfrm>
                      <a:off x="2948" y="2531"/>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07" name="Freeform 105"/>
                    <p:cNvSpPr>
                      <a:spLocks/>
                    </p:cNvSpPr>
                    <p:nvPr/>
                  </p:nvSpPr>
                  <p:spPr bwMode="auto">
                    <a:xfrm>
                      <a:off x="2948" y="2516"/>
                      <a:ext cx="79" cy="17"/>
                    </a:xfrm>
                    <a:custGeom>
                      <a:avLst/>
                      <a:gdLst>
                        <a:gd name="T0" fmla="*/ 0 w 1099"/>
                        <a:gd name="T1" fmla="*/ 0 h 242"/>
                        <a:gd name="T2" fmla="*/ 0 w 1099"/>
                        <a:gd name="T3" fmla="*/ 0 h 242"/>
                        <a:gd name="T4" fmla="*/ 0 w 1099"/>
                        <a:gd name="T5" fmla="*/ 0 h 242"/>
                        <a:gd name="T6" fmla="*/ 0 w 1099"/>
                        <a:gd name="T7" fmla="*/ 0 h 242"/>
                        <a:gd name="T8" fmla="*/ 0 w 1099"/>
                        <a:gd name="T9" fmla="*/ 0 h 242"/>
                        <a:gd name="T10" fmla="*/ 0 w 1099"/>
                        <a:gd name="T11" fmla="*/ 0 h 242"/>
                        <a:gd name="T12" fmla="*/ 0 w 1099"/>
                        <a:gd name="T13" fmla="*/ 0 h 242"/>
                        <a:gd name="T14" fmla="*/ 0 w 1099"/>
                        <a:gd name="T15" fmla="*/ 0 h 242"/>
                        <a:gd name="T16" fmla="*/ 0 w 1099"/>
                        <a:gd name="T17" fmla="*/ 0 h 242"/>
                        <a:gd name="T18" fmla="*/ 0 w 1099"/>
                        <a:gd name="T19" fmla="*/ 0 h 242"/>
                        <a:gd name="T20" fmla="*/ 0 w 1099"/>
                        <a:gd name="T21" fmla="*/ 0 h 242"/>
                        <a:gd name="T22" fmla="*/ 0 w 1099"/>
                        <a:gd name="T23" fmla="*/ 0 h 242"/>
                        <a:gd name="T24" fmla="*/ 0 w 1099"/>
                        <a:gd name="T25" fmla="*/ 0 h 242"/>
                        <a:gd name="T26" fmla="*/ 0 w 1099"/>
                        <a:gd name="T27" fmla="*/ 0 h 242"/>
                        <a:gd name="T28" fmla="*/ 0 w 1099"/>
                        <a:gd name="T29" fmla="*/ 0 h 242"/>
                        <a:gd name="T30" fmla="*/ 0 w 1099"/>
                        <a:gd name="T31" fmla="*/ 0 h 242"/>
                        <a:gd name="T32" fmla="*/ 0 w 1099"/>
                        <a:gd name="T33" fmla="*/ 0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99" h="242">
                          <a:moveTo>
                            <a:pt x="0" y="242"/>
                          </a:moveTo>
                          <a:lnTo>
                            <a:pt x="87" y="241"/>
                          </a:lnTo>
                          <a:lnTo>
                            <a:pt x="176" y="239"/>
                          </a:lnTo>
                          <a:lnTo>
                            <a:pt x="268" y="234"/>
                          </a:lnTo>
                          <a:lnTo>
                            <a:pt x="362" y="229"/>
                          </a:lnTo>
                          <a:lnTo>
                            <a:pt x="455" y="222"/>
                          </a:lnTo>
                          <a:lnTo>
                            <a:pt x="546" y="212"/>
                          </a:lnTo>
                          <a:lnTo>
                            <a:pt x="634" y="200"/>
                          </a:lnTo>
                          <a:lnTo>
                            <a:pt x="719" y="187"/>
                          </a:lnTo>
                          <a:lnTo>
                            <a:pt x="797" y="171"/>
                          </a:lnTo>
                          <a:lnTo>
                            <a:pt x="870" y="154"/>
                          </a:lnTo>
                          <a:lnTo>
                            <a:pt x="935" y="134"/>
                          </a:lnTo>
                          <a:lnTo>
                            <a:pt x="991" y="112"/>
                          </a:lnTo>
                          <a:lnTo>
                            <a:pt x="1036" y="88"/>
                          </a:lnTo>
                          <a:lnTo>
                            <a:pt x="1070" y="61"/>
                          </a:lnTo>
                          <a:lnTo>
                            <a:pt x="1091" y="31"/>
                          </a:lnTo>
                          <a:lnTo>
                            <a:pt x="1099"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08" name="Freeform 106"/>
                    <p:cNvSpPr>
                      <a:spLocks/>
                    </p:cNvSpPr>
                    <p:nvPr/>
                  </p:nvSpPr>
                  <p:spPr bwMode="auto">
                    <a:xfrm>
                      <a:off x="2948" y="2531"/>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09" name="Freeform 107"/>
                    <p:cNvSpPr>
                      <a:spLocks/>
                    </p:cNvSpPr>
                    <p:nvPr/>
                  </p:nvSpPr>
                  <p:spPr bwMode="auto">
                    <a:xfrm>
                      <a:off x="302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10" name="Freeform 108"/>
                    <p:cNvSpPr>
                      <a:spLocks/>
                    </p:cNvSpPr>
                    <p:nvPr/>
                  </p:nvSpPr>
                  <p:spPr bwMode="auto">
                    <a:xfrm>
                      <a:off x="2948" y="2487"/>
                      <a:ext cx="79" cy="29"/>
                    </a:xfrm>
                    <a:custGeom>
                      <a:avLst/>
                      <a:gdLst>
                        <a:gd name="T0" fmla="*/ 0 w 1099"/>
                        <a:gd name="T1" fmla="*/ 0 h 400"/>
                        <a:gd name="T2" fmla="*/ 0 w 1099"/>
                        <a:gd name="T3" fmla="*/ 0 h 400"/>
                        <a:gd name="T4" fmla="*/ 0 w 1099"/>
                        <a:gd name="T5" fmla="*/ 0 h 400"/>
                        <a:gd name="T6" fmla="*/ 0 w 1099"/>
                        <a:gd name="T7" fmla="*/ 0 h 400"/>
                        <a:gd name="T8" fmla="*/ 0 w 1099"/>
                        <a:gd name="T9" fmla="*/ 0 h 400"/>
                        <a:gd name="T10" fmla="*/ 0 w 1099"/>
                        <a:gd name="T11" fmla="*/ 0 h 400"/>
                        <a:gd name="T12" fmla="*/ 0 w 1099"/>
                        <a:gd name="T13" fmla="*/ 0 h 400"/>
                        <a:gd name="T14" fmla="*/ 0 w 1099"/>
                        <a:gd name="T15" fmla="*/ 0 h 400"/>
                        <a:gd name="T16" fmla="*/ 0 w 1099"/>
                        <a:gd name="T17" fmla="*/ 0 h 400"/>
                        <a:gd name="T18" fmla="*/ 0 w 1099"/>
                        <a:gd name="T19" fmla="*/ 0 h 400"/>
                        <a:gd name="T20" fmla="*/ 0 w 1099"/>
                        <a:gd name="T21" fmla="*/ 0 h 400"/>
                        <a:gd name="T22" fmla="*/ 0 w 1099"/>
                        <a:gd name="T23" fmla="*/ 0 h 400"/>
                        <a:gd name="T24" fmla="*/ 0 w 1099"/>
                        <a:gd name="T25" fmla="*/ 0 h 400"/>
                        <a:gd name="T26" fmla="*/ 0 w 1099"/>
                        <a:gd name="T27" fmla="*/ 0 h 400"/>
                        <a:gd name="T28" fmla="*/ 0 w 1099"/>
                        <a:gd name="T29" fmla="*/ 0 h 400"/>
                        <a:gd name="T30" fmla="*/ 0 w 1099"/>
                        <a:gd name="T31" fmla="*/ 0 h 400"/>
                        <a:gd name="T32" fmla="*/ 0 w 1099"/>
                        <a:gd name="T33" fmla="*/ 0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99" h="400">
                          <a:moveTo>
                            <a:pt x="1099" y="400"/>
                          </a:moveTo>
                          <a:lnTo>
                            <a:pt x="1095" y="366"/>
                          </a:lnTo>
                          <a:lnTo>
                            <a:pt x="1082" y="332"/>
                          </a:lnTo>
                          <a:lnTo>
                            <a:pt x="1061" y="297"/>
                          </a:lnTo>
                          <a:lnTo>
                            <a:pt x="1032" y="263"/>
                          </a:lnTo>
                          <a:lnTo>
                            <a:pt x="996" y="229"/>
                          </a:lnTo>
                          <a:lnTo>
                            <a:pt x="950" y="196"/>
                          </a:lnTo>
                          <a:lnTo>
                            <a:pt x="896" y="164"/>
                          </a:lnTo>
                          <a:lnTo>
                            <a:pt x="832" y="134"/>
                          </a:lnTo>
                          <a:lnTo>
                            <a:pt x="760" y="106"/>
                          </a:lnTo>
                          <a:lnTo>
                            <a:pt x="679" y="80"/>
                          </a:lnTo>
                          <a:lnTo>
                            <a:pt x="589" y="57"/>
                          </a:lnTo>
                          <a:lnTo>
                            <a:pt x="490" y="37"/>
                          </a:lnTo>
                          <a:lnTo>
                            <a:pt x="381" y="21"/>
                          </a:lnTo>
                          <a:lnTo>
                            <a:pt x="263" y="10"/>
                          </a:lnTo>
                          <a:lnTo>
                            <a:pt x="136" y="2"/>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11" name="Freeform 109"/>
                    <p:cNvSpPr>
                      <a:spLocks/>
                    </p:cNvSpPr>
                    <p:nvPr/>
                  </p:nvSpPr>
                  <p:spPr bwMode="auto">
                    <a:xfrm>
                      <a:off x="302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12" name="Freeform 110"/>
                    <p:cNvSpPr>
                      <a:spLocks/>
                    </p:cNvSpPr>
                    <p:nvPr/>
                  </p:nvSpPr>
                  <p:spPr bwMode="auto">
                    <a:xfrm>
                      <a:off x="2948" y="2486"/>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13" name="Freeform 111"/>
                    <p:cNvSpPr>
                      <a:spLocks/>
                    </p:cNvSpPr>
                    <p:nvPr/>
                  </p:nvSpPr>
                  <p:spPr bwMode="auto">
                    <a:xfrm>
                      <a:off x="2831" y="2487"/>
                      <a:ext cx="117" cy="29"/>
                    </a:xfrm>
                    <a:custGeom>
                      <a:avLst/>
                      <a:gdLst>
                        <a:gd name="T0" fmla="*/ 0 w 1647"/>
                        <a:gd name="T1" fmla="*/ 0 h 400"/>
                        <a:gd name="T2" fmla="*/ 0 w 1647"/>
                        <a:gd name="T3" fmla="*/ 0 h 400"/>
                        <a:gd name="T4" fmla="*/ 0 w 1647"/>
                        <a:gd name="T5" fmla="*/ 0 h 400"/>
                        <a:gd name="T6" fmla="*/ 0 w 1647"/>
                        <a:gd name="T7" fmla="*/ 0 h 400"/>
                        <a:gd name="T8" fmla="*/ 0 w 1647"/>
                        <a:gd name="T9" fmla="*/ 0 h 400"/>
                        <a:gd name="T10" fmla="*/ 0 w 1647"/>
                        <a:gd name="T11" fmla="*/ 0 h 400"/>
                        <a:gd name="T12" fmla="*/ 0 w 1647"/>
                        <a:gd name="T13" fmla="*/ 0 h 400"/>
                        <a:gd name="T14" fmla="*/ 0 w 1647"/>
                        <a:gd name="T15" fmla="*/ 0 h 400"/>
                        <a:gd name="T16" fmla="*/ 0 w 1647"/>
                        <a:gd name="T17" fmla="*/ 0 h 400"/>
                        <a:gd name="T18" fmla="*/ 0 w 1647"/>
                        <a:gd name="T19" fmla="*/ 0 h 400"/>
                        <a:gd name="T20" fmla="*/ 0 w 1647"/>
                        <a:gd name="T21" fmla="*/ 0 h 400"/>
                        <a:gd name="T22" fmla="*/ 0 w 1647"/>
                        <a:gd name="T23" fmla="*/ 0 h 400"/>
                        <a:gd name="T24" fmla="*/ 0 w 1647"/>
                        <a:gd name="T25" fmla="*/ 0 h 400"/>
                        <a:gd name="T26" fmla="*/ 0 w 1647"/>
                        <a:gd name="T27" fmla="*/ 0 h 400"/>
                        <a:gd name="T28" fmla="*/ 0 w 1647"/>
                        <a:gd name="T29" fmla="*/ 0 h 400"/>
                        <a:gd name="T30" fmla="*/ 0 w 1647"/>
                        <a:gd name="T31" fmla="*/ 0 h 400"/>
                        <a:gd name="T32" fmla="*/ 0 w 1647"/>
                        <a:gd name="T33" fmla="*/ 0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7" h="400">
                          <a:moveTo>
                            <a:pt x="1647" y="0"/>
                          </a:moveTo>
                          <a:lnTo>
                            <a:pt x="1504" y="1"/>
                          </a:lnTo>
                          <a:lnTo>
                            <a:pt x="1359" y="5"/>
                          </a:lnTo>
                          <a:lnTo>
                            <a:pt x="1214" y="14"/>
                          </a:lnTo>
                          <a:lnTo>
                            <a:pt x="1070" y="25"/>
                          </a:lnTo>
                          <a:lnTo>
                            <a:pt x="930" y="39"/>
                          </a:lnTo>
                          <a:lnTo>
                            <a:pt x="793" y="57"/>
                          </a:lnTo>
                          <a:lnTo>
                            <a:pt x="662" y="77"/>
                          </a:lnTo>
                          <a:lnTo>
                            <a:pt x="539" y="101"/>
                          </a:lnTo>
                          <a:lnTo>
                            <a:pt x="425" y="127"/>
                          </a:lnTo>
                          <a:lnTo>
                            <a:pt x="321" y="157"/>
                          </a:lnTo>
                          <a:lnTo>
                            <a:pt x="229" y="189"/>
                          </a:lnTo>
                          <a:lnTo>
                            <a:pt x="151" y="226"/>
                          </a:lnTo>
                          <a:lnTo>
                            <a:pt x="87" y="264"/>
                          </a:lnTo>
                          <a:lnTo>
                            <a:pt x="40" y="307"/>
                          </a:lnTo>
                          <a:lnTo>
                            <a:pt x="10" y="352"/>
                          </a:lnTo>
                          <a:lnTo>
                            <a:pt x="0" y="40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14" name="Freeform 112"/>
                    <p:cNvSpPr>
                      <a:spLocks/>
                    </p:cNvSpPr>
                    <p:nvPr/>
                  </p:nvSpPr>
                  <p:spPr bwMode="auto">
                    <a:xfrm>
                      <a:off x="2948" y="2486"/>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15" name="Freeform 113"/>
                    <p:cNvSpPr>
                      <a:spLocks/>
                    </p:cNvSpPr>
                    <p:nvPr/>
                  </p:nvSpPr>
                  <p:spPr bwMode="auto">
                    <a:xfrm>
                      <a:off x="2829" y="2516"/>
                      <a:ext cx="3"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16" name="Freeform 114"/>
                    <p:cNvSpPr>
                      <a:spLocks/>
                    </p:cNvSpPr>
                    <p:nvPr/>
                  </p:nvSpPr>
                  <p:spPr bwMode="auto">
                    <a:xfrm>
                      <a:off x="2831" y="2516"/>
                      <a:ext cx="117" cy="40"/>
                    </a:xfrm>
                    <a:custGeom>
                      <a:avLst/>
                      <a:gdLst>
                        <a:gd name="T0" fmla="*/ 0 w 1647"/>
                        <a:gd name="T1" fmla="*/ 0 h 563"/>
                        <a:gd name="T2" fmla="*/ 0 w 1647"/>
                        <a:gd name="T3" fmla="*/ 0 h 563"/>
                        <a:gd name="T4" fmla="*/ 0 w 1647"/>
                        <a:gd name="T5" fmla="*/ 0 h 563"/>
                        <a:gd name="T6" fmla="*/ 0 w 1647"/>
                        <a:gd name="T7" fmla="*/ 0 h 563"/>
                        <a:gd name="T8" fmla="*/ 0 w 1647"/>
                        <a:gd name="T9" fmla="*/ 0 h 563"/>
                        <a:gd name="T10" fmla="*/ 0 w 1647"/>
                        <a:gd name="T11" fmla="*/ 0 h 563"/>
                        <a:gd name="T12" fmla="*/ 0 w 1647"/>
                        <a:gd name="T13" fmla="*/ 0 h 563"/>
                        <a:gd name="T14" fmla="*/ 0 w 1647"/>
                        <a:gd name="T15" fmla="*/ 0 h 563"/>
                        <a:gd name="T16" fmla="*/ 0 w 1647"/>
                        <a:gd name="T17" fmla="*/ 0 h 563"/>
                        <a:gd name="T18" fmla="*/ 0 w 1647"/>
                        <a:gd name="T19" fmla="*/ 0 h 563"/>
                        <a:gd name="T20" fmla="*/ 0 w 1647"/>
                        <a:gd name="T21" fmla="*/ 0 h 563"/>
                        <a:gd name="T22" fmla="*/ 0 w 1647"/>
                        <a:gd name="T23" fmla="*/ 0 h 563"/>
                        <a:gd name="T24" fmla="*/ 0 w 1647"/>
                        <a:gd name="T25" fmla="*/ 0 h 563"/>
                        <a:gd name="T26" fmla="*/ 0 w 1647"/>
                        <a:gd name="T27" fmla="*/ 0 h 563"/>
                        <a:gd name="T28" fmla="*/ 0 w 1647"/>
                        <a:gd name="T29" fmla="*/ 0 h 563"/>
                        <a:gd name="T30" fmla="*/ 0 w 1647"/>
                        <a:gd name="T31" fmla="*/ 0 h 563"/>
                        <a:gd name="T32" fmla="*/ 0 w 1647"/>
                        <a:gd name="T33" fmla="*/ 0 h 5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7" h="563">
                          <a:moveTo>
                            <a:pt x="0" y="0"/>
                          </a:moveTo>
                          <a:lnTo>
                            <a:pt x="7" y="49"/>
                          </a:lnTo>
                          <a:lnTo>
                            <a:pt x="27" y="101"/>
                          </a:lnTo>
                          <a:lnTo>
                            <a:pt x="61" y="151"/>
                          </a:lnTo>
                          <a:lnTo>
                            <a:pt x="108" y="200"/>
                          </a:lnTo>
                          <a:lnTo>
                            <a:pt x="168" y="248"/>
                          </a:lnTo>
                          <a:lnTo>
                            <a:pt x="242" y="294"/>
                          </a:lnTo>
                          <a:lnTo>
                            <a:pt x="328" y="339"/>
                          </a:lnTo>
                          <a:lnTo>
                            <a:pt x="427" y="381"/>
                          </a:lnTo>
                          <a:lnTo>
                            <a:pt x="537" y="419"/>
                          </a:lnTo>
                          <a:lnTo>
                            <a:pt x="660" y="455"/>
                          </a:lnTo>
                          <a:lnTo>
                            <a:pt x="796" y="486"/>
                          </a:lnTo>
                          <a:lnTo>
                            <a:pt x="943" y="511"/>
                          </a:lnTo>
                          <a:lnTo>
                            <a:pt x="1102" y="533"/>
                          </a:lnTo>
                          <a:lnTo>
                            <a:pt x="1272" y="549"/>
                          </a:lnTo>
                          <a:lnTo>
                            <a:pt x="1453" y="558"/>
                          </a:lnTo>
                          <a:lnTo>
                            <a:pt x="1647" y="563"/>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17" name="Freeform 115"/>
                    <p:cNvSpPr>
                      <a:spLocks/>
                    </p:cNvSpPr>
                    <p:nvPr/>
                  </p:nvSpPr>
                  <p:spPr bwMode="auto">
                    <a:xfrm>
                      <a:off x="2829" y="2516"/>
                      <a:ext cx="3"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18" name="Freeform 116"/>
                    <p:cNvSpPr>
                      <a:spLocks/>
                    </p:cNvSpPr>
                    <p:nvPr/>
                  </p:nvSpPr>
                  <p:spPr bwMode="auto">
                    <a:xfrm>
                      <a:off x="2948" y="2554"/>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19" name="Freeform 117"/>
                    <p:cNvSpPr>
                      <a:spLocks/>
                    </p:cNvSpPr>
                    <p:nvPr/>
                  </p:nvSpPr>
                  <p:spPr bwMode="auto">
                    <a:xfrm>
                      <a:off x="2948" y="2516"/>
                      <a:ext cx="157" cy="40"/>
                    </a:xfrm>
                    <a:custGeom>
                      <a:avLst/>
                      <a:gdLst>
                        <a:gd name="T0" fmla="*/ 0 w 2196"/>
                        <a:gd name="T1" fmla="*/ 0 h 563"/>
                        <a:gd name="T2" fmla="*/ 0 w 2196"/>
                        <a:gd name="T3" fmla="*/ 0 h 563"/>
                        <a:gd name="T4" fmla="*/ 0 w 2196"/>
                        <a:gd name="T5" fmla="*/ 0 h 563"/>
                        <a:gd name="T6" fmla="*/ 0 w 2196"/>
                        <a:gd name="T7" fmla="*/ 0 h 563"/>
                        <a:gd name="T8" fmla="*/ 0 w 2196"/>
                        <a:gd name="T9" fmla="*/ 0 h 563"/>
                        <a:gd name="T10" fmla="*/ 0 w 2196"/>
                        <a:gd name="T11" fmla="*/ 0 h 563"/>
                        <a:gd name="T12" fmla="*/ 0 w 2196"/>
                        <a:gd name="T13" fmla="*/ 0 h 563"/>
                        <a:gd name="T14" fmla="*/ 0 w 2196"/>
                        <a:gd name="T15" fmla="*/ 0 h 563"/>
                        <a:gd name="T16" fmla="*/ 0 w 2196"/>
                        <a:gd name="T17" fmla="*/ 0 h 563"/>
                        <a:gd name="T18" fmla="*/ 0 w 2196"/>
                        <a:gd name="T19" fmla="*/ 0 h 563"/>
                        <a:gd name="T20" fmla="*/ 0 w 2196"/>
                        <a:gd name="T21" fmla="*/ 0 h 563"/>
                        <a:gd name="T22" fmla="*/ 0 w 2196"/>
                        <a:gd name="T23" fmla="*/ 0 h 563"/>
                        <a:gd name="T24" fmla="*/ 0 w 2196"/>
                        <a:gd name="T25" fmla="*/ 0 h 563"/>
                        <a:gd name="T26" fmla="*/ 0 w 2196"/>
                        <a:gd name="T27" fmla="*/ 0 h 563"/>
                        <a:gd name="T28" fmla="*/ 0 w 2196"/>
                        <a:gd name="T29" fmla="*/ 0 h 563"/>
                        <a:gd name="T30" fmla="*/ 0 w 2196"/>
                        <a:gd name="T31" fmla="*/ 0 h 563"/>
                        <a:gd name="T32" fmla="*/ 0 w 2196"/>
                        <a:gd name="T33" fmla="*/ 0 h 5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96" h="563">
                          <a:moveTo>
                            <a:pt x="0" y="563"/>
                          </a:moveTo>
                          <a:lnTo>
                            <a:pt x="198" y="560"/>
                          </a:lnTo>
                          <a:lnTo>
                            <a:pt x="397" y="552"/>
                          </a:lnTo>
                          <a:lnTo>
                            <a:pt x="594" y="540"/>
                          </a:lnTo>
                          <a:lnTo>
                            <a:pt x="789" y="524"/>
                          </a:lnTo>
                          <a:lnTo>
                            <a:pt x="977" y="503"/>
                          </a:lnTo>
                          <a:lnTo>
                            <a:pt x="1159" y="477"/>
                          </a:lnTo>
                          <a:lnTo>
                            <a:pt x="1331" y="447"/>
                          </a:lnTo>
                          <a:lnTo>
                            <a:pt x="1494" y="414"/>
                          </a:lnTo>
                          <a:lnTo>
                            <a:pt x="1643" y="376"/>
                          </a:lnTo>
                          <a:lnTo>
                            <a:pt x="1778" y="333"/>
                          </a:lnTo>
                          <a:lnTo>
                            <a:pt x="1898" y="287"/>
                          </a:lnTo>
                          <a:lnTo>
                            <a:pt x="2001" y="236"/>
                          </a:lnTo>
                          <a:lnTo>
                            <a:pt x="2083" y="183"/>
                          </a:lnTo>
                          <a:lnTo>
                            <a:pt x="2144" y="125"/>
                          </a:lnTo>
                          <a:lnTo>
                            <a:pt x="2182" y="64"/>
                          </a:lnTo>
                          <a:lnTo>
                            <a:pt x="2196"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20" name="Freeform 118"/>
                    <p:cNvSpPr>
                      <a:spLocks/>
                    </p:cNvSpPr>
                    <p:nvPr/>
                  </p:nvSpPr>
                  <p:spPr bwMode="auto">
                    <a:xfrm>
                      <a:off x="2948" y="2554"/>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21" name="Freeform 119"/>
                    <p:cNvSpPr>
                      <a:spLocks/>
                    </p:cNvSpPr>
                    <p:nvPr/>
                  </p:nvSpPr>
                  <p:spPr bwMode="auto">
                    <a:xfrm>
                      <a:off x="310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22" name="Freeform 120"/>
                    <p:cNvSpPr>
                      <a:spLocks/>
                    </p:cNvSpPr>
                    <p:nvPr/>
                  </p:nvSpPr>
                  <p:spPr bwMode="auto">
                    <a:xfrm>
                      <a:off x="2948" y="2464"/>
                      <a:ext cx="157" cy="52"/>
                    </a:xfrm>
                    <a:custGeom>
                      <a:avLst/>
                      <a:gdLst>
                        <a:gd name="T0" fmla="*/ 0 w 2196"/>
                        <a:gd name="T1" fmla="*/ 0 h 722"/>
                        <a:gd name="T2" fmla="*/ 0 w 2196"/>
                        <a:gd name="T3" fmla="*/ 0 h 722"/>
                        <a:gd name="T4" fmla="*/ 0 w 2196"/>
                        <a:gd name="T5" fmla="*/ 0 h 722"/>
                        <a:gd name="T6" fmla="*/ 0 w 2196"/>
                        <a:gd name="T7" fmla="*/ 0 h 722"/>
                        <a:gd name="T8" fmla="*/ 0 w 2196"/>
                        <a:gd name="T9" fmla="*/ 0 h 722"/>
                        <a:gd name="T10" fmla="*/ 0 w 2196"/>
                        <a:gd name="T11" fmla="*/ 0 h 722"/>
                        <a:gd name="T12" fmla="*/ 0 w 2196"/>
                        <a:gd name="T13" fmla="*/ 0 h 722"/>
                        <a:gd name="T14" fmla="*/ 0 w 2196"/>
                        <a:gd name="T15" fmla="*/ 0 h 722"/>
                        <a:gd name="T16" fmla="*/ 0 w 2196"/>
                        <a:gd name="T17" fmla="*/ 0 h 722"/>
                        <a:gd name="T18" fmla="*/ 0 w 2196"/>
                        <a:gd name="T19" fmla="*/ 0 h 722"/>
                        <a:gd name="T20" fmla="*/ 0 w 2196"/>
                        <a:gd name="T21" fmla="*/ 0 h 722"/>
                        <a:gd name="T22" fmla="*/ 0 w 2196"/>
                        <a:gd name="T23" fmla="*/ 0 h 722"/>
                        <a:gd name="T24" fmla="*/ 0 w 2196"/>
                        <a:gd name="T25" fmla="*/ 0 h 722"/>
                        <a:gd name="T26" fmla="*/ 0 w 2196"/>
                        <a:gd name="T27" fmla="*/ 0 h 722"/>
                        <a:gd name="T28" fmla="*/ 0 w 2196"/>
                        <a:gd name="T29" fmla="*/ 0 h 722"/>
                        <a:gd name="T30" fmla="*/ 0 w 2196"/>
                        <a:gd name="T31" fmla="*/ 0 h 722"/>
                        <a:gd name="T32" fmla="*/ 0 w 2196"/>
                        <a:gd name="T33" fmla="*/ 0 h 7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96" h="722">
                          <a:moveTo>
                            <a:pt x="2196" y="722"/>
                          </a:moveTo>
                          <a:lnTo>
                            <a:pt x="2185" y="656"/>
                          </a:lnTo>
                          <a:lnTo>
                            <a:pt x="2156" y="589"/>
                          </a:lnTo>
                          <a:lnTo>
                            <a:pt x="2109" y="524"/>
                          </a:lnTo>
                          <a:lnTo>
                            <a:pt x="2043" y="460"/>
                          </a:lnTo>
                          <a:lnTo>
                            <a:pt x="1959" y="398"/>
                          </a:lnTo>
                          <a:lnTo>
                            <a:pt x="1859" y="338"/>
                          </a:lnTo>
                          <a:lnTo>
                            <a:pt x="1741" y="281"/>
                          </a:lnTo>
                          <a:lnTo>
                            <a:pt x="1607" y="229"/>
                          </a:lnTo>
                          <a:lnTo>
                            <a:pt x="1457" y="180"/>
                          </a:lnTo>
                          <a:lnTo>
                            <a:pt x="1291" y="135"/>
                          </a:lnTo>
                          <a:lnTo>
                            <a:pt x="1111" y="96"/>
                          </a:lnTo>
                          <a:lnTo>
                            <a:pt x="916" y="63"/>
                          </a:lnTo>
                          <a:lnTo>
                            <a:pt x="706" y="36"/>
                          </a:lnTo>
                          <a:lnTo>
                            <a:pt x="484" y="16"/>
                          </a:lnTo>
                          <a:lnTo>
                            <a:pt x="248" y="3"/>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23" name="Freeform 121"/>
                    <p:cNvSpPr>
                      <a:spLocks/>
                    </p:cNvSpPr>
                    <p:nvPr/>
                  </p:nvSpPr>
                  <p:spPr bwMode="auto">
                    <a:xfrm>
                      <a:off x="310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24" name="Freeform 122"/>
                    <p:cNvSpPr>
                      <a:spLocks/>
                    </p:cNvSpPr>
                    <p:nvPr/>
                  </p:nvSpPr>
                  <p:spPr bwMode="auto">
                    <a:xfrm>
                      <a:off x="2948" y="2463"/>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25" name="Freeform 123"/>
                    <p:cNvSpPr>
                      <a:spLocks/>
                    </p:cNvSpPr>
                    <p:nvPr/>
                  </p:nvSpPr>
                  <p:spPr bwMode="auto">
                    <a:xfrm>
                      <a:off x="2752" y="2464"/>
                      <a:ext cx="196" cy="52"/>
                    </a:xfrm>
                    <a:custGeom>
                      <a:avLst/>
                      <a:gdLst>
                        <a:gd name="T0" fmla="*/ 0 w 2746"/>
                        <a:gd name="T1" fmla="*/ 0 h 722"/>
                        <a:gd name="T2" fmla="*/ 0 w 2746"/>
                        <a:gd name="T3" fmla="*/ 0 h 722"/>
                        <a:gd name="T4" fmla="*/ 0 w 2746"/>
                        <a:gd name="T5" fmla="*/ 0 h 722"/>
                        <a:gd name="T6" fmla="*/ 0 w 2746"/>
                        <a:gd name="T7" fmla="*/ 0 h 722"/>
                        <a:gd name="T8" fmla="*/ 0 w 2746"/>
                        <a:gd name="T9" fmla="*/ 0 h 722"/>
                        <a:gd name="T10" fmla="*/ 0 w 2746"/>
                        <a:gd name="T11" fmla="*/ 0 h 722"/>
                        <a:gd name="T12" fmla="*/ 0 w 2746"/>
                        <a:gd name="T13" fmla="*/ 0 h 722"/>
                        <a:gd name="T14" fmla="*/ 0 w 2746"/>
                        <a:gd name="T15" fmla="*/ 0 h 722"/>
                        <a:gd name="T16" fmla="*/ 0 w 2746"/>
                        <a:gd name="T17" fmla="*/ 0 h 722"/>
                        <a:gd name="T18" fmla="*/ 0 w 2746"/>
                        <a:gd name="T19" fmla="*/ 0 h 722"/>
                        <a:gd name="T20" fmla="*/ 0 w 2746"/>
                        <a:gd name="T21" fmla="*/ 0 h 722"/>
                        <a:gd name="T22" fmla="*/ 0 w 2746"/>
                        <a:gd name="T23" fmla="*/ 0 h 722"/>
                        <a:gd name="T24" fmla="*/ 0 w 2746"/>
                        <a:gd name="T25" fmla="*/ 0 h 722"/>
                        <a:gd name="T26" fmla="*/ 0 w 2746"/>
                        <a:gd name="T27" fmla="*/ 0 h 722"/>
                        <a:gd name="T28" fmla="*/ 0 w 2746"/>
                        <a:gd name="T29" fmla="*/ 0 h 722"/>
                        <a:gd name="T30" fmla="*/ 0 w 2746"/>
                        <a:gd name="T31" fmla="*/ 0 h 722"/>
                        <a:gd name="T32" fmla="*/ 0 w 2746"/>
                        <a:gd name="T33" fmla="*/ 0 h 7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6" h="722">
                          <a:moveTo>
                            <a:pt x="2746" y="0"/>
                          </a:moveTo>
                          <a:lnTo>
                            <a:pt x="2490" y="3"/>
                          </a:lnTo>
                          <a:lnTo>
                            <a:pt x="2238" y="13"/>
                          </a:lnTo>
                          <a:lnTo>
                            <a:pt x="1987" y="28"/>
                          </a:lnTo>
                          <a:lnTo>
                            <a:pt x="1743" y="50"/>
                          </a:lnTo>
                          <a:lnTo>
                            <a:pt x="1507" y="78"/>
                          </a:lnTo>
                          <a:lnTo>
                            <a:pt x="1279" y="111"/>
                          </a:lnTo>
                          <a:lnTo>
                            <a:pt x="1064" y="151"/>
                          </a:lnTo>
                          <a:lnTo>
                            <a:pt x="863" y="196"/>
                          </a:lnTo>
                          <a:lnTo>
                            <a:pt x="678" y="245"/>
                          </a:lnTo>
                          <a:lnTo>
                            <a:pt x="511" y="300"/>
                          </a:lnTo>
                          <a:lnTo>
                            <a:pt x="363" y="358"/>
                          </a:lnTo>
                          <a:lnTo>
                            <a:pt x="238" y="423"/>
                          </a:lnTo>
                          <a:lnTo>
                            <a:pt x="136" y="491"/>
                          </a:lnTo>
                          <a:lnTo>
                            <a:pt x="62" y="564"/>
                          </a:lnTo>
                          <a:lnTo>
                            <a:pt x="15" y="641"/>
                          </a:lnTo>
                          <a:lnTo>
                            <a:pt x="0" y="722"/>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26" name="Freeform 124"/>
                    <p:cNvSpPr>
                      <a:spLocks/>
                    </p:cNvSpPr>
                    <p:nvPr/>
                  </p:nvSpPr>
                  <p:spPr bwMode="auto">
                    <a:xfrm>
                      <a:off x="2948" y="2463"/>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27" name="Freeform 125"/>
                    <p:cNvSpPr>
                      <a:spLocks/>
                    </p:cNvSpPr>
                    <p:nvPr/>
                  </p:nvSpPr>
                  <p:spPr bwMode="auto">
                    <a:xfrm>
                      <a:off x="2750"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28" name="Freeform 126"/>
                    <p:cNvSpPr>
                      <a:spLocks/>
                    </p:cNvSpPr>
                    <p:nvPr/>
                  </p:nvSpPr>
                  <p:spPr bwMode="auto">
                    <a:xfrm>
                      <a:off x="2752" y="2516"/>
                      <a:ext cx="196" cy="63"/>
                    </a:xfrm>
                    <a:custGeom>
                      <a:avLst/>
                      <a:gdLst>
                        <a:gd name="T0" fmla="*/ 0 w 2746"/>
                        <a:gd name="T1" fmla="*/ 0 h 885"/>
                        <a:gd name="T2" fmla="*/ 0 w 2746"/>
                        <a:gd name="T3" fmla="*/ 0 h 885"/>
                        <a:gd name="T4" fmla="*/ 0 w 2746"/>
                        <a:gd name="T5" fmla="*/ 0 h 885"/>
                        <a:gd name="T6" fmla="*/ 0 w 2746"/>
                        <a:gd name="T7" fmla="*/ 0 h 885"/>
                        <a:gd name="T8" fmla="*/ 0 w 2746"/>
                        <a:gd name="T9" fmla="*/ 0 h 885"/>
                        <a:gd name="T10" fmla="*/ 0 w 2746"/>
                        <a:gd name="T11" fmla="*/ 0 h 885"/>
                        <a:gd name="T12" fmla="*/ 0 w 2746"/>
                        <a:gd name="T13" fmla="*/ 0 h 885"/>
                        <a:gd name="T14" fmla="*/ 0 w 2746"/>
                        <a:gd name="T15" fmla="*/ 0 h 885"/>
                        <a:gd name="T16" fmla="*/ 0 w 2746"/>
                        <a:gd name="T17" fmla="*/ 0 h 885"/>
                        <a:gd name="T18" fmla="*/ 0 w 2746"/>
                        <a:gd name="T19" fmla="*/ 0 h 885"/>
                        <a:gd name="T20" fmla="*/ 0 w 2746"/>
                        <a:gd name="T21" fmla="*/ 0 h 885"/>
                        <a:gd name="T22" fmla="*/ 0 w 2746"/>
                        <a:gd name="T23" fmla="*/ 0 h 885"/>
                        <a:gd name="T24" fmla="*/ 0 w 2746"/>
                        <a:gd name="T25" fmla="*/ 0 h 885"/>
                        <a:gd name="T26" fmla="*/ 0 w 2746"/>
                        <a:gd name="T27" fmla="*/ 0 h 885"/>
                        <a:gd name="T28" fmla="*/ 0 w 2746"/>
                        <a:gd name="T29" fmla="*/ 0 h 885"/>
                        <a:gd name="T30" fmla="*/ 0 w 2746"/>
                        <a:gd name="T31" fmla="*/ 0 h 885"/>
                        <a:gd name="T32" fmla="*/ 0 w 2746"/>
                        <a:gd name="T33" fmla="*/ 0 h 8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6" h="885">
                          <a:moveTo>
                            <a:pt x="0" y="0"/>
                          </a:moveTo>
                          <a:lnTo>
                            <a:pt x="12" y="82"/>
                          </a:lnTo>
                          <a:lnTo>
                            <a:pt x="49" y="165"/>
                          </a:lnTo>
                          <a:lnTo>
                            <a:pt x="110" y="245"/>
                          </a:lnTo>
                          <a:lnTo>
                            <a:pt x="195" y="324"/>
                          </a:lnTo>
                          <a:lnTo>
                            <a:pt x="302" y="400"/>
                          </a:lnTo>
                          <a:lnTo>
                            <a:pt x="430" y="474"/>
                          </a:lnTo>
                          <a:lnTo>
                            <a:pt x="580" y="542"/>
                          </a:lnTo>
                          <a:lnTo>
                            <a:pt x="750" y="608"/>
                          </a:lnTo>
                          <a:lnTo>
                            <a:pt x="939" y="668"/>
                          </a:lnTo>
                          <a:lnTo>
                            <a:pt x="1147" y="721"/>
                          </a:lnTo>
                          <a:lnTo>
                            <a:pt x="1373" y="768"/>
                          </a:lnTo>
                          <a:lnTo>
                            <a:pt x="1616" y="808"/>
                          </a:lnTo>
                          <a:lnTo>
                            <a:pt x="1875" y="841"/>
                          </a:lnTo>
                          <a:lnTo>
                            <a:pt x="2151" y="864"/>
                          </a:lnTo>
                          <a:lnTo>
                            <a:pt x="2441" y="879"/>
                          </a:lnTo>
                          <a:lnTo>
                            <a:pt x="2746" y="885"/>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29" name="Freeform 127"/>
                    <p:cNvSpPr>
                      <a:spLocks/>
                    </p:cNvSpPr>
                    <p:nvPr/>
                  </p:nvSpPr>
                  <p:spPr bwMode="auto">
                    <a:xfrm>
                      <a:off x="2750"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30" name="Freeform 128"/>
                    <p:cNvSpPr>
                      <a:spLocks/>
                    </p:cNvSpPr>
                    <p:nvPr/>
                  </p:nvSpPr>
                  <p:spPr bwMode="auto">
                    <a:xfrm>
                      <a:off x="2948" y="2577"/>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31" name="Freeform 129"/>
                    <p:cNvSpPr>
                      <a:spLocks/>
                    </p:cNvSpPr>
                    <p:nvPr/>
                  </p:nvSpPr>
                  <p:spPr bwMode="auto">
                    <a:xfrm>
                      <a:off x="2948" y="2516"/>
                      <a:ext cx="235" cy="63"/>
                    </a:xfrm>
                    <a:custGeom>
                      <a:avLst/>
                      <a:gdLst>
                        <a:gd name="T0" fmla="*/ 0 w 3295"/>
                        <a:gd name="T1" fmla="*/ 0 h 885"/>
                        <a:gd name="T2" fmla="*/ 0 w 3295"/>
                        <a:gd name="T3" fmla="*/ 0 h 885"/>
                        <a:gd name="T4" fmla="*/ 0 w 3295"/>
                        <a:gd name="T5" fmla="*/ 0 h 885"/>
                        <a:gd name="T6" fmla="*/ 0 w 3295"/>
                        <a:gd name="T7" fmla="*/ 0 h 885"/>
                        <a:gd name="T8" fmla="*/ 0 w 3295"/>
                        <a:gd name="T9" fmla="*/ 0 h 885"/>
                        <a:gd name="T10" fmla="*/ 0 w 3295"/>
                        <a:gd name="T11" fmla="*/ 0 h 885"/>
                        <a:gd name="T12" fmla="*/ 0 w 3295"/>
                        <a:gd name="T13" fmla="*/ 0 h 885"/>
                        <a:gd name="T14" fmla="*/ 0 w 3295"/>
                        <a:gd name="T15" fmla="*/ 0 h 885"/>
                        <a:gd name="T16" fmla="*/ 0 w 3295"/>
                        <a:gd name="T17" fmla="*/ 0 h 885"/>
                        <a:gd name="T18" fmla="*/ 0 w 3295"/>
                        <a:gd name="T19" fmla="*/ 0 h 885"/>
                        <a:gd name="T20" fmla="*/ 0 w 3295"/>
                        <a:gd name="T21" fmla="*/ 0 h 885"/>
                        <a:gd name="T22" fmla="*/ 0 w 3295"/>
                        <a:gd name="T23" fmla="*/ 0 h 885"/>
                        <a:gd name="T24" fmla="*/ 0 w 3295"/>
                        <a:gd name="T25" fmla="*/ 0 h 885"/>
                        <a:gd name="T26" fmla="*/ 0 w 3295"/>
                        <a:gd name="T27" fmla="*/ 0 h 885"/>
                        <a:gd name="T28" fmla="*/ 0 w 3295"/>
                        <a:gd name="T29" fmla="*/ 0 h 885"/>
                        <a:gd name="T30" fmla="*/ 0 w 3295"/>
                        <a:gd name="T31" fmla="*/ 0 h 885"/>
                        <a:gd name="T32" fmla="*/ 0 w 3295"/>
                        <a:gd name="T33" fmla="*/ 0 h 8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95" h="885">
                          <a:moveTo>
                            <a:pt x="0" y="885"/>
                          </a:moveTo>
                          <a:lnTo>
                            <a:pt x="310" y="880"/>
                          </a:lnTo>
                          <a:lnTo>
                            <a:pt x="618" y="868"/>
                          </a:lnTo>
                          <a:lnTo>
                            <a:pt x="920" y="848"/>
                          </a:lnTo>
                          <a:lnTo>
                            <a:pt x="1215" y="821"/>
                          </a:lnTo>
                          <a:lnTo>
                            <a:pt x="1500" y="786"/>
                          </a:lnTo>
                          <a:lnTo>
                            <a:pt x="1772" y="745"/>
                          </a:lnTo>
                          <a:lnTo>
                            <a:pt x="2030" y="695"/>
                          </a:lnTo>
                          <a:lnTo>
                            <a:pt x="2269" y="641"/>
                          </a:lnTo>
                          <a:lnTo>
                            <a:pt x="2491" y="580"/>
                          </a:lnTo>
                          <a:lnTo>
                            <a:pt x="2690" y="512"/>
                          </a:lnTo>
                          <a:lnTo>
                            <a:pt x="2864" y="440"/>
                          </a:lnTo>
                          <a:lnTo>
                            <a:pt x="3013" y="362"/>
                          </a:lnTo>
                          <a:lnTo>
                            <a:pt x="3132" y="278"/>
                          </a:lnTo>
                          <a:lnTo>
                            <a:pt x="3221" y="189"/>
                          </a:lnTo>
                          <a:lnTo>
                            <a:pt x="3275" y="97"/>
                          </a:lnTo>
                          <a:lnTo>
                            <a:pt x="3295"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32" name="Freeform 130"/>
                    <p:cNvSpPr>
                      <a:spLocks/>
                    </p:cNvSpPr>
                    <p:nvPr/>
                  </p:nvSpPr>
                  <p:spPr bwMode="auto">
                    <a:xfrm>
                      <a:off x="2948" y="2577"/>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33" name="Freeform 131"/>
                    <p:cNvSpPr>
                      <a:spLocks/>
                    </p:cNvSpPr>
                    <p:nvPr/>
                  </p:nvSpPr>
                  <p:spPr bwMode="auto">
                    <a:xfrm>
                      <a:off x="3182" y="2516"/>
                      <a:ext cx="3"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34" name="Freeform 132"/>
                    <p:cNvSpPr>
                      <a:spLocks/>
                    </p:cNvSpPr>
                    <p:nvPr/>
                  </p:nvSpPr>
                  <p:spPr bwMode="auto">
                    <a:xfrm>
                      <a:off x="2948" y="2442"/>
                      <a:ext cx="235" cy="74"/>
                    </a:xfrm>
                    <a:custGeom>
                      <a:avLst/>
                      <a:gdLst>
                        <a:gd name="T0" fmla="*/ 0 w 3295"/>
                        <a:gd name="T1" fmla="*/ 0 h 1043"/>
                        <a:gd name="T2" fmla="*/ 0 w 3295"/>
                        <a:gd name="T3" fmla="*/ 0 h 1043"/>
                        <a:gd name="T4" fmla="*/ 0 w 3295"/>
                        <a:gd name="T5" fmla="*/ 0 h 1043"/>
                        <a:gd name="T6" fmla="*/ 0 w 3295"/>
                        <a:gd name="T7" fmla="*/ 0 h 1043"/>
                        <a:gd name="T8" fmla="*/ 0 w 3295"/>
                        <a:gd name="T9" fmla="*/ 0 h 1043"/>
                        <a:gd name="T10" fmla="*/ 0 w 3295"/>
                        <a:gd name="T11" fmla="*/ 0 h 1043"/>
                        <a:gd name="T12" fmla="*/ 0 w 3295"/>
                        <a:gd name="T13" fmla="*/ 0 h 1043"/>
                        <a:gd name="T14" fmla="*/ 0 w 3295"/>
                        <a:gd name="T15" fmla="*/ 0 h 1043"/>
                        <a:gd name="T16" fmla="*/ 0 w 3295"/>
                        <a:gd name="T17" fmla="*/ 0 h 1043"/>
                        <a:gd name="T18" fmla="*/ 0 w 3295"/>
                        <a:gd name="T19" fmla="*/ 0 h 1043"/>
                        <a:gd name="T20" fmla="*/ 0 w 3295"/>
                        <a:gd name="T21" fmla="*/ 0 h 1043"/>
                        <a:gd name="T22" fmla="*/ 0 w 3295"/>
                        <a:gd name="T23" fmla="*/ 0 h 1043"/>
                        <a:gd name="T24" fmla="*/ 0 w 3295"/>
                        <a:gd name="T25" fmla="*/ 0 h 1043"/>
                        <a:gd name="T26" fmla="*/ 0 w 3295"/>
                        <a:gd name="T27" fmla="*/ 0 h 1043"/>
                        <a:gd name="T28" fmla="*/ 0 w 3295"/>
                        <a:gd name="T29" fmla="*/ 0 h 1043"/>
                        <a:gd name="T30" fmla="*/ 0 w 3295"/>
                        <a:gd name="T31" fmla="*/ 0 h 1043"/>
                        <a:gd name="T32" fmla="*/ 0 w 3295"/>
                        <a:gd name="T33" fmla="*/ 0 h 10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95" h="1043">
                          <a:moveTo>
                            <a:pt x="3295" y="1043"/>
                          </a:moveTo>
                          <a:lnTo>
                            <a:pt x="3279" y="944"/>
                          </a:lnTo>
                          <a:lnTo>
                            <a:pt x="3233" y="845"/>
                          </a:lnTo>
                          <a:lnTo>
                            <a:pt x="3159" y="750"/>
                          </a:lnTo>
                          <a:lnTo>
                            <a:pt x="3055" y="656"/>
                          </a:lnTo>
                          <a:lnTo>
                            <a:pt x="2925" y="566"/>
                          </a:lnTo>
                          <a:lnTo>
                            <a:pt x="2769" y="479"/>
                          </a:lnTo>
                          <a:lnTo>
                            <a:pt x="2588" y="398"/>
                          </a:lnTo>
                          <a:lnTo>
                            <a:pt x="2383" y="322"/>
                          </a:lnTo>
                          <a:lnTo>
                            <a:pt x="2155" y="253"/>
                          </a:lnTo>
                          <a:lnTo>
                            <a:pt x="1905" y="190"/>
                          </a:lnTo>
                          <a:lnTo>
                            <a:pt x="1634" y="135"/>
                          </a:lnTo>
                          <a:lnTo>
                            <a:pt x="1343" y="88"/>
                          </a:lnTo>
                          <a:lnTo>
                            <a:pt x="1032" y="50"/>
                          </a:lnTo>
                          <a:lnTo>
                            <a:pt x="705" y="23"/>
                          </a:lnTo>
                          <a:lnTo>
                            <a:pt x="359" y="6"/>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35" name="Freeform 133"/>
                    <p:cNvSpPr>
                      <a:spLocks/>
                    </p:cNvSpPr>
                    <p:nvPr/>
                  </p:nvSpPr>
                  <p:spPr bwMode="auto">
                    <a:xfrm>
                      <a:off x="3182" y="2516"/>
                      <a:ext cx="3"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36" name="Freeform 134"/>
                    <p:cNvSpPr>
                      <a:spLocks/>
                    </p:cNvSpPr>
                    <p:nvPr/>
                  </p:nvSpPr>
                  <p:spPr bwMode="auto">
                    <a:xfrm>
                      <a:off x="2948" y="2440"/>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37" name="Freeform 135"/>
                    <p:cNvSpPr>
                      <a:spLocks/>
                    </p:cNvSpPr>
                    <p:nvPr/>
                  </p:nvSpPr>
                  <p:spPr bwMode="auto">
                    <a:xfrm>
                      <a:off x="2674" y="2442"/>
                      <a:ext cx="274" cy="74"/>
                    </a:xfrm>
                    <a:custGeom>
                      <a:avLst/>
                      <a:gdLst>
                        <a:gd name="T0" fmla="*/ 0 w 3844"/>
                        <a:gd name="T1" fmla="*/ 0 h 1043"/>
                        <a:gd name="T2" fmla="*/ 0 w 3844"/>
                        <a:gd name="T3" fmla="*/ 0 h 1043"/>
                        <a:gd name="T4" fmla="*/ 0 w 3844"/>
                        <a:gd name="T5" fmla="*/ 0 h 1043"/>
                        <a:gd name="T6" fmla="*/ 0 w 3844"/>
                        <a:gd name="T7" fmla="*/ 0 h 1043"/>
                        <a:gd name="T8" fmla="*/ 0 w 3844"/>
                        <a:gd name="T9" fmla="*/ 0 h 1043"/>
                        <a:gd name="T10" fmla="*/ 0 w 3844"/>
                        <a:gd name="T11" fmla="*/ 0 h 1043"/>
                        <a:gd name="T12" fmla="*/ 0 w 3844"/>
                        <a:gd name="T13" fmla="*/ 0 h 1043"/>
                        <a:gd name="T14" fmla="*/ 0 w 3844"/>
                        <a:gd name="T15" fmla="*/ 0 h 1043"/>
                        <a:gd name="T16" fmla="*/ 0 w 3844"/>
                        <a:gd name="T17" fmla="*/ 0 h 1043"/>
                        <a:gd name="T18" fmla="*/ 0 w 3844"/>
                        <a:gd name="T19" fmla="*/ 0 h 1043"/>
                        <a:gd name="T20" fmla="*/ 0 w 3844"/>
                        <a:gd name="T21" fmla="*/ 0 h 1043"/>
                        <a:gd name="T22" fmla="*/ 0 w 3844"/>
                        <a:gd name="T23" fmla="*/ 0 h 1043"/>
                        <a:gd name="T24" fmla="*/ 0 w 3844"/>
                        <a:gd name="T25" fmla="*/ 0 h 1043"/>
                        <a:gd name="T26" fmla="*/ 0 w 3844"/>
                        <a:gd name="T27" fmla="*/ 0 h 1043"/>
                        <a:gd name="T28" fmla="*/ 0 w 3844"/>
                        <a:gd name="T29" fmla="*/ 0 h 1043"/>
                        <a:gd name="T30" fmla="*/ 0 w 3844"/>
                        <a:gd name="T31" fmla="*/ 0 h 1043"/>
                        <a:gd name="T32" fmla="*/ 0 w 3844"/>
                        <a:gd name="T33" fmla="*/ 0 h 10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44" h="1043">
                          <a:moveTo>
                            <a:pt x="3844" y="0"/>
                          </a:moveTo>
                          <a:lnTo>
                            <a:pt x="3477" y="4"/>
                          </a:lnTo>
                          <a:lnTo>
                            <a:pt x="3114" y="19"/>
                          </a:lnTo>
                          <a:lnTo>
                            <a:pt x="2760" y="43"/>
                          </a:lnTo>
                          <a:lnTo>
                            <a:pt x="2414" y="76"/>
                          </a:lnTo>
                          <a:lnTo>
                            <a:pt x="2082" y="117"/>
                          </a:lnTo>
                          <a:lnTo>
                            <a:pt x="1765" y="167"/>
                          </a:lnTo>
                          <a:lnTo>
                            <a:pt x="1464" y="224"/>
                          </a:lnTo>
                          <a:lnTo>
                            <a:pt x="1185" y="289"/>
                          </a:lnTo>
                          <a:lnTo>
                            <a:pt x="929" y="362"/>
                          </a:lnTo>
                          <a:lnTo>
                            <a:pt x="698" y="441"/>
                          </a:lnTo>
                          <a:lnTo>
                            <a:pt x="496" y="526"/>
                          </a:lnTo>
                          <a:lnTo>
                            <a:pt x="325" y="618"/>
                          </a:lnTo>
                          <a:lnTo>
                            <a:pt x="186" y="717"/>
                          </a:lnTo>
                          <a:lnTo>
                            <a:pt x="85" y="821"/>
                          </a:lnTo>
                          <a:lnTo>
                            <a:pt x="22" y="929"/>
                          </a:lnTo>
                          <a:lnTo>
                            <a:pt x="0" y="1043"/>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38" name="Freeform 136"/>
                    <p:cNvSpPr>
                      <a:spLocks/>
                    </p:cNvSpPr>
                    <p:nvPr/>
                  </p:nvSpPr>
                  <p:spPr bwMode="auto">
                    <a:xfrm>
                      <a:off x="2948" y="2440"/>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39" name="Freeform 137"/>
                    <p:cNvSpPr>
                      <a:spLocks/>
                    </p:cNvSpPr>
                    <p:nvPr/>
                  </p:nvSpPr>
                  <p:spPr bwMode="auto">
                    <a:xfrm>
                      <a:off x="2672"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40" name="Freeform 138"/>
                    <p:cNvSpPr>
                      <a:spLocks/>
                    </p:cNvSpPr>
                    <p:nvPr/>
                  </p:nvSpPr>
                  <p:spPr bwMode="auto">
                    <a:xfrm>
                      <a:off x="2674" y="2516"/>
                      <a:ext cx="274" cy="86"/>
                    </a:xfrm>
                    <a:custGeom>
                      <a:avLst/>
                      <a:gdLst>
                        <a:gd name="T0" fmla="*/ 0 w 3844"/>
                        <a:gd name="T1" fmla="*/ 0 h 1206"/>
                        <a:gd name="T2" fmla="*/ 0 w 3844"/>
                        <a:gd name="T3" fmla="*/ 0 h 1206"/>
                        <a:gd name="T4" fmla="*/ 0 w 3844"/>
                        <a:gd name="T5" fmla="*/ 0 h 1206"/>
                        <a:gd name="T6" fmla="*/ 0 w 3844"/>
                        <a:gd name="T7" fmla="*/ 0 h 1206"/>
                        <a:gd name="T8" fmla="*/ 0 w 3844"/>
                        <a:gd name="T9" fmla="*/ 0 h 1206"/>
                        <a:gd name="T10" fmla="*/ 0 w 3844"/>
                        <a:gd name="T11" fmla="*/ 0 h 1206"/>
                        <a:gd name="T12" fmla="*/ 0 w 3844"/>
                        <a:gd name="T13" fmla="*/ 0 h 1206"/>
                        <a:gd name="T14" fmla="*/ 0 w 3844"/>
                        <a:gd name="T15" fmla="*/ 0 h 1206"/>
                        <a:gd name="T16" fmla="*/ 0 w 3844"/>
                        <a:gd name="T17" fmla="*/ 0 h 1206"/>
                        <a:gd name="T18" fmla="*/ 0 w 3844"/>
                        <a:gd name="T19" fmla="*/ 0 h 1206"/>
                        <a:gd name="T20" fmla="*/ 0 w 3844"/>
                        <a:gd name="T21" fmla="*/ 0 h 1206"/>
                        <a:gd name="T22" fmla="*/ 0 w 3844"/>
                        <a:gd name="T23" fmla="*/ 0 h 1206"/>
                        <a:gd name="T24" fmla="*/ 0 w 3844"/>
                        <a:gd name="T25" fmla="*/ 0 h 1206"/>
                        <a:gd name="T26" fmla="*/ 0 w 3844"/>
                        <a:gd name="T27" fmla="*/ 0 h 1206"/>
                        <a:gd name="T28" fmla="*/ 0 w 3844"/>
                        <a:gd name="T29" fmla="*/ 0 h 1206"/>
                        <a:gd name="T30" fmla="*/ 0 w 3844"/>
                        <a:gd name="T31" fmla="*/ 0 h 1206"/>
                        <a:gd name="T32" fmla="*/ 0 w 3844"/>
                        <a:gd name="T33" fmla="*/ 0 h 1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44" h="1206">
                          <a:moveTo>
                            <a:pt x="0" y="0"/>
                          </a:moveTo>
                          <a:lnTo>
                            <a:pt x="18" y="116"/>
                          </a:lnTo>
                          <a:lnTo>
                            <a:pt x="72" y="229"/>
                          </a:lnTo>
                          <a:lnTo>
                            <a:pt x="161" y="341"/>
                          </a:lnTo>
                          <a:lnTo>
                            <a:pt x="282" y="449"/>
                          </a:lnTo>
                          <a:lnTo>
                            <a:pt x="435" y="553"/>
                          </a:lnTo>
                          <a:lnTo>
                            <a:pt x="619" y="654"/>
                          </a:lnTo>
                          <a:lnTo>
                            <a:pt x="832" y="747"/>
                          </a:lnTo>
                          <a:lnTo>
                            <a:pt x="1072" y="834"/>
                          </a:lnTo>
                          <a:lnTo>
                            <a:pt x="1340" y="915"/>
                          </a:lnTo>
                          <a:lnTo>
                            <a:pt x="1632" y="987"/>
                          </a:lnTo>
                          <a:lnTo>
                            <a:pt x="1949" y="1051"/>
                          </a:lnTo>
                          <a:lnTo>
                            <a:pt x="2288" y="1104"/>
                          </a:lnTo>
                          <a:lnTo>
                            <a:pt x="2648" y="1147"/>
                          </a:lnTo>
                          <a:lnTo>
                            <a:pt x="3029" y="1179"/>
                          </a:lnTo>
                          <a:lnTo>
                            <a:pt x="3427" y="1198"/>
                          </a:lnTo>
                          <a:lnTo>
                            <a:pt x="3844" y="1206"/>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41" name="Freeform 139"/>
                    <p:cNvSpPr>
                      <a:spLocks/>
                    </p:cNvSpPr>
                    <p:nvPr/>
                  </p:nvSpPr>
                  <p:spPr bwMode="auto">
                    <a:xfrm>
                      <a:off x="2672"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42" name="Freeform 140"/>
                    <p:cNvSpPr>
                      <a:spLocks/>
                    </p:cNvSpPr>
                    <p:nvPr/>
                  </p:nvSpPr>
                  <p:spPr bwMode="auto">
                    <a:xfrm>
                      <a:off x="2948" y="2600"/>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43" name="Freeform 141"/>
                    <p:cNvSpPr>
                      <a:spLocks/>
                    </p:cNvSpPr>
                    <p:nvPr/>
                  </p:nvSpPr>
                  <p:spPr bwMode="auto">
                    <a:xfrm>
                      <a:off x="2948" y="2516"/>
                      <a:ext cx="314" cy="86"/>
                    </a:xfrm>
                    <a:custGeom>
                      <a:avLst/>
                      <a:gdLst>
                        <a:gd name="T0" fmla="*/ 0 w 4392"/>
                        <a:gd name="T1" fmla="*/ 0 h 1206"/>
                        <a:gd name="T2" fmla="*/ 0 w 4392"/>
                        <a:gd name="T3" fmla="*/ 0 h 1206"/>
                        <a:gd name="T4" fmla="*/ 0 w 4392"/>
                        <a:gd name="T5" fmla="*/ 0 h 1206"/>
                        <a:gd name="T6" fmla="*/ 0 w 4392"/>
                        <a:gd name="T7" fmla="*/ 0 h 1206"/>
                        <a:gd name="T8" fmla="*/ 0 w 4392"/>
                        <a:gd name="T9" fmla="*/ 0 h 1206"/>
                        <a:gd name="T10" fmla="*/ 0 w 4392"/>
                        <a:gd name="T11" fmla="*/ 0 h 1206"/>
                        <a:gd name="T12" fmla="*/ 0 w 4392"/>
                        <a:gd name="T13" fmla="*/ 0 h 1206"/>
                        <a:gd name="T14" fmla="*/ 0 w 4392"/>
                        <a:gd name="T15" fmla="*/ 0 h 1206"/>
                        <a:gd name="T16" fmla="*/ 0 w 4392"/>
                        <a:gd name="T17" fmla="*/ 0 h 1206"/>
                        <a:gd name="T18" fmla="*/ 0 w 4392"/>
                        <a:gd name="T19" fmla="*/ 0 h 1206"/>
                        <a:gd name="T20" fmla="*/ 0 w 4392"/>
                        <a:gd name="T21" fmla="*/ 0 h 1206"/>
                        <a:gd name="T22" fmla="*/ 0 w 4392"/>
                        <a:gd name="T23" fmla="*/ 0 h 1206"/>
                        <a:gd name="T24" fmla="*/ 0 w 4392"/>
                        <a:gd name="T25" fmla="*/ 0 h 1206"/>
                        <a:gd name="T26" fmla="*/ 0 w 4392"/>
                        <a:gd name="T27" fmla="*/ 0 h 1206"/>
                        <a:gd name="T28" fmla="*/ 0 w 4392"/>
                        <a:gd name="T29" fmla="*/ 0 h 1206"/>
                        <a:gd name="T30" fmla="*/ 0 w 4392"/>
                        <a:gd name="T31" fmla="*/ 0 h 1206"/>
                        <a:gd name="T32" fmla="*/ 0 w 4392"/>
                        <a:gd name="T33" fmla="*/ 0 h 1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92" h="1206">
                          <a:moveTo>
                            <a:pt x="0" y="1206"/>
                          </a:moveTo>
                          <a:lnTo>
                            <a:pt x="422" y="1199"/>
                          </a:lnTo>
                          <a:lnTo>
                            <a:pt x="839" y="1182"/>
                          </a:lnTo>
                          <a:lnTo>
                            <a:pt x="1245" y="1154"/>
                          </a:lnTo>
                          <a:lnTo>
                            <a:pt x="1641" y="1117"/>
                          </a:lnTo>
                          <a:lnTo>
                            <a:pt x="2022" y="1068"/>
                          </a:lnTo>
                          <a:lnTo>
                            <a:pt x="2385" y="1010"/>
                          </a:lnTo>
                          <a:lnTo>
                            <a:pt x="2726" y="944"/>
                          </a:lnTo>
                          <a:lnTo>
                            <a:pt x="3045" y="868"/>
                          </a:lnTo>
                          <a:lnTo>
                            <a:pt x="3337" y="784"/>
                          </a:lnTo>
                          <a:lnTo>
                            <a:pt x="3600" y="692"/>
                          </a:lnTo>
                          <a:lnTo>
                            <a:pt x="3830" y="593"/>
                          </a:lnTo>
                          <a:lnTo>
                            <a:pt x="4024" y="487"/>
                          </a:lnTo>
                          <a:lnTo>
                            <a:pt x="4181" y="373"/>
                          </a:lnTo>
                          <a:lnTo>
                            <a:pt x="4296" y="255"/>
                          </a:lnTo>
                          <a:lnTo>
                            <a:pt x="4368" y="130"/>
                          </a:lnTo>
                          <a:lnTo>
                            <a:pt x="4392"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44" name="Freeform 142"/>
                    <p:cNvSpPr>
                      <a:spLocks/>
                    </p:cNvSpPr>
                    <p:nvPr/>
                  </p:nvSpPr>
                  <p:spPr bwMode="auto">
                    <a:xfrm>
                      <a:off x="2948" y="2600"/>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45" name="Freeform 143"/>
                    <p:cNvSpPr>
                      <a:spLocks/>
                    </p:cNvSpPr>
                    <p:nvPr/>
                  </p:nvSpPr>
                  <p:spPr bwMode="auto">
                    <a:xfrm>
                      <a:off x="3260"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46" name="Freeform 144"/>
                    <p:cNvSpPr>
                      <a:spLocks/>
                    </p:cNvSpPr>
                    <p:nvPr/>
                  </p:nvSpPr>
                  <p:spPr bwMode="auto">
                    <a:xfrm>
                      <a:off x="2948" y="2419"/>
                      <a:ext cx="314" cy="97"/>
                    </a:xfrm>
                    <a:custGeom>
                      <a:avLst/>
                      <a:gdLst>
                        <a:gd name="T0" fmla="*/ 0 w 4392"/>
                        <a:gd name="T1" fmla="*/ 0 h 1364"/>
                        <a:gd name="T2" fmla="*/ 0 w 4392"/>
                        <a:gd name="T3" fmla="*/ 0 h 1364"/>
                        <a:gd name="T4" fmla="*/ 0 w 4392"/>
                        <a:gd name="T5" fmla="*/ 0 h 1364"/>
                        <a:gd name="T6" fmla="*/ 0 w 4392"/>
                        <a:gd name="T7" fmla="*/ 0 h 1364"/>
                        <a:gd name="T8" fmla="*/ 0 w 4392"/>
                        <a:gd name="T9" fmla="*/ 0 h 1364"/>
                        <a:gd name="T10" fmla="*/ 0 w 4392"/>
                        <a:gd name="T11" fmla="*/ 0 h 1364"/>
                        <a:gd name="T12" fmla="*/ 0 w 4392"/>
                        <a:gd name="T13" fmla="*/ 0 h 1364"/>
                        <a:gd name="T14" fmla="*/ 0 w 4392"/>
                        <a:gd name="T15" fmla="*/ 0 h 1364"/>
                        <a:gd name="T16" fmla="*/ 0 w 4392"/>
                        <a:gd name="T17" fmla="*/ 0 h 1364"/>
                        <a:gd name="T18" fmla="*/ 0 w 4392"/>
                        <a:gd name="T19" fmla="*/ 0 h 1364"/>
                        <a:gd name="T20" fmla="*/ 0 w 4392"/>
                        <a:gd name="T21" fmla="*/ 0 h 1364"/>
                        <a:gd name="T22" fmla="*/ 0 w 4392"/>
                        <a:gd name="T23" fmla="*/ 0 h 1364"/>
                        <a:gd name="T24" fmla="*/ 0 w 4392"/>
                        <a:gd name="T25" fmla="*/ 0 h 1364"/>
                        <a:gd name="T26" fmla="*/ 0 w 4392"/>
                        <a:gd name="T27" fmla="*/ 0 h 1364"/>
                        <a:gd name="T28" fmla="*/ 0 w 4392"/>
                        <a:gd name="T29" fmla="*/ 0 h 1364"/>
                        <a:gd name="T30" fmla="*/ 0 w 4392"/>
                        <a:gd name="T31" fmla="*/ 0 h 1364"/>
                        <a:gd name="T32" fmla="*/ 0 w 4392"/>
                        <a:gd name="T33" fmla="*/ 0 h 13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92" h="1364">
                          <a:moveTo>
                            <a:pt x="4392" y="1364"/>
                          </a:moveTo>
                          <a:lnTo>
                            <a:pt x="4371" y="1231"/>
                          </a:lnTo>
                          <a:lnTo>
                            <a:pt x="4309" y="1102"/>
                          </a:lnTo>
                          <a:lnTo>
                            <a:pt x="4206" y="976"/>
                          </a:lnTo>
                          <a:lnTo>
                            <a:pt x="4066" y="853"/>
                          </a:lnTo>
                          <a:lnTo>
                            <a:pt x="3891" y="734"/>
                          </a:lnTo>
                          <a:lnTo>
                            <a:pt x="3679" y="622"/>
                          </a:lnTo>
                          <a:lnTo>
                            <a:pt x="3435" y="516"/>
                          </a:lnTo>
                          <a:lnTo>
                            <a:pt x="3159" y="417"/>
                          </a:lnTo>
                          <a:lnTo>
                            <a:pt x="2852" y="327"/>
                          </a:lnTo>
                          <a:lnTo>
                            <a:pt x="2518" y="245"/>
                          </a:lnTo>
                          <a:lnTo>
                            <a:pt x="2156" y="174"/>
                          </a:lnTo>
                          <a:lnTo>
                            <a:pt x="1769" y="114"/>
                          </a:lnTo>
                          <a:lnTo>
                            <a:pt x="1358" y="66"/>
                          </a:lnTo>
                          <a:lnTo>
                            <a:pt x="925" y="29"/>
                          </a:lnTo>
                          <a:lnTo>
                            <a:pt x="472" y="8"/>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47" name="Freeform 145"/>
                    <p:cNvSpPr>
                      <a:spLocks/>
                    </p:cNvSpPr>
                    <p:nvPr/>
                  </p:nvSpPr>
                  <p:spPr bwMode="auto">
                    <a:xfrm>
                      <a:off x="3260"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48" name="Freeform 146"/>
                    <p:cNvSpPr>
                      <a:spLocks/>
                    </p:cNvSpPr>
                    <p:nvPr/>
                  </p:nvSpPr>
                  <p:spPr bwMode="auto">
                    <a:xfrm>
                      <a:off x="2948" y="2417"/>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49" name="Freeform 147"/>
                    <p:cNvSpPr>
                      <a:spLocks/>
                    </p:cNvSpPr>
                    <p:nvPr/>
                  </p:nvSpPr>
                  <p:spPr bwMode="auto">
                    <a:xfrm>
                      <a:off x="2595" y="2419"/>
                      <a:ext cx="353" cy="97"/>
                    </a:xfrm>
                    <a:custGeom>
                      <a:avLst/>
                      <a:gdLst>
                        <a:gd name="T0" fmla="*/ 0 w 4943"/>
                        <a:gd name="T1" fmla="*/ 0 h 1364"/>
                        <a:gd name="T2" fmla="*/ 0 w 4943"/>
                        <a:gd name="T3" fmla="*/ 0 h 1364"/>
                        <a:gd name="T4" fmla="*/ 0 w 4943"/>
                        <a:gd name="T5" fmla="*/ 0 h 1364"/>
                        <a:gd name="T6" fmla="*/ 0 w 4943"/>
                        <a:gd name="T7" fmla="*/ 0 h 1364"/>
                        <a:gd name="T8" fmla="*/ 0 w 4943"/>
                        <a:gd name="T9" fmla="*/ 0 h 1364"/>
                        <a:gd name="T10" fmla="*/ 0 w 4943"/>
                        <a:gd name="T11" fmla="*/ 0 h 1364"/>
                        <a:gd name="T12" fmla="*/ 0 w 4943"/>
                        <a:gd name="T13" fmla="*/ 0 h 1364"/>
                        <a:gd name="T14" fmla="*/ 0 w 4943"/>
                        <a:gd name="T15" fmla="*/ 0 h 1364"/>
                        <a:gd name="T16" fmla="*/ 0 w 4943"/>
                        <a:gd name="T17" fmla="*/ 0 h 1364"/>
                        <a:gd name="T18" fmla="*/ 0 w 4943"/>
                        <a:gd name="T19" fmla="*/ 0 h 1364"/>
                        <a:gd name="T20" fmla="*/ 0 w 4943"/>
                        <a:gd name="T21" fmla="*/ 0 h 1364"/>
                        <a:gd name="T22" fmla="*/ 0 w 4943"/>
                        <a:gd name="T23" fmla="*/ 0 h 1364"/>
                        <a:gd name="T24" fmla="*/ 0 w 4943"/>
                        <a:gd name="T25" fmla="*/ 0 h 1364"/>
                        <a:gd name="T26" fmla="*/ 0 w 4943"/>
                        <a:gd name="T27" fmla="*/ 0 h 1364"/>
                        <a:gd name="T28" fmla="*/ 0 w 4943"/>
                        <a:gd name="T29" fmla="*/ 0 h 1364"/>
                        <a:gd name="T30" fmla="*/ 0 w 4943"/>
                        <a:gd name="T31" fmla="*/ 0 h 1364"/>
                        <a:gd name="T32" fmla="*/ 0 w 4943"/>
                        <a:gd name="T33" fmla="*/ 0 h 13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3" h="1364">
                          <a:moveTo>
                            <a:pt x="4943" y="0"/>
                          </a:moveTo>
                          <a:lnTo>
                            <a:pt x="4464" y="7"/>
                          </a:lnTo>
                          <a:lnTo>
                            <a:pt x="3993" y="26"/>
                          </a:lnTo>
                          <a:lnTo>
                            <a:pt x="3533" y="58"/>
                          </a:lnTo>
                          <a:lnTo>
                            <a:pt x="3087" y="101"/>
                          </a:lnTo>
                          <a:lnTo>
                            <a:pt x="2658" y="156"/>
                          </a:lnTo>
                          <a:lnTo>
                            <a:pt x="2251" y="222"/>
                          </a:lnTo>
                          <a:lnTo>
                            <a:pt x="1867" y="298"/>
                          </a:lnTo>
                          <a:lnTo>
                            <a:pt x="1508" y="384"/>
                          </a:lnTo>
                          <a:lnTo>
                            <a:pt x="1181" y="479"/>
                          </a:lnTo>
                          <a:lnTo>
                            <a:pt x="886" y="583"/>
                          </a:lnTo>
                          <a:lnTo>
                            <a:pt x="630" y="696"/>
                          </a:lnTo>
                          <a:lnTo>
                            <a:pt x="411" y="815"/>
                          </a:lnTo>
                          <a:lnTo>
                            <a:pt x="236" y="943"/>
                          </a:lnTo>
                          <a:lnTo>
                            <a:pt x="107" y="1077"/>
                          </a:lnTo>
                          <a:lnTo>
                            <a:pt x="27" y="1218"/>
                          </a:lnTo>
                          <a:lnTo>
                            <a:pt x="0" y="1364"/>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50" name="Freeform 148"/>
                    <p:cNvSpPr>
                      <a:spLocks/>
                    </p:cNvSpPr>
                    <p:nvPr/>
                  </p:nvSpPr>
                  <p:spPr bwMode="auto">
                    <a:xfrm>
                      <a:off x="2948" y="2417"/>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51" name="Freeform 149"/>
                    <p:cNvSpPr>
                      <a:spLocks/>
                    </p:cNvSpPr>
                    <p:nvPr/>
                  </p:nvSpPr>
                  <p:spPr bwMode="auto">
                    <a:xfrm>
                      <a:off x="259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52" name="Freeform 150"/>
                    <p:cNvSpPr>
                      <a:spLocks/>
                    </p:cNvSpPr>
                    <p:nvPr/>
                  </p:nvSpPr>
                  <p:spPr bwMode="auto">
                    <a:xfrm>
                      <a:off x="2595" y="2516"/>
                      <a:ext cx="353" cy="109"/>
                    </a:xfrm>
                    <a:custGeom>
                      <a:avLst/>
                      <a:gdLst>
                        <a:gd name="T0" fmla="*/ 0 w 4943"/>
                        <a:gd name="T1" fmla="*/ 0 h 1527"/>
                        <a:gd name="T2" fmla="*/ 0 w 4943"/>
                        <a:gd name="T3" fmla="*/ 0 h 1527"/>
                        <a:gd name="T4" fmla="*/ 0 w 4943"/>
                        <a:gd name="T5" fmla="*/ 0 h 1527"/>
                        <a:gd name="T6" fmla="*/ 0 w 4943"/>
                        <a:gd name="T7" fmla="*/ 0 h 1527"/>
                        <a:gd name="T8" fmla="*/ 0 w 4943"/>
                        <a:gd name="T9" fmla="*/ 0 h 1527"/>
                        <a:gd name="T10" fmla="*/ 0 w 4943"/>
                        <a:gd name="T11" fmla="*/ 0 h 1527"/>
                        <a:gd name="T12" fmla="*/ 0 w 4943"/>
                        <a:gd name="T13" fmla="*/ 0 h 1527"/>
                        <a:gd name="T14" fmla="*/ 0 w 4943"/>
                        <a:gd name="T15" fmla="*/ 0 h 1527"/>
                        <a:gd name="T16" fmla="*/ 0 w 4943"/>
                        <a:gd name="T17" fmla="*/ 0 h 1527"/>
                        <a:gd name="T18" fmla="*/ 0 w 4943"/>
                        <a:gd name="T19" fmla="*/ 0 h 1527"/>
                        <a:gd name="T20" fmla="*/ 0 w 4943"/>
                        <a:gd name="T21" fmla="*/ 0 h 1527"/>
                        <a:gd name="T22" fmla="*/ 0 w 4943"/>
                        <a:gd name="T23" fmla="*/ 0 h 1527"/>
                        <a:gd name="T24" fmla="*/ 0 w 4943"/>
                        <a:gd name="T25" fmla="*/ 0 h 1527"/>
                        <a:gd name="T26" fmla="*/ 0 w 4943"/>
                        <a:gd name="T27" fmla="*/ 0 h 1527"/>
                        <a:gd name="T28" fmla="*/ 0 w 4943"/>
                        <a:gd name="T29" fmla="*/ 0 h 1527"/>
                        <a:gd name="T30" fmla="*/ 0 w 4943"/>
                        <a:gd name="T31" fmla="*/ 0 h 1527"/>
                        <a:gd name="T32" fmla="*/ 0 w 4943"/>
                        <a:gd name="T33" fmla="*/ 0 h 15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3" h="1527">
                          <a:moveTo>
                            <a:pt x="0" y="0"/>
                          </a:moveTo>
                          <a:lnTo>
                            <a:pt x="24" y="148"/>
                          </a:lnTo>
                          <a:lnTo>
                            <a:pt x="95" y="293"/>
                          </a:lnTo>
                          <a:lnTo>
                            <a:pt x="210" y="435"/>
                          </a:lnTo>
                          <a:lnTo>
                            <a:pt x="368" y="573"/>
                          </a:lnTo>
                          <a:lnTo>
                            <a:pt x="569" y="706"/>
                          </a:lnTo>
                          <a:lnTo>
                            <a:pt x="807" y="832"/>
                          </a:lnTo>
                          <a:lnTo>
                            <a:pt x="1083" y="951"/>
                          </a:lnTo>
                          <a:lnTo>
                            <a:pt x="1396" y="1061"/>
                          </a:lnTo>
                          <a:lnTo>
                            <a:pt x="1740" y="1162"/>
                          </a:lnTo>
                          <a:lnTo>
                            <a:pt x="2118" y="1253"/>
                          </a:lnTo>
                          <a:lnTo>
                            <a:pt x="2525" y="1332"/>
                          </a:lnTo>
                          <a:lnTo>
                            <a:pt x="2960" y="1399"/>
                          </a:lnTo>
                          <a:lnTo>
                            <a:pt x="3421" y="1454"/>
                          </a:lnTo>
                          <a:lnTo>
                            <a:pt x="3906" y="1493"/>
                          </a:lnTo>
                          <a:lnTo>
                            <a:pt x="4414" y="1518"/>
                          </a:lnTo>
                          <a:lnTo>
                            <a:pt x="4943" y="1527"/>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53" name="Freeform 151"/>
                    <p:cNvSpPr>
                      <a:spLocks/>
                    </p:cNvSpPr>
                    <p:nvPr/>
                  </p:nvSpPr>
                  <p:spPr bwMode="auto">
                    <a:xfrm>
                      <a:off x="259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54" name="Freeform 152"/>
                    <p:cNvSpPr>
                      <a:spLocks/>
                    </p:cNvSpPr>
                    <p:nvPr/>
                  </p:nvSpPr>
                  <p:spPr bwMode="auto">
                    <a:xfrm>
                      <a:off x="2948" y="2623"/>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55" name="Freeform 153"/>
                    <p:cNvSpPr>
                      <a:spLocks/>
                    </p:cNvSpPr>
                    <p:nvPr/>
                  </p:nvSpPr>
                  <p:spPr bwMode="auto">
                    <a:xfrm>
                      <a:off x="2948" y="2516"/>
                      <a:ext cx="392" cy="109"/>
                    </a:xfrm>
                    <a:custGeom>
                      <a:avLst/>
                      <a:gdLst>
                        <a:gd name="T0" fmla="*/ 0 w 5491"/>
                        <a:gd name="T1" fmla="*/ 0 h 1527"/>
                        <a:gd name="T2" fmla="*/ 0 w 5491"/>
                        <a:gd name="T3" fmla="*/ 0 h 1527"/>
                        <a:gd name="T4" fmla="*/ 0 w 5491"/>
                        <a:gd name="T5" fmla="*/ 0 h 1527"/>
                        <a:gd name="T6" fmla="*/ 0 w 5491"/>
                        <a:gd name="T7" fmla="*/ 0 h 1527"/>
                        <a:gd name="T8" fmla="*/ 0 w 5491"/>
                        <a:gd name="T9" fmla="*/ 0 h 1527"/>
                        <a:gd name="T10" fmla="*/ 0 w 5491"/>
                        <a:gd name="T11" fmla="*/ 0 h 1527"/>
                        <a:gd name="T12" fmla="*/ 0 w 5491"/>
                        <a:gd name="T13" fmla="*/ 0 h 1527"/>
                        <a:gd name="T14" fmla="*/ 0 w 5491"/>
                        <a:gd name="T15" fmla="*/ 0 h 1527"/>
                        <a:gd name="T16" fmla="*/ 0 w 5491"/>
                        <a:gd name="T17" fmla="*/ 0 h 1527"/>
                        <a:gd name="T18" fmla="*/ 0 w 5491"/>
                        <a:gd name="T19" fmla="*/ 0 h 1527"/>
                        <a:gd name="T20" fmla="*/ 0 w 5491"/>
                        <a:gd name="T21" fmla="*/ 0 h 1527"/>
                        <a:gd name="T22" fmla="*/ 0 w 5491"/>
                        <a:gd name="T23" fmla="*/ 0 h 1527"/>
                        <a:gd name="T24" fmla="*/ 0 w 5491"/>
                        <a:gd name="T25" fmla="*/ 0 h 1527"/>
                        <a:gd name="T26" fmla="*/ 0 w 5491"/>
                        <a:gd name="T27" fmla="*/ 0 h 1527"/>
                        <a:gd name="T28" fmla="*/ 0 w 5491"/>
                        <a:gd name="T29" fmla="*/ 0 h 1527"/>
                        <a:gd name="T30" fmla="*/ 0 w 5491"/>
                        <a:gd name="T31" fmla="*/ 0 h 1527"/>
                        <a:gd name="T32" fmla="*/ 0 w 5491"/>
                        <a:gd name="T33" fmla="*/ 0 h 15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1" h="1527">
                          <a:moveTo>
                            <a:pt x="0" y="1527"/>
                          </a:moveTo>
                          <a:lnTo>
                            <a:pt x="534" y="1519"/>
                          </a:lnTo>
                          <a:lnTo>
                            <a:pt x="1059" y="1497"/>
                          </a:lnTo>
                          <a:lnTo>
                            <a:pt x="1572" y="1461"/>
                          </a:lnTo>
                          <a:lnTo>
                            <a:pt x="2068" y="1412"/>
                          </a:lnTo>
                          <a:lnTo>
                            <a:pt x="2544" y="1350"/>
                          </a:lnTo>
                          <a:lnTo>
                            <a:pt x="2998" y="1276"/>
                          </a:lnTo>
                          <a:lnTo>
                            <a:pt x="3425" y="1191"/>
                          </a:lnTo>
                          <a:lnTo>
                            <a:pt x="3821" y="1094"/>
                          </a:lnTo>
                          <a:lnTo>
                            <a:pt x="4184" y="987"/>
                          </a:lnTo>
                          <a:lnTo>
                            <a:pt x="4510" y="871"/>
                          </a:lnTo>
                          <a:lnTo>
                            <a:pt x="4795" y="746"/>
                          </a:lnTo>
                          <a:lnTo>
                            <a:pt x="5037" y="611"/>
                          </a:lnTo>
                          <a:lnTo>
                            <a:pt x="5230" y="469"/>
                          </a:lnTo>
                          <a:lnTo>
                            <a:pt x="5373" y="319"/>
                          </a:lnTo>
                          <a:lnTo>
                            <a:pt x="5460" y="163"/>
                          </a:lnTo>
                          <a:lnTo>
                            <a:pt x="5491"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56" name="Freeform 154"/>
                    <p:cNvSpPr>
                      <a:spLocks/>
                    </p:cNvSpPr>
                    <p:nvPr/>
                  </p:nvSpPr>
                  <p:spPr bwMode="auto">
                    <a:xfrm>
                      <a:off x="2948" y="2623"/>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57" name="Freeform 155"/>
                    <p:cNvSpPr>
                      <a:spLocks/>
                    </p:cNvSpPr>
                    <p:nvPr/>
                  </p:nvSpPr>
                  <p:spPr bwMode="auto">
                    <a:xfrm>
                      <a:off x="3338"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58" name="Freeform 156"/>
                    <p:cNvSpPr>
                      <a:spLocks/>
                    </p:cNvSpPr>
                    <p:nvPr/>
                  </p:nvSpPr>
                  <p:spPr bwMode="auto">
                    <a:xfrm>
                      <a:off x="2948" y="2396"/>
                      <a:ext cx="392" cy="120"/>
                    </a:xfrm>
                    <a:custGeom>
                      <a:avLst/>
                      <a:gdLst>
                        <a:gd name="T0" fmla="*/ 0 w 5491"/>
                        <a:gd name="T1" fmla="*/ 0 h 1686"/>
                        <a:gd name="T2" fmla="*/ 0 w 5491"/>
                        <a:gd name="T3" fmla="*/ 0 h 1686"/>
                        <a:gd name="T4" fmla="*/ 0 w 5491"/>
                        <a:gd name="T5" fmla="*/ 0 h 1686"/>
                        <a:gd name="T6" fmla="*/ 0 w 5491"/>
                        <a:gd name="T7" fmla="*/ 0 h 1686"/>
                        <a:gd name="T8" fmla="*/ 0 w 5491"/>
                        <a:gd name="T9" fmla="*/ 0 h 1686"/>
                        <a:gd name="T10" fmla="*/ 0 w 5491"/>
                        <a:gd name="T11" fmla="*/ 0 h 1686"/>
                        <a:gd name="T12" fmla="*/ 0 w 5491"/>
                        <a:gd name="T13" fmla="*/ 0 h 1686"/>
                        <a:gd name="T14" fmla="*/ 0 w 5491"/>
                        <a:gd name="T15" fmla="*/ 0 h 1686"/>
                        <a:gd name="T16" fmla="*/ 0 w 5491"/>
                        <a:gd name="T17" fmla="*/ 0 h 1686"/>
                        <a:gd name="T18" fmla="*/ 0 w 5491"/>
                        <a:gd name="T19" fmla="*/ 0 h 1686"/>
                        <a:gd name="T20" fmla="*/ 0 w 5491"/>
                        <a:gd name="T21" fmla="*/ 0 h 1686"/>
                        <a:gd name="T22" fmla="*/ 0 w 5491"/>
                        <a:gd name="T23" fmla="*/ 0 h 1686"/>
                        <a:gd name="T24" fmla="*/ 0 w 5491"/>
                        <a:gd name="T25" fmla="*/ 0 h 1686"/>
                        <a:gd name="T26" fmla="*/ 0 w 5491"/>
                        <a:gd name="T27" fmla="*/ 0 h 1686"/>
                        <a:gd name="T28" fmla="*/ 0 w 5491"/>
                        <a:gd name="T29" fmla="*/ 0 h 1686"/>
                        <a:gd name="T30" fmla="*/ 0 w 5491"/>
                        <a:gd name="T31" fmla="*/ 0 h 1686"/>
                        <a:gd name="T32" fmla="*/ 0 w 5491"/>
                        <a:gd name="T33" fmla="*/ 0 h 1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1" h="1686">
                          <a:moveTo>
                            <a:pt x="5491" y="1686"/>
                          </a:moveTo>
                          <a:lnTo>
                            <a:pt x="5464" y="1521"/>
                          </a:lnTo>
                          <a:lnTo>
                            <a:pt x="5385" y="1360"/>
                          </a:lnTo>
                          <a:lnTo>
                            <a:pt x="5256" y="1203"/>
                          </a:lnTo>
                          <a:lnTo>
                            <a:pt x="5078" y="1050"/>
                          </a:lnTo>
                          <a:lnTo>
                            <a:pt x="4856" y="903"/>
                          </a:lnTo>
                          <a:lnTo>
                            <a:pt x="4589" y="764"/>
                          </a:lnTo>
                          <a:lnTo>
                            <a:pt x="4281" y="634"/>
                          </a:lnTo>
                          <a:lnTo>
                            <a:pt x="3934" y="512"/>
                          </a:lnTo>
                          <a:lnTo>
                            <a:pt x="3550" y="400"/>
                          </a:lnTo>
                          <a:lnTo>
                            <a:pt x="3131" y="301"/>
                          </a:lnTo>
                          <a:lnTo>
                            <a:pt x="2678" y="213"/>
                          </a:lnTo>
                          <a:lnTo>
                            <a:pt x="2196" y="139"/>
                          </a:lnTo>
                          <a:lnTo>
                            <a:pt x="1684" y="79"/>
                          </a:lnTo>
                          <a:lnTo>
                            <a:pt x="1146" y="36"/>
                          </a:lnTo>
                          <a:lnTo>
                            <a:pt x="584" y="9"/>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59" name="Freeform 157"/>
                    <p:cNvSpPr>
                      <a:spLocks/>
                    </p:cNvSpPr>
                    <p:nvPr/>
                  </p:nvSpPr>
                  <p:spPr bwMode="auto">
                    <a:xfrm>
                      <a:off x="3338"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60" name="Freeform 158"/>
                    <p:cNvSpPr>
                      <a:spLocks/>
                    </p:cNvSpPr>
                    <p:nvPr/>
                  </p:nvSpPr>
                  <p:spPr bwMode="auto">
                    <a:xfrm>
                      <a:off x="2948" y="2394"/>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61" name="Freeform 159"/>
                    <p:cNvSpPr>
                      <a:spLocks/>
                    </p:cNvSpPr>
                    <p:nvPr/>
                  </p:nvSpPr>
                  <p:spPr bwMode="auto">
                    <a:xfrm>
                      <a:off x="2517" y="2396"/>
                      <a:ext cx="431" cy="120"/>
                    </a:xfrm>
                    <a:custGeom>
                      <a:avLst/>
                      <a:gdLst>
                        <a:gd name="T0" fmla="*/ 0 w 6041"/>
                        <a:gd name="T1" fmla="*/ 0 h 1686"/>
                        <a:gd name="T2" fmla="*/ 0 w 6041"/>
                        <a:gd name="T3" fmla="*/ 0 h 1686"/>
                        <a:gd name="T4" fmla="*/ 0 w 6041"/>
                        <a:gd name="T5" fmla="*/ 0 h 1686"/>
                        <a:gd name="T6" fmla="*/ 0 w 6041"/>
                        <a:gd name="T7" fmla="*/ 0 h 1686"/>
                        <a:gd name="T8" fmla="*/ 0 w 6041"/>
                        <a:gd name="T9" fmla="*/ 0 h 1686"/>
                        <a:gd name="T10" fmla="*/ 0 w 6041"/>
                        <a:gd name="T11" fmla="*/ 0 h 1686"/>
                        <a:gd name="T12" fmla="*/ 0 w 6041"/>
                        <a:gd name="T13" fmla="*/ 0 h 1686"/>
                        <a:gd name="T14" fmla="*/ 0 w 6041"/>
                        <a:gd name="T15" fmla="*/ 0 h 1686"/>
                        <a:gd name="T16" fmla="*/ 0 w 6041"/>
                        <a:gd name="T17" fmla="*/ 0 h 1686"/>
                        <a:gd name="T18" fmla="*/ 0 w 6041"/>
                        <a:gd name="T19" fmla="*/ 0 h 1686"/>
                        <a:gd name="T20" fmla="*/ 0 w 6041"/>
                        <a:gd name="T21" fmla="*/ 0 h 1686"/>
                        <a:gd name="T22" fmla="*/ 0 w 6041"/>
                        <a:gd name="T23" fmla="*/ 0 h 1686"/>
                        <a:gd name="T24" fmla="*/ 0 w 6041"/>
                        <a:gd name="T25" fmla="*/ 0 h 1686"/>
                        <a:gd name="T26" fmla="*/ 0 w 6041"/>
                        <a:gd name="T27" fmla="*/ 0 h 1686"/>
                        <a:gd name="T28" fmla="*/ 0 w 6041"/>
                        <a:gd name="T29" fmla="*/ 0 h 1686"/>
                        <a:gd name="T30" fmla="*/ 0 w 6041"/>
                        <a:gd name="T31" fmla="*/ 0 h 1686"/>
                        <a:gd name="T32" fmla="*/ 0 w 6041"/>
                        <a:gd name="T33" fmla="*/ 0 h 1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41" h="1686">
                          <a:moveTo>
                            <a:pt x="6041" y="0"/>
                          </a:moveTo>
                          <a:lnTo>
                            <a:pt x="5450" y="8"/>
                          </a:lnTo>
                          <a:lnTo>
                            <a:pt x="4870" y="32"/>
                          </a:lnTo>
                          <a:lnTo>
                            <a:pt x="4305" y="72"/>
                          </a:lnTo>
                          <a:lnTo>
                            <a:pt x="3758" y="127"/>
                          </a:lnTo>
                          <a:lnTo>
                            <a:pt x="3234" y="195"/>
                          </a:lnTo>
                          <a:lnTo>
                            <a:pt x="2736" y="277"/>
                          </a:lnTo>
                          <a:lnTo>
                            <a:pt x="2267" y="373"/>
                          </a:lnTo>
                          <a:lnTo>
                            <a:pt x="1831" y="478"/>
                          </a:lnTo>
                          <a:lnTo>
                            <a:pt x="1432" y="597"/>
                          </a:lnTo>
                          <a:lnTo>
                            <a:pt x="1075" y="726"/>
                          </a:lnTo>
                          <a:lnTo>
                            <a:pt x="762" y="865"/>
                          </a:lnTo>
                          <a:lnTo>
                            <a:pt x="498" y="1013"/>
                          </a:lnTo>
                          <a:lnTo>
                            <a:pt x="285" y="1169"/>
                          </a:lnTo>
                          <a:lnTo>
                            <a:pt x="129" y="1334"/>
                          </a:lnTo>
                          <a:lnTo>
                            <a:pt x="33" y="1506"/>
                          </a:lnTo>
                          <a:lnTo>
                            <a:pt x="0" y="1686"/>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62" name="Freeform 160"/>
                    <p:cNvSpPr>
                      <a:spLocks/>
                    </p:cNvSpPr>
                    <p:nvPr/>
                  </p:nvSpPr>
                  <p:spPr bwMode="auto">
                    <a:xfrm>
                      <a:off x="2948" y="2394"/>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63" name="Freeform 161"/>
                    <p:cNvSpPr>
                      <a:spLocks/>
                    </p:cNvSpPr>
                    <p:nvPr/>
                  </p:nvSpPr>
                  <p:spPr bwMode="auto">
                    <a:xfrm>
                      <a:off x="2515"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64" name="Freeform 162"/>
                    <p:cNvSpPr>
                      <a:spLocks/>
                    </p:cNvSpPr>
                    <p:nvPr/>
                  </p:nvSpPr>
                  <p:spPr bwMode="auto">
                    <a:xfrm>
                      <a:off x="2517" y="2516"/>
                      <a:ext cx="431" cy="132"/>
                    </a:xfrm>
                    <a:custGeom>
                      <a:avLst/>
                      <a:gdLst>
                        <a:gd name="T0" fmla="*/ 0 w 6041"/>
                        <a:gd name="T1" fmla="*/ 0 h 1848"/>
                        <a:gd name="T2" fmla="*/ 0 w 6041"/>
                        <a:gd name="T3" fmla="*/ 0 h 1848"/>
                        <a:gd name="T4" fmla="*/ 0 w 6041"/>
                        <a:gd name="T5" fmla="*/ 0 h 1848"/>
                        <a:gd name="T6" fmla="*/ 0 w 6041"/>
                        <a:gd name="T7" fmla="*/ 0 h 1848"/>
                        <a:gd name="T8" fmla="*/ 0 w 6041"/>
                        <a:gd name="T9" fmla="*/ 0 h 1848"/>
                        <a:gd name="T10" fmla="*/ 0 w 6041"/>
                        <a:gd name="T11" fmla="*/ 0 h 1848"/>
                        <a:gd name="T12" fmla="*/ 0 w 6041"/>
                        <a:gd name="T13" fmla="*/ 0 h 1848"/>
                        <a:gd name="T14" fmla="*/ 0 w 6041"/>
                        <a:gd name="T15" fmla="*/ 0 h 1848"/>
                        <a:gd name="T16" fmla="*/ 0 w 6041"/>
                        <a:gd name="T17" fmla="*/ 0 h 1848"/>
                        <a:gd name="T18" fmla="*/ 0 w 6041"/>
                        <a:gd name="T19" fmla="*/ 0 h 1848"/>
                        <a:gd name="T20" fmla="*/ 0 w 6041"/>
                        <a:gd name="T21" fmla="*/ 0 h 1848"/>
                        <a:gd name="T22" fmla="*/ 0 w 6041"/>
                        <a:gd name="T23" fmla="*/ 0 h 1848"/>
                        <a:gd name="T24" fmla="*/ 0 w 6041"/>
                        <a:gd name="T25" fmla="*/ 0 h 1848"/>
                        <a:gd name="T26" fmla="*/ 0 w 6041"/>
                        <a:gd name="T27" fmla="*/ 0 h 1848"/>
                        <a:gd name="T28" fmla="*/ 0 w 6041"/>
                        <a:gd name="T29" fmla="*/ 0 h 1848"/>
                        <a:gd name="T30" fmla="*/ 0 w 6041"/>
                        <a:gd name="T31" fmla="*/ 0 h 1848"/>
                        <a:gd name="T32" fmla="*/ 0 w 6041"/>
                        <a:gd name="T33" fmla="*/ 0 h 18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41" h="1848">
                          <a:moveTo>
                            <a:pt x="0" y="0"/>
                          </a:moveTo>
                          <a:lnTo>
                            <a:pt x="29" y="181"/>
                          </a:lnTo>
                          <a:lnTo>
                            <a:pt x="117" y="358"/>
                          </a:lnTo>
                          <a:lnTo>
                            <a:pt x="259" y="532"/>
                          </a:lnTo>
                          <a:lnTo>
                            <a:pt x="455" y="699"/>
                          </a:lnTo>
                          <a:lnTo>
                            <a:pt x="701" y="859"/>
                          </a:lnTo>
                          <a:lnTo>
                            <a:pt x="996" y="1012"/>
                          </a:lnTo>
                          <a:lnTo>
                            <a:pt x="1335" y="1155"/>
                          </a:lnTo>
                          <a:lnTo>
                            <a:pt x="1718" y="1288"/>
                          </a:lnTo>
                          <a:lnTo>
                            <a:pt x="2142" y="1410"/>
                          </a:lnTo>
                          <a:lnTo>
                            <a:pt x="2603" y="1519"/>
                          </a:lnTo>
                          <a:lnTo>
                            <a:pt x="3100" y="1615"/>
                          </a:lnTo>
                          <a:lnTo>
                            <a:pt x="3631" y="1696"/>
                          </a:lnTo>
                          <a:lnTo>
                            <a:pt x="4194" y="1761"/>
                          </a:lnTo>
                          <a:lnTo>
                            <a:pt x="4784" y="1809"/>
                          </a:lnTo>
                          <a:lnTo>
                            <a:pt x="5400" y="1838"/>
                          </a:lnTo>
                          <a:lnTo>
                            <a:pt x="6041" y="1848"/>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65" name="Freeform 163"/>
                    <p:cNvSpPr>
                      <a:spLocks/>
                    </p:cNvSpPr>
                    <p:nvPr/>
                  </p:nvSpPr>
                  <p:spPr bwMode="auto">
                    <a:xfrm>
                      <a:off x="2515"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66" name="Freeform 164"/>
                    <p:cNvSpPr>
                      <a:spLocks/>
                    </p:cNvSpPr>
                    <p:nvPr/>
                  </p:nvSpPr>
                  <p:spPr bwMode="auto">
                    <a:xfrm>
                      <a:off x="2948" y="2646"/>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67" name="Freeform 165"/>
                    <p:cNvSpPr>
                      <a:spLocks/>
                    </p:cNvSpPr>
                    <p:nvPr/>
                  </p:nvSpPr>
                  <p:spPr bwMode="auto">
                    <a:xfrm>
                      <a:off x="2948" y="2516"/>
                      <a:ext cx="471" cy="132"/>
                    </a:xfrm>
                    <a:custGeom>
                      <a:avLst/>
                      <a:gdLst>
                        <a:gd name="T0" fmla="*/ 0 w 6589"/>
                        <a:gd name="T1" fmla="*/ 0 h 1848"/>
                        <a:gd name="T2" fmla="*/ 0 w 6589"/>
                        <a:gd name="T3" fmla="*/ 0 h 1848"/>
                        <a:gd name="T4" fmla="*/ 0 w 6589"/>
                        <a:gd name="T5" fmla="*/ 0 h 1848"/>
                        <a:gd name="T6" fmla="*/ 0 w 6589"/>
                        <a:gd name="T7" fmla="*/ 0 h 1848"/>
                        <a:gd name="T8" fmla="*/ 0 w 6589"/>
                        <a:gd name="T9" fmla="*/ 0 h 1848"/>
                        <a:gd name="T10" fmla="*/ 0 w 6589"/>
                        <a:gd name="T11" fmla="*/ 0 h 1848"/>
                        <a:gd name="T12" fmla="*/ 0 w 6589"/>
                        <a:gd name="T13" fmla="*/ 0 h 1848"/>
                        <a:gd name="T14" fmla="*/ 0 w 6589"/>
                        <a:gd name="T15" fmla="*/ 0 h 1848"/>
                        <a:gd name="T16" fmla="*/ 0 w 6589"/>
                        <a:gd name="T17" fmla="*/ 0 h 1848"/>
                        <a:gd name="T18" fmla="*/ 0 w 6589"/>
                        <a:gd name="T19" fmla="*/ 0 h 1848"/>
                        <a:gd name="T20" fmla="*/ 0 w 6589"/>
                        <a:gd name="T21" fmla="*/ 0 h 1848"/>
                        <a:gd name="T22" fmla="*/ 0 w 6589"/>
                        <a:gd name="T23" fmla="*/ 0 h 1848"/>
                        <a:gd name="T24" fmla="*/ 0 w 6589"/>
                        <a:gd name="T25" fmla="*/ 0 h 1848"/>
                        <a:gd name="T26" fmla="*/ 0 w 6589"/>
                        <a:gd name="T27" fmla="*/ 0 h 1848"/>
                        <a:gd name="T28" fmla="*/ 0 w 6589"/>
                        <a:gd name="T29" fmla="*/ 0 h 1848"/>
                        <a:gd name="T30" fmla="*/ 0 w 6589"/>
                        <a:gd name="T31" fmla="*/ 0 h 1848"/>
                        <a:gd name="T32" fmla="*/ 0 w 6589"/>
                        <a:gd name="T33" fmla="*/ 0 h 18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589" h="1848">
                          <a:moveTo>
                            <a:pt x="0" y="1848"/>
                          </a:moveTo>
                          <a:lnTo>
                            <a:pt x="646" y="1839"/>
                          </a:lnTo>
                          <a:lnTo>
                            <a:pt x="1280" y="1812"/>
                          </a:lnTo>
                          <a:lnTo>
                            <a:pt x="1897" y="1768"/>
                          </a:lnTo>
                          <a:lnTo>
                            <a:pt x="2494" y="1708"/>
                          </a:lnTo>
                          <a:lnTo>
                            <a:pt x="3067" y="1632"/>
                          </a:lnTo>
                          <a:lnTo>
                            <a:pt x="3610" y="1543"/>
                          </a:lnTo>
                          <a:lnTo>
                            <a:pt x="4122" y="1439"/>
                          </a:lnTo>
                          <a:lnTo>
                            <a:pt x="4597" y="1321"/>
                          </a:lnTo>
                          <a:lnTo>
                            <a:pt x="5030" y="1192"/>
                          </a:lnTo>
                          <a:lnTo>
                            <a:pt x="5420" y="1051"/>
                          </a:lnTo>
                          <a:lnTo>
                            <a:pt x="5760" y="898"/>
                          </a:lnTo>
                          <a:lnTo>
                            <a:pt x="6048" y="736"/>
                          </a:lnTo>
                          <a:lnTo>
                            <a:pt x="6278" y="564"/>
                          </a:lnTo>
                          <a:lnTo>
                            <a:pt x="6448" y="383"/>
                          </a:lnTo>
                          <a:lnTo>
                            <a:pt x="6553" y="195"/>
                          </a:lnTo>
                          <a:lnTo>
                            <a:pt x="6589"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68" name="Freeform 166"/>
                    <p:cNvSpPr>
                      <a:spLocks/>
                    </p:cNvSpPr>
                    <p:nvPr/>
                  </p:nvSpPr>
                  <p:spPr bwMode="auto">
                    <a:xfrm>
                      <a:off x="2948" y="2646"/>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69" name="Freeform 167"/>
                    <p:cNvSpPr>
                      <a:spLocks/>
                    </p:cNvSpPr>
                    <p:nvPr/>
                  </p:nvSpPr>
                  <p:spPr bwMode="auto">
                    <a:xfrm>
                      <a:off x="3417"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70" name="Freeform 168"/>
                    <p:cNvSpPr>
                      <a:spLocks/>
                    </p:cNvSpPr>
                    <p:nvPr/>
                  </p:nvSpPr>
                  <p:spPr bwMode="auto">
                    <a:xfrm>
                      <a:off x="2948" y="2373"/>
                      <a:ext cx="471" cy="143"/>
                    </a:xfrm>
                    <a:custGeom>
                      <a:avLst/>
                      <a:gdLst>
                        <a:gd name="T0" fmla="*/ 0 w 6589"/>
                        <a:gd name="T1" fmla="*/ 0 h 2007"/>
                        <a:gd name="T2" fmla="*/ 0 w 6589"/>
                        <a:gd name="T3" fmla="*/ 0 h 2007"/>
                        <a:gd name="T4" fmla="*/ 0 w 6589"/>
                        <a:gd name="T5" fmla="*/ 0 h 2007"/>
                        <a:gd name="T6" fmla="*/ 0 w 6589"/>
                        <a:gd name="T7" fmla="*/ 0 h 2007"/>
                        <a:gd name="T8" fmla="*/ 0 w 6589"/>
                        <a:gd name="T9" fmla="*/ 0 h 2007"/>
                        <a:gd name="T10" fmla="*/ 0 w 6589"/>
                        <a:gd name="T11" fmla="*/ 0 h 2007"/>
                        <a:gd name="T12" fmla="*/ 0 w 6589"/>
                        <a:gd name="T13" fmla="*/ 0 h 2007"/>
                        <a:gd name="T14" fmla="*/ 0 w 6589"/>
                        <a:gd name="T15" fmla="*/ 0 h 2007"/>
                        <a:gd name="T16" fmla="*/ 0 w 6589"/>
                        <a:gd name="T17" fmla="*/ 0 h 2007"/>
                        <a:gd name="T18" fmla="*/ 0 w 6589"/>
                        <a:gd name="T19" fmla="*/ 0 h 2007"/>
                        <a:gd name="T20" fmla="*/ 0 w 6589"/>
                        <a:gd name="T21" fmla="*/ 0 h 2007"/>
                        <a:gd name="T22" fmla="*/ 0 w 6589"/>
                        <a:gd name="T23" fmla="*/ 0 h 2007"/>
                        <a:gd name="T24" fmla="*/ 0 w 6589"/>
                        <a:gd name="T25" fmla="*/ 0 h 2007"/>
                        <a:gd name="T26" fmla="*/ 0 w 6589"/>
                        <a:gd name="T27" fmla="*/ 0 h 2007"/>
                        <a:gd name="T28" fmla="*/ 0 w 6589"/>
                        <a:gd name="T29" fmla="*/ 0 h 2007"/>
                        <a:gd name="T30" fmla="*/ 0 w 6589"/>
                        <a:gd name="T31" fmla="*/ 0 h 2007"/>
                        <a:gd name="T32" fmla="*/ 0 w 6589"/>
                        <a:gd name="T33" fmla="*/ 0 h 20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589" h="2007">
                          <a:moveTo>
                            <a:pt x="6589" y="2007"/>
                          </a:moveTo>
                          <a:lnTo>
                            <a:pt x="6556" y="1809"/>
                          </a:lnTo>
                          <a:lnTo>
                            <a:pt x="6461" y="1617"/>
                          </a:lnTo>
                          <a:lnTo>
                            <a:pt x="6305" y="1428"/>
                          </a:lnTo>
                          <a:lnTo>
                            <a:pt x="6090" y="1247"/>
                          </a:lnTo>
                          <a:lnTo>
                            <a:pt x="5821" y="1072"/>
                          </a:lnTo>
                          <a:lnTo>
                            <a:pt x="5499" y="906"/>
                          </a:lnTo>
                          <a:lnTo>
                            <a:pt x="5128" y="750"/>
                          </a:lnTo>
                          <a:lnTo>
                            <a:pt x="4710" y="606"/>
                          </a:lnTo>
                          <a:lnTo>
                            <a:pt x="4247" y="474"/>
                          </a:lnTo>
                          <a:lnTo>
                            <a:pt x="3743" y="356"/>
                          </a:lnTo>
                          <a:lnTo>
                            <a:pt x="3200" y="252"/>
                          </a:lnTo>
                          <a:lnTo>
                            <a:pt x="2622" y="164"/>
                          </a:lnTo>
                          <a:lnTo>
                            <a:pt x="2009" y="95"/>
                          </a:lnTo>
                          <a:lnTo>
                            <a:pt x="1366" y="43"/>
                          </a:lnTo>
                          <a:lnTo>
                            <a:pt x="695" y="11"/>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71" name="Freeform 169"/>
                    <p:cNvSpPr>
                      <a:spLocks/>
                    </p:cNvSpPr>
                    <p:nvPr/>
                  </p:nvSpPr>
                  <p:spPr bwMode="auto">
                    <a:xfrm>
                      <a:off x="3417"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72" name="Freeform 170"/>
                    <p:cNvSpPr>
                      <a:spLocks/>
                    </p:cNvSpPr>
                    <p:nvPr/>
                  </p:nvSpPr>
                  <p:spPr bwMode="auto">
                    <a:xfrm>
                      <a:off x="2948" y="2371"/>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73" name="Freeform 171"/>
                    <p:cNvSpPr>
                      <a:spLocks/>
                    </p:cNvSpPr>
                    <p:nvPr/>
                  </p:nvSpPr>
                  <p:spPr bwMode="auto">
                    <a:xfrm>
                      <a:off x="2438" y="2373"/>
                      <a:ext cx="510" cy="143"/>
                    </a:xfrm>
                    <a:custGeom>
                      <a:avLst/>
                      <a:gdLst>
                        <a:gd name="T0" fmla="*/ 0 w 7138"/>
                        <a:gd name="T1" fmla="*/ 0 h 2007"/>
                        <a:gd name="T2" fmla="*/ 0 w 7138"/>
                        <a:gd name="T3" fmla="*/ 0 h 2007"/>
                        <a:gd name="T4" fmla="*/ 0 w 7138"/>
                        <a:gd name="T5" fmla="*/ 0 h 2007"/>
                        <a:gd name="T6" fmla="*/ 0 w 7138"/>
                        <a:gd name="T7" fmla="*/ 0 h 2007"/>
                        <a:gd name="T8" fmla="*/ 0 w 7138"/>
                        <a:gd name="T9" fmla="*/ 0 h 2007"/>
                        <a:gd name="T10" fmla="*/ 0 w 7138"/>
                        <a:gd name="T11" fmla="*/ 0 h 2007"/>
                        <a:gd name="T12" fmla="*/ 0 w 7138"/>
                        <a:gd name="T13" fmla="*/ 0 h 2007"/>
                        <a:gd name="T14" fmla="*/ 0 w 7138"/>
                        <a:gd name="T15" fmla="*/ 0 h 2007"/>
                        <a:gd name="T16" fmla="*/ 0 w 7138"/>
                        <a:gd name="T17" fmla="*/ 0 h 2007"/>
                        <a:gd name="T18" fmla="*/ 0 w 7138"/>
                        <a:gd name="T19" fmla="*/ 0 h 2007"/>
                        <a:gd name="T20" fmla="*/ 0 w 7138"/>
                        <a:gd name="T21" fmla="*/ 0 h 2007"/>
                        <a:gd name="T22" fmla="*/ 0 w 7138"/>
                        <a:gd name="T23" fmla="*/ 0 h 2007"/>
                        <a:gd name="T24" fmla="*/ 0 w 7138"/>
                        <a:gd name="T25" fmla="*/ 0 h 2007"/>
                        <a:gd name="T26" fmla="*/ 0 w 7138"/>
                        <a:gd name="T27" fmla="*/ 0 h 2007"/>
                        <a:gd name="T28" fmla="*/ 0 w 7138"/>
                        <a:gd name="T29" fmla="*/ 0 h 2007"/>
                        <a:gd name="T30" fmla="*/ 0 w 7138"/>
                        <a:gd name="T31" fmla="*/ 0 h 2007"/>
                        <a:gd name="T32" fmla="*/ 0 w 7138"/>
                        <a:gd name="T33" fmla="*/ 0 h 20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38" h="2007">
                          <a:moveTo>
                            <a:pt x="7138" y="0"/>
                          </a:moveTo>
                          <a:lnTo>
                            <a:pt x="6435" y="10"/>
                          </a:lnTo>
                          <a:lnTo>
                            <a:pt x="5747" y="39"/>
                          </a:lnTo>
                          <a:lnTo>
                            <a:pt x="5077" y="87"/>
                          </a:lnTo>
                          <a:lnTo>
                            <a:pt x="4430" y="152"/>
                          </a:lnTo>
                          <a:lnTo>
                            <a:pt x="3809" y="234"/>
                          </a:lnTo>
                          <a:lnTo>
                            <a:pt x="3219" y="332"/>
                          </a:lnTo>
                          <a:lnTo>
                            <a:pt x="2666" y="445"/>
                          </a:lnTo>
                          <a:lnTo>
                            <a:pt x="2153" y="573"/>
                          </a:lnTo>
                          <a:lnTo>
                            <a:pt x="1683" y="714"/>
                          </a:lnTo>
                          <a:lnTo>
                            <a:pt x="1262" y="867"/>
                          </a:lnTo>
                          <a:lnTo>
                            <a:pt x="894" y="1033"/>
                          </a:lnTo>
                          <a:lnTo>
                            <a:pt x="584" y="1209"/>
                          </a:lnTo>
                          <a:lnTo>
                            <a:pt x="335" y="1395"/>
                          </a:lnTo>
                          <a:lnTo>
                            <a:pt x="150" y="1591"/>
                          </a:lnTo>
                          <a:lnTo>
                            <a:pt x="38" y="1795"/>
                          </a:lnTo>
                          <a:lnTo>
                            <a:pt x="0" y="2007"/>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74" name="Freeform 172"/>
                    <p:cNvSpPr>
                      <a:spLocks/>
                    </p:cNvSpPr>
                    <p:nvPr/>
                  </p:nvSpPr>
                  <p:spPr bwMode="auto">
                    <a:xfrm>
                      <a:off x="2948" y="2371"/>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75" name="Freeform 173"/>
                    <p:cNvSpPr>
                      <a:spLocks/>
                    </p:cNvSpPr>
                    <p:nvPr/>
                  </p:nvSpPr>
                  <p:spPr bwMode="auto">
                    <a:xfrm>
                      <a:off x="2436"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76" name="Freeform 174"/>
                    <p:cNvSpPr>
                      <a:spLocks/>
                    </p:cNvSpPr>
                    <p:nvPr/>
                  </p:nvSpPr>
                  <p:spPr bwMode="auto">
                    <a:xfrm>
                      <a:off x="2438" y="2516"/>
                      <a:ext cx="510" cy="155"/>
                    </a:xfrm>
                    <a:custGeom>
                      <a:avLst/>
                      <a:gdLst>
                        <a:gd name="T0" fmla="*/ 0 w 7138"/>
                        <a:gd name="T1" fmla="*/ 0 h 2168"/>
                        <a:gd name="T2" fmla="*/ 0 w 7138"/>
                        <a:gd name="T3" fmla="*/ 0 h 2168"/>
                        <a:gd name="T4" fmla="*/ 0 w 7138"/>
                        <a:gd name="T5" fmla="*/ 0 h 2168"/>
                        <a:gd name="T6" fmla="*/ 0 w 7138"/>
                        <a:gd name="T7" fmla="*/ 0 h 2168"/>
                        <a:gd name="T8" fmla="*/ 0 w 7138"/>
                        <a:gd name="T9" fmla="*/ 0 h 2168"/>
                        <a:gd name="T10" fmla="*/ 0 w 7138"/>
                        <a:gd name="T11" fmla="*/ 0 h 2168"/>
                        <a:gd name="T12" fmla="*/ 0 w 7138"/>
                        <a:gd name="T13" fmla="*/ 0 h 2168"/>
                        <a:gd name="T14" fmla="*/ 0 w 7138"/>
                        <a:gd name="T15" fmla="*/ 0 h 2168"/>
                        <a:gd name="T16" fmla="*/ 0 w 7138"/>
                        <a:gd name="T17" fmla="*/ 0 h 2168"/>
                        <a:gd name="T18" fmla="*/ 0 w 7138"/>
                        <a:gd name="T19" fmla="*/ 0 h 2168"/>
                        <a:gd name="T20" fmla="*/ 0 w 7138"/>
                        <a:gd name="T21" fmla="*/ 0 h 2168"/>
                        <a:gd name="T22" fmla="*/ 0 w 7138"/>
                        <a:gd name="T23" fmla="*/ 0 h 2168"/>
                        <a:gd name="T24" fmla="*/ 0 w 7138"/>
                        <a:gd name="T25" fmla="*/ 0 h 2168"/>
                        <a:gd name="T26" fmla="*/ 0 w 7138"/>
                        <a:gd name="T27" fmla="*/ 0 h 2168"/>
                        <a:gd name="T28" fmla="*/ 0 w 7138"/>
                        <a:gd name="T29" fmla="*/ 0 h 2168"/>
                        <a:gd name="T30" fmla="*/ 0 w 7138"/>
                        <a:gd name="T31" fmla="*/ 0 h 2168"/>
                        <a:gd name="T32" fmla="*/ 0 w 7138"/>
                        <a:gd name="T33" fmla="*/ 0 h 2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38" h="2168">
                          <a:moveTo>
                            <a:pt x="0" y="0"/>
                          </a:moveTo>
                          <a:lnTo>
                            <a:pt x="35" y="213"/>
                          </a:lnTo>
                          <a:lnTo>
                            <a:pt x="139" y="423"/>
                          </a:lnTo>
                          <a:lnTo>
                            <a:pt x="309" y="627"/>
                          </a:lnTo>
                          <a:lnTo>
                            <a:pt x="541" y="824"/>
                          </a:lnTo>
                          <a:lnTo>
                            <a:pt x="833" y="1012"/>
                          </a:lnTo>
                          <a:lnTo>
                            <a:pt x="1183" y="1191"/>
                          </a:lnTo>
                          <a:lnTo>
                            <a:pt x="1585" y="1359"/>
                          </a:lnTo>
                          <a:lnTo>
                            <a:pt x="2039" y="1515"/>
                          </a:lnTo>
                          <a:lnTo>
                            <a:pt x="2541" y="1657"/>
                          </a:lnTo>
                          <a:lnTo>
                            <a:pt x="3087" y="1785"/>
                          </a:lnTo>
                          <a:lnTo>
                            <a:pt x="3675" y="1897"/>
                          </a:lnTo>
                          <a:lnTo>
                            <a:pt x="4302" y="1991"/>
                          </a:lnTo>
                          <a:lnTo>
                            <a:pt x="4965" y="2067"/>
                          </a:lnTo>
                          <a:lnTo>
                            <a:pt x="5660" y="2121"/>
                          </a:lnTo>
                          <a:lnTo>
                            <a:pt x="6386" y="2157"/>
                          </a:lnTo>
                          <a:lnTo>
                            <a:pt x="7138" y="2168"/>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77" name="Freeform 175"/>
                    <p:cNvSpPr>
                      <a:spLocks/>
                    </p:cNvSpPr>
                    <p:nvPr/>
                  </p:nvSpPr>
                  <p:spPr bwMode="auto">
                    <a:xfrm>
                      <a:off x="2436"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78" name="Freeform 176"/>
                    <p:cNvSpPr>
                      <a:spLocks/>
                    </p:cNvSpPr>
                    <p:nvPr/>
                  </p:nvSpPr>
                  <p:spPr bwMode="auto">
                    <a:xfrm>
                      <a:off x="2948" y="2669"/>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79" name="Freeform 177"/>
                    <p:cNvSpPr>
                      <a:spLocks/>
                    </p:cNvSpPr>
                    <p:nvPr/>
                  </p:nvSpPr>
                  <p:spPr bwMode="auto">
                    <a:xfrm>
                      <a:off x="2948" y="2516"/>
                      <a:ext cx="549" cy="155"/>
                    </a:xfrm>
                    <a:custGeom>
                      <a:avLst/>
                      <a:gdLst>
                        <a:gd name="T0" fmla="*/ 0 w 7688"/>
                        <a:gd name="T1" fmla="*/ 0 h 2168"/>
                        <a:gd name="T2" fmla="*/ 0 w 7688"/>
                        <a:gd name="T3" fmla="*/ 0 h 2168"/>
                        <a:gd name="T4" fmla="*/ 0 w 7688"/>
                        <a:gd name="T5" fmla="*/ 0 h 2168"/>
                        <a:gd name="T6" fmla="*/ 0 w 7688"/>
                        <a:gd name="T7" fmla="*/ 0 h 2168"/>
                        <a:gd name="T8" fmla="*/ 0 w 7688"/>
                        <a:gd name="T9" fmla="*/ 0 h 2168"/>
                        <a:gd name="T10" fmla="*/ 0 w 7688"/>
                        <a:gd name="T11" fmla="*/ 0 h 2168"/>
                        <a:gd name="T12" fmla="*/ 0 w 7688"/>
                        <a:gd name="T13" fmla="*/ 0 h 2168"/>
                        <a:gd name="T14" fmla="*/ 0 w 7688"/>
                        <a:gd name="T15" fmla="*/ 0 h 2168"/>
                        <a:gd name="T16" fmla="*/ 0 w 7688"/>
                        <a:gd name="T17" fmla="*/ 0 h 2168"/>
                        <a:gd name="T18" fmla="*/ 0 w 7688"/>
                        <a:gd name="T19" fmla="*/ 0 h 2168"/>
                        <a:gd name="T20" fmla="*/ 0 w 7688"/>
                        <a:gd name="T21" fmla="*/ 0 h 2168"/>
                        <a:gd name="T22" fmla="*/ 0 w 7688"/>
                        <a:gd name="T23" fmla="*/ 0 h 2168"/>
                        <a:gd name="T24" fmla="*/ 0 w 7688"/>
                        <a:gd name="T25" fmla="*/ 0 h 2168"/>
                        <a:gd name="T26" fmla="*/ 0 w 7688"/>
                        <a:gd name="T27" fmla="*/ 0 h 2168"/>
                        <a:gd name="T28" fmla="*/ 0 w 7688"/>
                        <a:gd name="T29" fmla="*/ 0 h 2168"/>
                        <a:gd name="T30" fmla="*/ 0 w 7688"/>
                        <a:gd name="T31" fmla="*/ 0 h 2168"/>
                        <a:gd name="T32" fmla="*/ 0 w 7688"/>
                        <a:gd name="T33" fmla="*/ 0 h 2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688" h="2168">
                          <a:moveTo>
                            <a:pt x="0" y="2168"/>
                          </a:moveTo>
                          <a:lnTo>
                            <a:pt x="757" y="2157"/>
                          </a:lnTo>
                          <a:lnTo>
                            <a:pt x="1500" y="2126"/>
                          </a:lnTo>
                          <a:lnTo>
                            <a:pt x="2223" y="2074"/>
                          </a:lnTo>
                          <a:lnTo>
                            <a:pt x="2921" y="2003"/>
                          </a:lnTo>
                          <a:lnTo>
                            <a:pt x="3590" y="1914"/>
                          </a:lnTo>
                          <a:lnTo>
                            <a:pt x="4224" y="1808"/>
                          </a:lnTo>
                          <a:lnTo>
                            <a:pt x="4820" y="1686"/>
                          </a:lnTo>
                          <a:lnTo>
                            <a:pt x="5373" y="1548"/>
                          </a:lnTo>
                          <a:lnTo>
                            <a:pt x="5878" y="1395"/>
                          </a:lnTo>
                          <a:lnTo>
                            <a:pt x="6330" y="1229"/>
                          </a:lnTo>
                          <a:lnTo>
                            <a:pt x="6726" y="1051"/>
                          </a:lnTo>
                          <a:lnTo>
                            <a:pt x="7060" y="860"/>
                          </a:lnTo>
                          <a:lnTo>
                            <a:pt x="7328" y="659"/>
                          </a:lnTo>
                          <a:lnTo>
                            <a:pt x="7524" y="448"/>
                          </a:lnTo>
                          <a:lnTo>
                            <a:pt x="7646" y="228"/>
                          </a:lnTo>
                          <a:lnTo>
                            <a:pt x="7688"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80" name="Freeform 178"/>
                    <p:cNvSpPr>
                      <a:spLocks/>
                    </p:cNvSpPr>
                    <p:nvPr/>
                  </p:nvSpPr>
                  <p:spPr bwMode="auto">
                    <a:xfrm>
                      <a:off x="2948" y="2669"/>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81" name="Freeform 179"/>
                    <p:cNvSpPr>
                      <a:spLocks/>
                    </p:cNvSpPr>
                    <p:nvPr/>
                  </p:nvSpPr>
                  <p:spPr bwMode="auto">
                    <a:xfrm>
                      <a:off x="349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82" name="Freeform 180"/>
                    <p:cNvSpPr>
                      <a:spLocks/>
                    </p:cNvSpPr>
                    <p:nvPr/>
                  </p:nvSpPr>
                  <p:spPr bwMode="auto">
                    <a:xfrm>
                      <a:off x="3406" y="2425"/>
                      <a:ext cx="91" cy="91"/>
                    </a:xfrm>
                    <a:custGeom>
                      <a:avLst/>
                      <a:gdLst>
                        <a:gd name="T0" fmla="*/ 0 w 1277"/>
                        <a:gd name="T1" fmla="*/ 0 h 1279"/>
                        <a:gd name="T2" fmla="*/ 0 w 1277"/>
                        <a:gd name="T3" fmla="*/ 0 h 1279"/>
                        <a:gd name="T4" fmla="*/ 0 w 1277"/>
                        <a:gd name="T5" fmla="*/ 0 h 1279"/>
                        <a:gd name="T6" fmla="*/ 0 w 1277"/>
                        <a:gd name="T7" fmla="*/ 0 h 1279"/>
                        <a:gd name="T8" fmla="*/ 0 w 1277"/>
                        <a:gd name="T9" fmla="*/ 0 h 1279"/>
                        <a:gd name="T10" fmla="*/ 0 w 1277"/>
                        <a:gd name="T11" fmla="*/ 0 h 1279"/>
                        <a:gd name="T12" fmla="*/ 0 w 1277"/>
                        <a:gd name="T13" fmla="*/ 0 h 1279"/>
                        <a:gd name="T14" fmla="*/ 0 w 1277"/>
                        <a:gd name="T15" fmla="*/ 0 h 1279"/>
                        <a:gd name="T16" fmla="*/ 0 w 1277"/>
                        <a:gd name="T17" fmla="*/ 0 h 1279"/>
                        <a:gd name="T18" fmla="*/ 0 w 1277"/>
                        <a:gd name="T19" fmla="*/ 0 h 1279"/>
                        <a:gd name="T20" fmla="*/ 0 w 1277"/>
                        <a:gd name="T21" fmla="*/ 0 h 1279"/>
                        <a:gd name="T22" fmla="*/ 0 w 1277"/>
                        <a:gd name="T23" fmla="*/ 0 h 1279"/>
                        <a:gd name="T24" fmla="*/ 0 w 1277"/>
                        <a:gd name="T25" fmla="*/ 0 h 1279"/>
                        <a:gd name="T26" fmla="*/ 0 w 1277"/>
                        <a:gd name="T27" fmla="*/ 0 h 1279"/>
                        <a:gd name="T28" fmla="*/ 0 w 1277"/>
                        <a:gd name="T29" fmla="*/ 0 h 1279"/>
                        <a:gd name="T30" fmla="*/ 0 w 1277"/>
                        <a:gd name="T31" fmla="*/ 0 h 1279"/>
                        <a:gd name="T32" fmla="*/ 0 w 1277"/>
                        <a:gd name="T33" fmla="*/ 0 h 12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77" h="1279">
                          <a:moveTo>
                            <a:pt x="1277" y="1279"/>
                          </a:moveTo>
                          <a:lnTo>
                            <a:pt x="1271" y="1192"/>
                          </a:lnTo>
                          <a:lnTo>
                            <a:pt x="1255" y="1106"/>
                          </a:lnTo>
                          <a:lnTo>
                            <a:pt x="1228" y="1021"/>
                          </a:lnTo>
                          <a:lnTo>
                            <a:pt x="1192" y="936"/>
                          </a:lnTo>
                          <a:lnTo>
                            <a:pt x="1143" y="852"/>
                          </a:lnTo>
                          <a:lnTo>
                            <a:pt x="1087" y="769"/>
                          </a:lnTo>
                          <a:lnTo>
                            <a:pt x="1019" y="687"/>
                          </a:lnTo>
                          <a:lnTo>
                            <a:pt x="942" y="605"/>
                          </a:lnTo>
                          <a:lnTo>
                            <a:pt x="856" y="525"/>
                          </a:lnTo>
                          <a:lnTo>
                            <a:pt x="760" y="446"/>
                          </a:lnTo>
                          <a:lnTo>
                            <a:pt x="655" y="369"/>
                          </a:lnTo>
                          <a:lnTo>
                            <a:pt x="541" y="292"/>
                          </a:lnTo>
                          <a:lnTo>
                            <a:pt x="419" y="216"/>
                          </a:lnTo>
                          <a:lnTo>
                            <a:pt x="287" y="142"/>
                          </a:lnTo>
                          <a:lnTo>
                            <a:pt x="147" y="70"/>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83" name="Freeform 181"/>
                    <p:cNvSpPr>
                      <a:spLocks/>
                    </p:cNvSpPr>
                    <p:nvPr/>
                  </p:nvSpPr>
                  <p:spPr bwMode="auto">
                    <a:xfrm>
                      <a:off x="349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784" name="Freeform 182"/>
                    <p:cNvSpPr>
                      <a:spLocks/>
                    </p:cNvSpPr>
                    <p:nvPr/>
                  </p:nvSpPr>
                  <p:spPr bwMode="auto">
                    <a:xfrm>
                      <a:off x="3405" y="2423"/>
                      <a:ext cx="2" cy="3"/>
                    </a:xfrm>
                    <a:custGeom>
                      <a:avLst/>
                      <a:gdLst>
                        <a:gd name="T0" fmla="*/ 0 w 21"/>
                        <a:gd name="T1" fmla="*/ 0 h 49"/>
                        <a:gd name="T2" fmla="*/ 0 w 21"/>
                        <a:gd name="T3" fmla="*/ 0 h 49"/>
                        <a:gd name="T4" fmla="*/ 0 w 21"/>
                        <a:gd name="T5" fmla="*/ 0 h 49"/>
                        <a:gd name="T6" fmla="*/ 0 60000 65536"/>
                        <a:gd name="T7" fmla="*/ 0 60000 65536"/>
                        <a:gd name="T8" fmla="*/ 0 60000 65536"/>
                      </a:gdLst>
                      <a:ahLst/>
                      <a:cxnLst>
                        <a:cxn ang="T6">
                          <a:pos x="T0" y="T1"/>
                        </a:cxn>
                        <a:cxn ang="T7">
                          <a:pos x="T2" y="T3"/>
                        </a:cxn>
                        <a:cxn ang="T8">
                          <a:pos x="T4" y="T5"/>
                        </a:cxn>
                      </a:cxnLst>
                      <a:rect l="0" t="0" r="r" b="b"/>
                      <a:pathLst>
                        <a:path w="21" h="49">
                          <a:moveTo>
                            <a:pt x="0" y="49"/>
                          </a:moveTo>
                          <a:lnTo>
                            <a:pt x="21" y="0"/>
                          </a:lnTo>
                          <a:lnTo>
                            <a:pt x="0" y="49"/>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grpSp>
            </p:grpSp>
            <p:sp>
              <p:nvSpPr>
                <p:cNvPr id="62698" name="Line 183"/>
                <p:cNvSpPr>
                  <a:spLocks noChangeShapeType="1"/>
                </p:cNvSpPr>
                <p:nvPr/>
              </p:nvSpPr>
              <p:spPr bwMode="auto">
                <a:xfrm>
                  <a:off x="4464" y="1248"/>
                  <a:ext cx="0" cy="384"/>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516" name="Group 184"/>
              <p:cNvGrpSpPr>
                <a:grpSpLocks/>
              </p:cNvGrpSpPr>
              <p:nvPr/>
            </p:nvGrpSpPr>
            <p:grpSpPr bwMode="auto">
              <a:xfrm>
                <a:off x="3600" y="1536"/>
                <a:ext cx="1872" cy="816"/>
                <a:chOff x="3528" y="1248"/>
                <a:chExt cx="1872" cy="816"/>
              </a:xfrm>
            </p:grpSpPr>
            <p:sp>
              <p:nvSpPr>
                <p:cNvPr id="62607" name="Line 185"/>
                <p:cNvSpPr>
                  <a:spLocks noChangeShapeType="1"/>
                </p:cNvSpPr>
                <p:nvPr/>
              </p:nvSpPr>
              <p:spPr bwMode="auto">
                <a:xfrm>
                  <a:off x="4464" y="1728"/>
                  <a:ext cx="0" cy="3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608" name="Group 186"/>
                <p:cNvGrpSpPr>
                  <a:grpSpLocks/>
                </p:cNvGrpSpPr>
                <p:nvPr/>
              </p:nvGrpSpPr>
              <p:grpSpPr bwMode="auto">
                <a:xfrm>
                  <a:off x="3528" y="1344"/>
                  <a:ext cx="1872" cy="528"/>
                  <a:chOff x="1440" y="2016"/>
                  <a:chExt cx="1872" cy="528"/>
                </a:xfrm>
              </p:grpSpPr>
              <p:sp>
                <p:nvSpPr>
                  <p:cNvPr id="62610" name="Oval 187"/>
                  <p:cNvSpPr>
                    <a:spLocks noChangeArrowheads="1"/>
                  </p:cNvSpPr>
                  <p:nvPr/>
                </p:nvSpPr>
                <p:spPr bwMode="auto">
                  <a:xfrm>
                    <a:off x="1440" y="2016"/>
                    <a:ext cx="1872" cy="52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611" name="Group 188"/>
                  <p:cNvGrpSpPr>
                    <a:grpSpLocks/>
                  </p:cNvGrpSpPr>
                  <p:nvPr/>
                </p:nvGrpSpPr>
                <p:grpSpPr bwMode="auto">
                  <a:xfrm>
                    <a:off x="1482" y="2026"/>
                    <a:ext cx="1788" cy="508"/>
                    <a:chOff x="2436" y="2371"/>
                    <a:chExt cx="1063" cy="302"/>
                  </a:xfrm>
                </p:grpSpPr>
                <p:sp>
                  <p:nvSpPr>
                    <p:cNvPr id="62612" name="Freeform 189"/>
                    <p:cNvSpPr>
                      <a:spLocks/>
                    </p:cNvSpPr>
                    <p:nvPr/>
                  </p:nvSpPr>
                  <p:spPr bwMode="auto">
                    <a:xfrm>
                      <a:off x="2909" y="2510"/>
                      <a:ext cx="39" cy="6"/>
                    </a:xfrm>
                    <a:custGeom>
                      <a:avLst/>
                      <a:gdLst>
                        <a:gd name="T0" fmla="*/ 0 w 549"/>
                        <a:gd name="T1" fmla="*/ 0 h 81"/>
                        <a:gd name="T2" fmla="*/ 0 w 549"/>
                        <a:gd name="T3" fmla="*/ 0 h 81"/>
                        <a:gd name="T4" fmla="*/ 0 w 549"/>
                        <a:gd name="T5" fmla="*/ 0 h 81"/>
                        <a:gd name="T6" fmla="*/ 0 w 549"/>
                        <a:gd name="T7" fmla="*/ 0 h 81"/>
                        <a:gd name="T8" fmla="*/ 0 w 549"/>
                        <a:gd name="T9" fmla="*/ 0 h 81"/>
                        <a:gd name="T10" fmla="*/ 0 w 549"/>
                        <a:gd name="T11" fmla="*/ 0 h 81"/>
                        <a:gd name="T12" fmla="*/ 0 w 549"/>
                        <a:gd name="T13" fmla="*/ 0 h 81"/>
                        <a:gd name="T14" fmla="*/ 0 w 549"/>
                        <a:gd name="T15" fmla="*/ 0 h 81"/>
                        <a:gd name="T16" fmla="*/ 0 w 549"/>
                        <a:gd name="T17" fmla="*/ 0 h 81"/>
                        <a:gd name="T18" fmla="*/ 0 w 549"/>
                        <a:gd name="T19" fmla="*/ 0 h 81"/>
                        <a:gd name="T20" fmla="*/ 0 w 549"/>
                        <a:gd name="T21" fmla="*/ 0 h 81"/>
                        <a:gd name="T22" fmla="*/ 0 w 549"/>
                        <a:gd name="T23" fmla="*/ 0 h 81"/>
                        <a:gd name="T24" fmla="*/ 0 w 549"/>
                        <a:gd name="T25" fmla="*/ 0 h 81"/>
                        <a:gd name="T26" fmla="*/ 0 w 549"/>
                        <a:gd name="T27" fmla="*/ 0 h 81"/>
                        <a:gd name="T28" fmla="*/ 0 w 549"/>
                        <a:gd name="T29" fmla="*/ 0 h 81"/>
                        <a:gd name="T30" fmla="*/ 0 w 549"/>
                        <a:gd name="T31" fmla="*/ 0 h 81"/>
                        <a:gd name="T32" fmla="*/ 0 w 549"/>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 h="81">
                          <a:moveTo>
                            <a:pt x="549" y="1"/>
                          </a:moveTo>
                          <a:lnTo>
                            <a:pt x="518" y="0"/>
                          </a:lnTo>
                          <a:lnTo>
                            <a:pt x="481" y="0"/>
                          </a:lnTo>
                          <a:lnTo>
                            <a:pt x="442" y="0"/>
                          </a:lnTo>
                          <a:lnTo>
                            <a:pt x="399" y="1"/>
                          </a:lnTo>
                          <a:lnTo>
                            <a:pt x="354" y="1"/>
                          </a:lnTo>
                          <a:lnTo>
                            <a:pt x="308" y="3"/>
                          </a:lnTo>
                          <a:lnTo>
                            <a:pt x="262" y="5"/>
                          </a:lnTo>
                          <a:lnTo>
                            <a:pt x="217" y="7"/>
                          </a:lnTo>
                          <a:lnTo>
                            <a:pt x="174" y="12"/>
                          </a:lnTo>
                          <a:lnTo>
                            <a:pt x="134" y="17"/>
                          </a:lnTo>
                          <a:lnTo>
                            <a:pt x="96" y="23"/>
                          </a:lnTo>
                          <a:lnTo>
                            <a:pt x="64" y="31"/>
                          </a:lnTo>
                          <a:lnTo>
                            <a:pt x="37" y="40"/>
                          </a:lnTo>
                          <a:lnTo>
                            <a:pt x="17" y="52"/>
                          </a:lnTo>
                          <a:lnTo>
                            <a:pt x="4" y="65"/>
                          </a:lnTo>
                          <a:lnTo>
                            <a:pt x="0" y="81"/>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13" name="Freeform 190"/>
                    <p:cNvSpPr>
                      <a:spLocks/>
                    </p:cNvSpPr>
                    <p:nvPr/>
                  </p:nvSpPr>
                  <p:spPr bwMode="auto">
                    <a:xfrm>
                      <a:off x="2948" y="2508"/>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14" name="Freeform 191"/>
                    <p:cNvSpPr>
                      <a:spLocks/>
                    </p:cNvSpPr>
                    <p:nvPr/>
                  </p:nvSpPr>
                  <p:spPr bwMode="auto">
                    <a:xfrm>
                      <a:off x="2907"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15" name="Freeform 192"/>
                    <p:cNvSpPr>
                      <a:spLocks/>
                    </p:cNvSpPr>
                    <p:nvPr/>
                  </p:nvSpPr>
                  <p:spPr bwMode="auto">
                    <a:xfrm>
                      <a:off x="2909" y="2516"/>
                      <a:ext cx="39" cy="17"/>
                    </a:xfrm>
                    <a:custGeom>
                      <a:avLst/>
                      <a:gdLst>
                        <a:gd name="T0" fmla="*/ 0 w 549"/>
                        <a:gd name="T1" fmla="*/ 0 h 242"/>
                        <a:gd name="T2" fmla="*/ 0 w 549"/>
                        <a:gd name="T3" fmla="*/ 0 h 242"/>
                        <a:gd name="T4" fmla="*/ 0 w 549"/>
                        <a:gd name="T5" fmla="*/ 0 h 242"/>
                        <a:gd name="T6" fmla="*/ 0 w 549"/>
                        <a:gd name="T7" fmla="*/ 0 h 242"/>
                        <a:gd name="T8" fmla="*/ 0 w 549"/>
                        <a:gd name="T9" fmla="*/ 0 h 242"/>
                        <a:gd name="T10" fmla="*/ 0 w 549"/>
                        <a:gd name="T11" fmla="*/ 0 h 242"/>
                        <a:gd name="T12" fmla="*/ 0 w 549"/>
                        <a:gd name="T13" fmla="*/ 0 h 242"/>
                        <a:gd name="T14" fmla="*/ 0 w 549"/>
                        <a:gd name="T15" fmla="*/ 0 h 242"/>
                        <a:gd name="T16" fmla="*/ 0 w 549"/>
                        <a:gd name="T17" fmla="*/ 0 h 242"/>
                        <a:gd name="T18" fmla="*/ 0 w 549"/>
                        <a:gd name="T19" fmla="*/ 0 h 242"/>
                        <a:gd name="T20" fmla="*/ 0 w 549"/>
                        <a:gd name="T21" fmla="*/ 0 h 242"/>
                        <a:gd name="T22" fmla="*/ 0 w 549"/>
                        <a:gd name="T23" fmla="*/ 0 h 242"/>
                        <a:gd name="T24" fmla="*/ 0 w 549"/>
                        <a:gd name="T25" fmla="*/ 0 h 242"/>
                        <a:gd name="T26" fmla="*/ 0 w 549"/>
                        <a:gd name="T27" fmla="*/ 0 h 242"/>
                        <a:gd name="T28" fmla="*/ 0 w 549"/>
                        <a:gd name="T29" fmla="*/ 0 h 242"/>
                        <a:gd name="T30" fmla="*/ 0 w 549"/>
                        <a:gd name="T31" fmla="*/ 0 h 242"/>
                        <a:gd name="T32" fmla="*/ 0 w 549"/>
                        <a:gd name="T33" fmla="*/ 0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 h="242">
                          <a:moveTo>
                            <a:pt x="0" y="0"/>
                          </a:moveTo>
                          <a:lnTo>
                            <a:pt x="1" y="17"/>
                          </a:lnTo>
                          <a:lnTo>
                            <a:pt x="4" y="35"/>
                          </a:lnTo>
                          <a:lnTo>
                            <a:pt x="12" y="56"/>
                          </a:lnTo>
                          <a:lnTo>
                            <a:pt x="21" y="75"/>
                          </a:lnTo>
                          <a:lnTo>
                            <a:pt x="35" y="95"/>
                          </a:lnTo>
                          <a:lnTo>
                            <a:pt x="53" y="116"/>
                          </a:lnTo>
                          <a:lnTo>
                            <a:pt x="77" y="135"/>
                          </a:lnTo>
                          <a:lnTo>
                            <a:pt x="104" y="154"/>
                          </a:lnTo>
                          <a:lnTo>
                            <a:pt x="137" y="172"/>
                          </a:lnTo>
                          <a:lnTo>
                            <a:pt x="175" y="188"/>
                          </a:lnTo>
                          <a:lnTo>
                            <a:pt x="220" y="203"/>
                          </a:lnTo>
                          <a:lnTo>
                            <a:pt x="272" y="216"/>
                          </a:lnTo>
                          <a:lnTo>
                            <a:pt x="330" y="227"/>
                          </a:lnTo>
                          <a:lnTo>
                            <a:pt x="395" y="234"/>
                          </a:lnTo>
                          <a:lnTo>
                            <a:pt x="468" y="240"/>
                          </a:lnTo>
                          <a:lnTo>
                            <a:pt x="549" y="242"/>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16" name="Freeform 193"/>
                    <p:cNvSpPr>
                      <a:spLocks/>
                    </p:cNvSpPr>
                    <p:nvPr/>
                  </p:nvSpPr>
                  <p:spPr bwMode="auto">
                    <a:xfrm>
                      <a:off x="2907"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17" name="Freeform 194"/>
                    <p:cNvSpPr>
                      <a:spLocks/>
                    </p:cNvSpPr>
                    <p:nvPr/>
                  </p:nvSpPr>
                  <p:spPr bwMode="auto">
                    <a:xfrm>
                      <a:off x="2948" y="2531"/>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18" name="Freeform 195"/>
                    <p:cNvSpPr>
                      <a:spLocks/>
                    </p:cNvSpPr>
                    <p:nvPr/>
                  </p:nvSpPr>
                  <p:spPr bwMode="auto">
                    <a:xfrm>
                      <a:off x="2948" y="2516"/>
                      <a:ext cx="79" cy="17"/>
                    </a:xfrm>
                    <a:custGeom>
                      <a:avLst/>
                      <a:gdLst>
                        <a:gd name="T0" fmla="*/ 0 w 1099"/>
                        <a:gd name="T1" fmla="*/ 0 h 242"/>
                        <a:gd name="T2" fmla="*/ 0 w 1099"/>
                        <a:gd name="T3" fmla="*/ 0 h 242"/>
                        <a:gd name="T4" fmla="*/ 0 w 1099"/>
                        <a:gd name="T5" fmla="*/ 0 h 242"/>
                        <a:gd name="T6" fmla="*/ 0 w 1099"/>
                        <a:gd name="T7" fmla="*/ 0 h 242"/>
                        <a:gd name="T8" fmla="*/ 0 w 1099"/>
                        <a:gd name="T9" fmla="*/ 0 h 242"/>
                        <a:gd name="T10" fmla="*/ 0 w 1099"/>
                        <a:gd name="T11" fmla="*/ 0 h 242"/>
                        <a:gd name="T12" fmla="*/ 0 w 1099"/>
                        <a:gd name="T13" fmla="*/ 0 h 242"/>
                        <a:gd name="T14" fmla="*/ 0 w 1099"/>
                        <a:gd name="T15" fmla="*/ 0 h 242"/>
                        <a:gd name="T16" fmla="*/ 0 w 1099"/>
                        <a:gd name="T17" fmla="*/ 0 h 242"/>
                        <a:gd name="T18" fmla="*/ 0 w 1099"/>
                        <a:gd name="T19" fmla="*/ 0 h 242"/>
                        <a:gd name="T20" fmla="*/ 0 w 1099"/>
                        <a:gd name="T21" fmla="*/ 0 h 242"/>
                        <a:gd name="T22" fmla="*/ 0 w 1099"/>
                        <a:gd name="T23" fmla="*/ 0 h 242"/>
                        <a:gd name="T24" fmla="*/ 0 w 1099"/>
                        <a:gd name="T25" fmla="*/ 0 h 242"/>
                        <a:gd name="T26" fmla="*/ 0 w 1099"/>
                        <a:gd name="T27" fmla="*/ 0 h 242"/>
                        <a:gd name="T28" fmla="*/ 0 w 1099"/>
                        <a:gd name="T29" fmla="*/ 0 h 242"/>
                        <a:gd name="T30" fmla="*/ 0 w 1099"/>
                        <a:gd name="T31" fmla="*/ 0 h 242"/>
                        <a:gd name="T32" fmla="*/ 0 w 1099"/>
                        <a:gd name="T33" fmla="*/ 0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99" h="242">
                          <a:moveTo>
                            <a:pt x="0" y="242"/>
                          </a:moveTo>
                          <a:lnTo>
                            <a:pt x="87" y="241"/>
                          </a:lnTo>
                          <a:lnTo>
                            <a:pt x="176" y="239"/>
                          </a:lnTo>
                          <a:lnTo>
                            <a:pt x="268" y="234"/>
                          </a:lnTo>
                          <a:lnTo>
                            <a:pt x="362" y="229"/>
                          </a:lnTo>
                          <a:lnTo>
                            <a:pt x="455" y="222"/>
                          </a:lnTo>
                          <a:lnTo>
                            <a:pt x="546" y="212"/>
                          </a:lnTo>
                          <a:lnTo>
                            <a:pt x="634" y="200"/>
                          </a:lnTo>
                          <a:lnTo>
                            <a:pt x="719" y="187"/>
                          </a:lnTo>
                          <a:lnTo>
                            <a:pt x="797" y="171"/>
                          </a:lnTo>
                          <a:lnTo>
                            <a:pt x="870" y="154"/>
                          </a:lnTo>
                          <a:lnTo>
                            <a:pt x="935" y="134"/>
                          </a:lnTo>
                          <a:lnTo>
                            <a:pt x="991" y="112"/>
                          </a:lnTo>
                          <a:lnTo>
                            <a:pt x="1036" y="88"/>
                          </a:lnTo>
                          <a:lnTo>
                            <a:pt x="1070" y="61"/>
                          </a:lnTo>
                          <a:lnTo>
                            <a:pt x="1091" y="31"/>
                          </a:lnTo>
                          <a:lnTo>
                            <a:pt x="1099"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19" name="Freeform 196"/>
                    <p:cNvSpPr>
                      <a:spLocks/>
                    </p:cNvSpPr>
                    <p:nvPr/>
                  </p:nvSpPr>
                  <p:spPr bwMode="auto">
                    <a:xfrm>
                      <a:off x="2948" y="2531"/>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20" name="Freeform 197"/>
                    <p:cNvSpPr>
                      <a:spLocks/>
                    </p:cNvSpPr>
                    <p:nvPr/>
                  </p:nvSpPr>
                  <p:spPr bwMode="auto">
                    <a:xfrm>
                      <a:off x="302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21" name="Freeform 198"/>
                    <p:cNvSpPr>
                      <a:spLocks/>
                    </p:cNvSpPr>
                    <p:nvPr/>
                  </p:nvSpPr>
                  <p:spPr bwMode="auto">
                    <a:xfrm>
                      <a:off x="2948" y="2487"/>
                      <a:ext cx="79" cy="29"/>
                    </a:xfrm>
                    <a:custGeom>
                      <a:avLst/>
                      <a:gdLst>
                        <a:gd name="T0" fmla="*/ 0 w 1099"/>
                        <a:gd name="T1" fmla="*/ 0 h 400"/>
                        <a:gd name="T2" fmla="*/ 0 w 1099"/>
                        <a:gd name="T3" fmla="*/ 0 h 400"/>
                        <a:gd name="T4" fmla="*/ 0 w 1099"/>
                        <a:gd name="T5" fmla="*/ 0 h 400"/>
                        <a:gd name="T6" fmla="*/ 0 w 1099"/>
                        <a:gd name="T7" fmla="*/ 0 h 400"/>
                        <a:gd name="T8" fmla="*/ 0 w 1099"/>
                        <a:gd name="T9" fmla="*/ 0 h 400"/>
                        <a:gd name="T10" fmla="*/ 0 w 1099"/>
                        <a:gd name="T11" fmla="*/ 0 h 400"/>
                        <a:gd name="T12" fmla="*/ 0 w 1099"/>
                        <a:gd name="T13" fmla="*/ 0 h 400"/>
                        <a:gd name="T14" fmla="*/ 0 w 1099"/>
                        <a:gd name="T15" fmla="*/ 0 h 400"/>
                        <a:gd name="T16" fmla="*/ 0 w 1099"/>
                        <a:gd name="T17" fmla="*/ 0 h 400"/>
                        <a:gd name="T18" fmla="*/ 0 w 1099"/>
                        <a:gd name="T19" fmla="*/ 0 h 400"/>
                        <a:gd name="T20" fmla="*/ 0 w 1099"/>
                        <a:gd name="T21" fmla="*/ 0 h 400"/>
                        <a:gd name="T22" fmla="*/ 0 w 1099"/>
                        <a:gd name="T23" fmla="*/ 0 h 400"/>
                        <a:gd name="T24" fmla="*/ 0 w 1099"/>
                        <a:gd name="T25" fmla="*/ 0 h 400"/>
                        <a:gd name="T26" fmla="*/ 0 w 1099"/>
                        <a:gd name="T27" fmla="*/ 0 h 400"/>
                        <a:gd name="T28" fmla="*/ 0 w 1099"/>
                        <a:gd name="T29" fmla="*/ 0 h 400"/>
                        <a:gd name="T30" fmla="*/ 0 w 1099"/>
                        <a:gd name="T31" fmla="*/ 0 h 400"/>
                        <a:gd name="T32" fmla="*/ 0 w 1099"/>
                        <a:gd name="T33" fmla="*/ 0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99" h="400">
                          <a:moveTo>
                            <a:pt x="1099" y="400"/>
                          </a:moveTo>
                          <a:lnTo>
                            <a:pt x="1095" y="366"/>
                          </a:lnTo>
                          <a:lnTo>
                            <a:pt x="1082" y="332"/>
                          </a:lnTo>
                          <a:lnTo>
                            <a:pt x="1061" y="297"/>
                          </a:lnTo>
                          <a:lnTo>
                            <a:pt x="1032" y="263"/>
                          </a:lnTo>
                          <a:lnTo>
                            <a:pt x="996" y="229"/>
                          </a:lnTo>
                          <a:lnTo>
                            <a:pt x="950" y="196"/>
                          </a:lnTo>
                          <a:lnTo>
                            <a:pt x="896" y="164"/>
                          </a:lnTo>
                          <a:lnTo>
                            <a:pt x="832" y="134"/>
                          </a:lnTo>
                          <a:lnTo>
                            <a:pt x="760" y="106"/>
                          </a:lnTo>
                          <a:lnTo>
                            <a:pt x="679" y="80"/>
                          </a:lnTo>
                          <a:lnTo>
                            <a:pt x="589" y="57"/>
                          </a:lnTo>
                          <a:lnTo>
                            <a:pt x="490" y="37"/>
                          </a:lnTo>
                          <a:lnTo>
                            <a:pt x="381" y="21"/>
                          </a:lnTo>
                          <a:lnTo>
                            <a:pt x="263" y="10"/>
                          </a:lnTo>
                          <a:lnTo>
                            <a:pt x="136" y="2"/>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22" name="Freeform 199"/>
                    <p:cNvSpPr>
                      <a:spLocks/>
                    </p:cNvSpPr>
                    <p:nvPr/>
                  </p:nvSpPr>
                  <p:spPr bwMode="auto">
                    <a:xfrm>
                      <a:off x="302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23" name="Freeform 200"/>
                    <p:cNvSpPr>
                      <a:spLocks/>
                    </p:cNvSpPr>
                    <p:nvPr/>
                  </p:nvSpPr>
                  <p:spPr bwMode="auto">
                    <a:xfrm>
                      <a:off x="2948" y="2486"/>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24" name="Freeform 201"/>
                    <p:cNvSpPr>
                      <a:spLocks/>
                    </p:cNvSpPr>
                    <p:nvPr/>
                  </p:nvSpPr>
                  <p:spPr bwMode="auto">
                    <a:xfrm>
                      <a:off x="2831" y="2487"/>
                      <a:ext cx="117" cy="29"/>
                    </a:xfrm>
                    <a:custGeom>
                      <a:avLst/>
                      <a:gdLst>
                        <a:gd name="T0" fmla="*/ 0 w 1647"/>
                        <a:gd name="T1" fmla="*/ 0 h 400"/>
                        <a:gd name="T2" fmla="*/ 0 w 1647"/>
                        <a:gd name="T3" fmla="*/ 0 h 400"/>
                        <a:gd name="T4" fmla="*/ 0 w 1647"/>
                        <a:gd name="T5" fmla="*/ 0 h 400"/>
                        <a:gd name="T6" fmla="*/ 0 w 1647"/>
                        <a:gd name="T7" fmla="*/ 0 h 400"/>
                        <a:gd name="T8" fmla="*/ 0 w 1647"/>
                        <a:gd name="T9" fmla="*/ 0 h 400"/>
                        <a:gd name="T10" fmla="*/ 0 w 1647"/>
                        <a:gd name="T11" fmla="*/ 0 h 400"/>
                        <a:gd name="T12" fmla="*/ 0 w 1647"/>
                        <a:gd name="T13" fmla="*/ 0 h 400"/>
                        <a:gd name="T14" fmla="*/ 0 w 1647"/>
                        <a:gd name="T15" fmla="*/ 0 h 400"/>
                        <a:gd name="T16" fmla="*/ 0 w 1647"/>
                        <a:gd name="T17" fmla="*/ 0 h 400"/>
                        <a:gd name="T18" fmla="*/ 0 w 1647"/>
                        <a:gd name="T19" fmla="*/ 0 h 400"/>
                        <a:gd name="T20" fmla="*/ 0 w 1647"/>
                        <a:gd name="T21" fmla="*/ 0 h 400"/>
                        <a:gd name="T22" fmla="*/ 0 w 1647"/>
                        <a:gd name="T23" fmla="*/ 0 h 400"/>
                        <a:gd name="T24" fmla="*/ 0 w 1647"/>
                        <a:gd name="T25" fmla="*/ 0 h 400"/>
                        <a:gd name="T26" fmla="*/ 0 w 1647"/>
                        <a:gd name="T27" fmla="*/ 0 h 400"/>
                        <a:gd name="T28" fmla="*/ 0 w 1647"/>
                        <a:gd name="T29" fmla="*/ 0 h 400"/>
                        <a:gd name="T30" fmla="*/ 0 w 1647"/>
                        <a:gd name="T31" fmla="*/ 0 h 400"/>
                        <a:gd name="T32" fmla="*/ 0 w 1647"/>
                        <a:gd name="T33" fmla="*/ 0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7" h="400">
                          <a:moveTo>
                            <a:pt x="1647" y="0"/>
                          </a:moveTo>
                          <a:lnTo>
                            <a:pt x="1504" y="1"/>
                          </a:lnTo>
                          <a:lnTo>
                            <a:pt x="1359" y="5"/>
                          </a:lnTo>
                          <a:lnTo>
                            <a:pt x="1214" y="14"/>
                          </a:lnTo>
                          <a:lnTo>
                            <a:pt x="1070" y="25"/>
                          </a:lnTo>
                          <a:lnTo>
                            <a:pt x="930" y="39"/>
                          </a:lnTo>
                          <a:lnTo>
                            <a:pt x="793" y="57"/>
                          </a:lnTo>
                          <a:lnTo>
                            <a:pt x="662" y="77"/>
                          </a:lnTo>
                          <a:lnTo>
                            <a:pt x="539" y="101"/>
                          </a:lnTo>
                          <a:lnTo>
                            <a:pt x="425" y="127"/>
                          </a:lnTo>
                          <a:lnTo>
                            <a:pt x="321" y="157"/>
                          </a:lnTo>
                          <a:lnTo>
                            <a:pt x="229" y="189"/>
                          </a:lnTo>
                          <a:lnTo>
                            <a:pt x="151" y="226"/>
                          </a:lnTo>
                          <a:lnTo>
                            <a:pt x="87" y="264"/>
                          </a:lnTo>
                          <a:lnTo>
                            <a:pt x="40" y="307"/>
                          </a:lnTo>
                          <a:lnTo>
                            <a:pt x="10" y="352"/>
                          </a:lnTo>
                          <a:lnTo>
                            <a:pt x="0" y="40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25" name="Freeform 202"/>
                    <p:cNvSpPr>
                      <a:spLocks/>
                    </p:cNvSpPr>
                    <p:nvPr/>
                  </p:nvSpPr>
                  <p:spPr bwMode="auto">
                    <a:xfrm>
                      <a:off x="2948" y="2486"/>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26" name="Freeform 203"/>
                    <p:cNvSpPr>
                      <a:spLocks/>
                    </p:cNvSpPr>
                    <p:nvPr/>
                  </p:nvSpPr>
                  <p:spPr bwMode="auto">
                    <a:xfrm>
                      <a:off x="2829" y="2516"/>
                      <a:ext cx="3"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27" name="Freeform 204"/>
                    <p:cNvSpPr>
                      <a:spLocks/>
                    </p:cNvSpPr>
                    <p:nvPr/>
                  </p:nvSpPr>
                  <p:spPr bwMode="auto">
                    <a:xfrm>
                      <a:off x="2831" y="2516"/>
                      <a:ext cx="117" cy="40"/>
                    </a:xfrm>
                    <a:custGeom>
                      <a:avLst/>
                      <a:gdLst>
                        <a:gd name="T0" fmla="*/ 0 w 1647"/>
                        <a:gd name="T1" fmla="*/ 0 h 563"/>
                        <a:gd name="T2" fmla="*/ 0 w 1647"/>
                        <a:gd name="T3" fmla="*/ 0 h 563"/>
                        <a:gd name="T4" fmla="*/ 0 w 1647"/>
                        <a:gd name="T5" fmla="*/ 0 h 563"/>
                        <a:gd name="T6" fmla="*/ 0 w 1647"/>
                        <a:gd name="T7" fmla="*/ 0 h 563"/>
                        <a:gd name="T8" fmla="*/ 0 w 1647"/>
                        <a:gd name="T9" fmla="*/ 0 h 563"/>
                        <a:gd name="T10" fmla="*/ 0 w 1647"/>
                        <a:gd name="T11" fmla="*/ 0 h 563"/>
                        <a:gd name="T12" fmla="*/ 0 w 1647"/>
                        <a:gd name="T13" fmla="*/ 0 h 563"/>
                        <a:gd name="T14" fmla="*/ 0 w 1647"/>
                        <a:gd name="T15" fmla="*/ 0 h 563"/>
                        <a:gd name="T16" fmla="*/ 0 w 1647"/>
                        <a:gd name="T17" fmla="*/ 0 h 563"/>
                        <a:gd name="T18" fmla="*/ 0 w 1647"/>
                        <a:gd name="T19" fmla="*/ 0 h 563"/>
                        <a:gd name="T20" fmla="*/ 0 w 1647"/>
                        <a:gd name="T21" fmla="*/ 0 h 563"/>
                        <a:gd name="T22" fmla="*/ 0 w 1647"/>
                        <a:gd name="T23" fmla="*/ 0 h 563"/>
                        <a:gd name="T24" fmla="*/ 0 w 1647"/>
                        <a:gd name="T25" fmla="*/ 0 h 563"/>
                        <a:gd name="T26" fmla="*/ 0 w 1647"/>
                        <a:gd name="T27" fmla="*/ 0 h 563"/>
                        <a:gd name="T28" fmla="*/ 0 w 1647"/>
                        <a:gd name="T29" fmla="*/ 0 h 563"/>
                        <a:gd name="T30" fmla="*/ 0 w 1647"/>
                        <a:gd name="T31" fmla="*/ 0 h 563"/>
                        <a:gd name="T32" fmla="*/ 0 w 1647"/>
                        <a:gd name="T33" fmla="*/ 0 h 5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7" h="563">
                          <a:moveTo>
                            <a:pt x="0" y="0"/>
                          </a:moveTo>
                          <a:lnTo>
                            <a:pt x="7" y="49"/>
                          </a:lnTo>
                          <a:lnTo>
                            <a:pt x="27" y="101"/>
                          </a:lnTo>
                          <a:lnTo>
                            <a:pt x="61" y="151"/>
                          </a:lnTo>
                          <a:lnTo>
                            <a:pt x="108" y="200"/>
                          </a:lnTo>
                          <a:lnTo>
                            <a:pt x="168" y="248"/>
                          </a:lnTo>
                          <a:lnTo>
                            <a:pt x="242" y="294"/>
                          </a:lnTo>
                          <a:lnTo>
                            <a:pt x="328" y="339"/>
                          </a:lnTo>
                          <a:lnTo>
                            <a:pt x="427" y="381"/>
                          </a:lnTo>
                          <a:lnTo>
                            <a:pt x="537" y="419"/>
                          </a:lnTo>
                          <a:lnTo>
                            <a:pt x="660" y="455"/>
                          </a:lnTo>
                          <a:lnTo>
                            <a:pt x="796" y="486"/>
                          </a:lnTo>
                          <a:lnTo>
                            <a:pt x="943" y="511"/>
                          </a:lnTo>
                          <a:lnTo>
                            <a:pt x="1102" y="533"/>
                          </a:lnTo>
                          <a:lnTo>
                            <a:pt x="1272" y="549"/>
                          </a:lnTo>
                          <a:lnTo>
                            <a:pt x="1453" y="558"/>
                          </a:lnTo>
                          <a:lnTo>
                            <a:pt x="1647" y="563"/>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28" name="Freeform 205"/>
                    <p:cNvSpPr>
                      <a:spLocks/>
                    </p:cNvSpPr>
                    <p:nvPr/>
                  </p:nvSpPr>
                  <p:spPr bwMode="auto">
                    <a:xfrm>
                      <a:off x="2829" y="2516"/>
                      <a:ext cx="3"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29" name="Freeform 206"/>
                    <p:cNvSpPr>
                      <a:spLocks/>
                    </p:cNvSpPr>
                    <p:nvPr/>
                  </p:nvSpPr>
                  <p:spPr bwMode="auto">
                    <a:xfrm>
                      <a:off x="2948" y="2554"/>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30" name="Freeform 207"/>
                    <p:cNvSpPr>
                      <a:spLocks/>
                    </p:cNvSpPr>
                    <p:nvPr/>
                  </p:nvSpPr>
                  <p:spPr bwMode="auto">
                    <a:xfrm>
                      <a:off x="2948" y="2516"/>
                      <a:ext cx="157" cy="40"/>
                    </a:xfrm>
                    <a:custGeom>
                      <a:avLst/>
                      <a:gdLst>
                        <a:gd name="T0" fmla="*/ 0 w 2196"/>
                        <a:gd name="T1" fmla="*/ 0 h 563"/>
                        <a:gd name="T2" fmla="*/ 0 w 2196"/>
                        <a:gd name="T3" fmla="*/ 0 h 563"/>
                        <a:gd name="T4" fmla="*/ 0 w 2196"/>
                        <a:gd name="T5" fmla="*/ 0 h 563"/>
                        <a:gd name="T6" fmla="*/ 0 w 2196"/>
                        <a:gd name="T7" fmla="*/ 0 h 563"/>
                        <a:gd name="T8" fmla="*/ 0 w 2196"/>
                        <a:gd name="T9" fmla="*/ 0 h 563"/>
                        <a:gd name="T10" fmla="*/ 0 w 2196"/>
                        <a:gd name="T11" fmla="*/ 0 h 563"/>
                        <a:gd name="T12" fmla="*/ 0 w 2196"/>
                        <a:gd name="T13" fmla="*/ 0 h 563"/>
                        <a:gd name="T14" fmla="*/ 0 w 2196"/>
                        <a:gd name="T15" fmla="*/ 0 h 563"/>
                        <a:gd name="T16" fmla="*/ 0 w 2196"/>
                        <a:gd name="T17" fmla="*/ 0 h 563"/>
                        <a:gd name="T18" fmla="*/ 0 w 2196"/>
                        <a:gd name="T19" fmla="*/ 0 h 563"/>
                        <a:gd name="T20" fmla="*/ 0 w 2196"/>
                        <a:gd name="T21" fmla="*/ 0 h 563"/>
                        <a:gd name="T22" fmla="*/ 0 w 2196"/>
                        <a:gd name="T23" fmla="*/ 0 h 563"/>
                        <a:gd name="T24" fmla="*/ 0 w 2196"/>
                        <a:gd name="T25" fmla="*/ 0 h 563"/>
                        <a:gd name="T26" fmla="*/ 0 w 2196"/>
                        <a:gd name="T27" fmla="*/ 0 h 563"/>
                        <a:gd name="T28" fmla="*/ 0 w 2196"/>
                        <a:gd name="T29" fmla="*/ 0 h 563"/>
                        <a:gd name="T30" fmla="*/ 0 w 2196"/>
                        <a:gd name="T31" fmla="*/ 0 h 563"/>
                        <a:gd name="T32" fmla="*/ 0 w 2196"/>
                        <a:gd name="T33" fmla="*/ 0 h 5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96" h="563">
                          <a:moveTo>
                            <a:pt x="0" y="563"/>
                          </a:moveTo>
                          <a:lnTo>
                            <a:pt x="198" y="560"/>
                          </a:lnTo>
                          <a:lnTo>
                            <a:pt x="397" y="552"/>
                          </a:lnTo>
                          <a:lnTo>
                            <a:pt x="594" y="540"/>
                          </a:lnTo>
                          <a:lnTo>
                            <a:pt x="789" y="524"/>
                          </a:lnTo>
                          <a:lnTo>
                            <a:pt x="977" y="503"/>
                          </a:lnTo>
                          <a:lnTo>
                            <a:pt x="1159" y="477"/>
                          </a:lnTo>
                          <a:lnTo>
                            <a:pt x="1331" y="447"/>
                          </a:lnTo>
                          <a:lnTo>
                            <a:pt x="1494" y="414"/>
                          </a:lnTo>
                          <a:lnTo>
                            <a:pt x="1643" y="376"/>
                          </a:lnTo>
                          <a:lnTo>
                            <a:pt x="1778" y="333"/>
                          </a:lnTo>
                          <a:lnTo>
                            <a:pt x="1898" y="287"/>
                          </a:lnTo>
                          <a:lnTo>
                            <a:pt x="2001" y="236"/>
                          </a:lnTo>
                          <a:lnTo>
                            <a:pt x="2083" y="183"/>
                          </a:lnTo>
                          <a:lnTo>
                            <a:pt x="2144" y="125"/>
                          </a:lnTo>
                          <a:lnTo>
                            <a:pt x="2182" y="64"/>
                          </a:lnTo>
                          <a:lnTo>
                            <a:pt x="2196"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31" name="Freeform 208"/>
                    <p:cNvSpPr>
                      <a:spLocks/>
                    </p:cNvSpPr>
                    <p:nvPr/>
                  </p:nvSpPr>
                  <p:spPr bwMode="auto">
                    <a:xfrm>
                      <a:off x="2948" y="2554"/>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32" name="Freeform 209"/>
                    <p:cNvSpPr>
                      <a:spLocks/>
                    </p:cNvSpPr>
                    <p:nvPr/>
                  </p:nvSpPr>
                  <p:spPr bwMode="auto">
                    <a:xfrm>
                      <a:off x="310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33" name="Freeform 210"/>
                    <p:cNvSpPr>
                      <a:spLocks/>
                    </p:cNvSpPr>
                    <p:nvPr/>
                  </p:nvSpPr>
                  <p:spPr bwMode="auto">
                    <a:xfrm>
                      <a:off x="2948" y="2464"/>
                      <a:ext cx="157" cy="52"/>
                    </a:xfrm>
                    <a:custGeom>
                      <a:avLst/>
                      <a:gdLst>
                        <a:gd name="T0" fmla="*/ 0 w 2196"/>
                        <a:gd name="T1" fmla="*/ 0 h 722"/>
                        <a:gd name="T2" fmla="*/ 0 w 2196"/>
                        <a:gd name="T3" fmla="*/ 0 h 722"/>
                        <a:gd name="T4" fmla="*/ 0 w 2196"/>
                        <a:gd name="T5" fmla="*/ 0 h 722"/>
                        <a:gd name="T6" fmla="*/ 0 w 2196"/>
                        <a:gd name="T7" fmla="*/ 0 h 722"/>
                        <a:gd name="T8" fmla="*/ 0 w 2196"/>
                        <a:gd name="T9" fmla="*/ 0 h 722"/>
                        <a:gd name="T10" fmla="*/ 0 w 2196"/>
                        <a:gd name="T11" fmla="*/ 0 h 722"/>
                        <a:gd name="T12" fmla="*/ 0 w 2196"/>
                        <a:gd name="T13" fmla="*/ 0 h 722"/>
                        <a:gd name="T14" fmla="*/ 0 w 2196"/>
                        <a:gd name="T15" fmla="*/ 0 h 722"/>
                        <a:gd name="T16" fmla="*/ 0 w 2196"/>
                        <a:gd name="T17" fmla="*/ 0 h 722"/>
                        <a:gd name="T18" fmla="*/ 0 w 2196"/>
                        <a:gd name="T19" fmla="*/ 0 h 722"/>
                        <a:gd name="T20" fmla="*/ 0 w 2196"/>
                        <a:gd name="T21" fmla="*/ 0 h 722"/>
                        <a:gd name="T22" fmla="*/ 0 w 2196"/>
                        <a:gd name="T23" fmla="*/ 0 h 722"/>
                        <a:gd name="T24" fmla="*/ 0 w 2196"/>
                        <a:gd name="T25" fmla="*/ 0 h 722"/>
                        <a:gd name="T26" fmla="*/ 0 w 2196"/>
                        <a:gd name="T27" fmla="*/ 0 h 722"/>
                        <a:gd name="T28" fmla="*/ 0 w 2196"/>
                        <a:gd name="T29" fmla="*/ 0 h 722"/>
                        <a:gd name="T30" fmla="*/ 0 w 2196"/>
                        <a:gd name="T31" fmla="*/ 0 h 722"/>
                        <a:gd name="T32" fmla="*/ 0 w 2196"/>
                        <a:gd name="T33" fmla="*/ 0 h 7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96" h="722">
                          <a:moveTo>
                            <a:pt x="2196" y="722"/>
                          </a:moveTo>
                          <a:lnTo>
                            <a:pt x="2185" y="656"/>
                          </a:lnTo>
                          <a:lnTo>
                            <a:pt x="2156" y="589"/>
                          </a:lnTo>
                          <a:lnTo>
                            <a:pt x="2109" y="524"/>
                          </a:lnTo>
                          <a:lnTo>
                            <a:pt x="2043" y="460"/>
                          </a:lnTo>
                          <a:lnTo>
                            <a:pt x="1959" y="398"/>
                          </a:lnTo>
                          <a:lnTo>
                            <a:pt x="1859" y="338"/>
                          </a:lnTo>
                          <a:lnTo>
                            <a:pt x="1741" y="281"/>
                          </a:lnTo>
                          <a:lnTo>
                            <a:pt x="1607" y="229"/>
                          </a:lnTo>
                          <a:lnTo>
                            <a:pt x="1457" y="180"/>
                          </a:lnTo>
                          <a:lnTo>
                            <a:pt x="1291" y="135"/>
                          </a:lnTo>
                          <a:lnTo>
                            <a:pt x="1111" y="96"/>
                          </a:lnTo>
                          <a:lnTo>
                            <a:pt x="916" y="63"/>
                          </a:lnTo>
                          <a:lnTo>
                            <a:pt x="706" y="36"/>
                          </a:lnTo>
                          <a:lnTo>
                            <a:pt x="484" y="16"/>
                          </a:lnTo>
                          <a:lnTo>
                            <a:pt x="248" y="3"/>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34" name="Freeform 211"/>
                    <p:cNvSpPr>
                      <a:spLocks/>
                    </p:cNvSpPr>
                    <p:nvPr/>
                  </p:nvSpPr>
                  <p:spPr bwMode="auto">
                    <a:xfrm>
                      <a:off x="310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35" name="Freeform 212"/>
                    <p:cNvSpPr>
                      <a:spLocks/>
                    </p:cNvSpPr>
                    <p:nvPr/>
                  </p:nvSpPr>
                  <p:spPr bwMode="auto">
                    <a:xfrm>
                      <a:off x="2948" y="2463"/>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36" name="Freeform 213"/>
                    <p:cNvSpPr>
                      <a:spLocks/>
                    </p:cNvSpPr>
                    <p:nvPr/>
                  </p:nvSpPr>
                  <p:spPr bwMode="auto">
                    <a:xfrm>
                      <a:off x="2752" y="2464"/>
                      <a:ext cx="196" cy="52"/>
                    </a:xfrm>
                    <a:custGeom>
                      <a:avLst/>
                      <a:gdLst>
                        <a:gd name="T0" fmla="*/ 0 w 2746"/>
                        <a:gd name="T1" fmla="*/ 0 h 722"/>
                        <a:gd name="T2" fmla="*/ 0 w 2746"/>
                        <a:gd name="T3" fmla="*/ 0 h 722"/>
                        <a:gd name="T4" fmla="*/ 0 w 2746"/>
                        <a:gd name="T5" fmla="*/ 0 h 722"/>
                        <a:gd name="T6" fmla="*/ 0 w 2746"/>
                        <a:gd name="T7" fmla="*/ 0 h 722"/>
                        <a:gd name="T8" fmla="*/ 0 w 2746"/>
                        <a:gd name="T9" fmla="*/ 0 h 722"/>
                        <a:gd name="T10" fmla="*/ 0 w 2746"/>
                        <a:gd name="T11" fmla="*/ 0 h 722"/>
                        <a:gd name="T12" fmla="*/ 0 w 2746"/>
                        <a:gd name="T13" fmla="*/ 0 h 722"/>
                        <a:gd name="T14" fmla="*/ 0 w 2746"/>
                        <a:gd name="T15" fmla="*/ 0 h 722"/>
                        <a:gd name="T16" fmla="*/ 0 w 2746"/>
                        <a:gd name="T17" fmla="*/ 0 h 722"/>
                        <a:gd name="T18" fmla="*/ 0 w 2746"/>
                        <a:gd name="T19" fmla="*/ 0 h 722"/>
                        <a:gd name="T20" fmla="*/ 0 w 2746"/>
                        <a:gd name="T21" fmla="*/ 0 h 722"/>
                        <a:gd name="T22" fmla="*/ 0 w 2746"/>
                        <a:gd name="T23" fmla="*/ 0 h 722"/>
                        <a:gd name="T24" fmla="*/ 0 w 2746"/>
                        <a:gd name="T25" fmla="*/ 0 h 722"/>
                        <a:gd name="T26" fmla="*/ 0 w 2746"/>
                        <a:gd name="T27" fmla="*/ 0 h 722"/>
                        <a:gd name="T28" fmla="*/ 0 w 2746"/>
                        <a:gd name="T29" fmla="*/ 0 h 722"/>
                        <a:gd name="T30" fmla="*/ 0 w 2746"/>
                        <a:gd name="T31" fmla="*/ 0 h 722"/>
                        <a:gd name="T32" fmla="*/ 0 w 2746"/>
                        <a:gd name="T33" fmla="*/ 0 h 7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6" h="722">
                          <a:moveTo>
                            <a:pt x="2746" y="0"/>
                          </a:moveTo>
                          <a:lnTo>
                            <a:pt x="2490" y="3"/>
                          </a:lnTo>
                          <a:lnTo>
                            <a:pt x="2238" y="13"/>
                          </a:lnTo>
                          <a:lnTo>
                            <a:pt x="1987" y="28"/>
                          </a:lnTo>
                          <a:lnTo>
                            <a:pt x="1743" y="50"/>
                          </a:lnTo>
                          <a:lnTo>
                            <a:pt x="1507" y="78"/>
                          </a:lnTo>
                          <a:lnTo>
                            <a:pt x="1279" y="111"/>
                          </a:lnTo>
                          <a:lnTo>
                            <a:pt x="1064" y="151"/>
                          </a:lnTo>
                          <a:lnTo>
                            <a:pt x="863" y="196"/>
                          </a:lnTo>
                          <a:lnTo>
                            <a:pt x="678" y="245"/>
                          </a:lnTo>
                          <a:lnTo>
                            <a:pt x="511" y="300"/>
                          </a:lnTo>
                          <a:lnTo>
                            <a:pt x="363" y="358"/>
                          </a:lnTo>
                          <a:lnTo>
                            <a:pt x="238" y="423"/>
                          </a:lnTo>
                          <a:lnTo>
                            <a:pt x="136" y="491"/>
                          </a:lnTo>
                          <a:lnTo>
                            <a:pt x="62" y="564"/>
                          </a:lnTo>
                          <a:lnTo>
                            <a:pt x="15" y="641"/>
                          </a:lnTo>
                          <a:lnTo>
                            <a:pt x="0" y="722"/>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37" name="Freeform 214"/>
                    <p:cNvSpPr>
                      <a:spLocks/>
                    </p:cNvSpPr>
                    <p:nvPr/>
                  </p:nvSpPr>
                  <p:spPr bwMode="auto">
                    <a:xfrm>
                      <a:off x="2948" y="2463"/>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38" name="Freeform 215"/>
                    <p:cNvSpPr>
                      <a:spLocks/>
                    </p:cNvSpPr>
                    <p:nvPr/>
                  </p:nvSpPr>
                  <p:spPr bwMode="auto">
                    <a:xfrm>
                      <a:off x="2750"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39" name="Freeform 216"/>
                    <p:cNvSpPr>
                      <a:spLocks/>
                    </p:cNvSpPr>
                    <p:nvPr/>
                  </p:nvSpPr>
                  <p:spPr bwMode="auto">
                    <a:xfrm>
                      <a:off x="2752" y="2516"/>
                      <a:ext cx="196" cy="63"/>
                    </a:xfrm>
                    <a:custGeom>
                      <a:avLst/>
                      <a:gdLst>
                        <a:gd name="T0" fmla="*/ 0 w 2746"/>
                        <a:gd name="T1" fmla="*/ 0 h 885"/>
                        <a:gd name="T2" fmla="*/ 0 w 2746"/>
                        <a:gd name="T3" fmla="*/ 0 h 885"/>
                        <a:gd name="T4" fmla="*/ 0 w 2746"/>
                        <a:gd name="T5" fmla="*/ 0 h 885"/>
                        <a:gd name="T6" fmla="*/ 0 w 2746"/>
                        <a:gd name="T7" fmla="*/ 0 h 885"/>
                        <a:gd name="T8" fmla="*/ 0 w 2746"/>
                        <a:gd name="T9" fmla="*/ 0 h 885"/>
                        <a:gd name="T10" fmla="*/ 0 w 2746"/>
                        <a:gd name="T11" fmla="*/ 0 h 885"/>
                        <a:gd name="T12" fmla="*/ 0 w 2746"/>
                        <a:gd name="T13" fmla="*/ 0 h 885"/>
                        <a:gd name="T14" fmla="*/ 0 w 2746"/>
                        <a:gd name="T15" fmla="*/ 0 h 885"/>
                        <a:gd name="T16" fmla="*/ 0 w 2746"/>
                        <a:gd name="T17" fmla="*/ 0 h 885"/>
                        <a:gd name="T18" fmla="*/ 0 w 2746"/>
                        <a:gd name="T19" fmla="*/ 0 h 885"/>
                        <a:gd name="T20" fmla="*/ 0 w 2746"/>
                        <a:gd name="T21" fmla="*/ 0 h 885"/>
                        <a:gd name="T22" fmla="*/ 0 w 2746"/>
                        <a:gd name="T23" fmla="*/ 0 h 885"/>
                        <a:gd name="T24" fmla="*/ 0 w 2746"/>
                        <a:gd name="T25" fmla="*/ 0 h 885"/>
                        <a:gd name="T26" fmla="*/ 0 w 2746"/>
                        <a:gd name="T27" fmla="*/ 0 h 885"/>
                        <a:gd name="T28" fmla="*/ 0 w 2746"/>
                        <a:gd name="T29" fmla="*/ 0 h 885"/>
                        <a:gd name="T30" fmla="*/ 0 w 2746"/>
                        <a:gd name="T31" fmla="*/ 0 h 885"/>
                        <a:gd name="T32" fmla="*/ 0 w 2746"/>
                        <a:gd name="T33" fmla="*/ 0 h 8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6" h="885">
                          <a:moveTo>
                            <a:pt x="0" y="0"/>
                          </a:moveTo>
                          <a:lnTo>
                            <a:pt x="12" y="82"/>
                          </a:lnTo>
                          <a:lnTo>
                            <a:pt x="49" y="165"/>
                          </a:lnTo>
                          <a:lnTo>
                            <a:pt x="110" y="245"/>
                          </a:lnTo>
                          <a:lnTo>
                            <a:pt x="195" y="324"/>
                          </a:lnTo>
                          <a:lnTo>
                            <a:pt x="302" y="400"/>
                          </a:lnTo>
                          <a:lnTo>
                            <a:pt x="430" y="474"/>
                          </a:lnTo>
                          <a:lnTo>
                            <a:pt x="580" y="542"/>
                          </a:lnTo>
                          <a:lnTo>
                            <a:pt x="750" y="608"/>
                          </a:lnTo>
                          <a:lnTo>
                            <a:pt x="939" y="668"/>
                          </a:lnTo>
                          <a:lnTo>
                            <a:pt x="1147" y="721"/>
                          </a:lnTo>
                          <a:lnTo>
                            <a:pt x="1373" y="768"/>
                          </a:lnTo>
                          <a:lnTo>
                            <a:pt x="1616" y="808"/>
                          </a:lnTo>
                          <a:lnTo>
                            <a:pt x="1875" y="841"/>
                          </a:lnTo>
                          <a:lnTo>
                            <a:pt x="2151" y="864"/>
                          </a:lnTo>
                          <a:lnTo>
                            <a:pt x="2441" y="879"/>
                          </a:lnTo>
                          <a:lnTo>
                            <a:pt x="2746" y="885"/>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40" name="Freeform 217"/>
                    <p:cNvSpPr>
                      <a:spLocks/>
                    </p:cNvSpPr>
                    <p:nvPr/>
                  </p:nvSpPr>
                  <p:spPr bwMode="auto">
                    <a:xfrm>
                      <a:off x="2750"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41" name="Freeform 218"/>
                    <p:cNvSpPr>
                      <a:spLocks/>
                    </p:cNvSpPr>
                    <p:nvPr/>
                  </p:nvSpPr>
                  <p:spPr bwMode="auto">
                    <a:xfrm>
                      <a:off x="2948" y="2577"/>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42" name="Freeform 219"/>
                    <p:cNvSpPr>
                      <a:spLocks/>
                    </p:cNvSpPr>
                    <p:nvPr/>
                  </p:nvSpPr>
                  <p:spPr bwMode="auto">
                    <a:xfrm>
                      <a:off x="2948" y="2516"/>
                      <a:ext cx="235" cy="63"/>
                    </a:xfrm>
                    <a:custGeom>
                      <a:avLst/>
                      <a:gdLst>
                        <a:gd name="T0" fmla="*/ 0 w 3295"/>
                        <a:gd name="T1" fmla="*/ 0 h 885"/>
                        <a:gd name="T2" fmla="*/ 0 w 3295"/>
                        <a:gd name="T3" fmla="*/ 0 h 885"/>
                        <a:gd name="T4" fmla="*/ 0 w 3295"/>
                        <a:gd name="T5" fmla="*/ 0 h 885"/>
                        <a:gd name="T6" fmla="*/ 0 w 3295"/>
                        <a:gd name="T7" fmla="*/ 0 h 885"/>
                        <a:gd name="T8" fmla="*/ 0 w 3295"/>
                        <a:gd name="T9" fmla="*/ 0 h 885"/>
                        <a:gd name="T10" fmla="*/ 0 w 3295"/>
                        <a:gd name="T11" fmla="*/ 0 h 885"/>
                        <a:gd name="T12" fmla="*/ 0 w 3295"/>
                        <a:gd name="T13" fmla="*/ 0 h 885"/>
                        <a:gd name="T14" fmla="*/ 0 w 3295"/>
                        <a:gd name="T15" fmla="*/ 0 h 885"/>
                        <a:gd name="T16" fmla="*/ 0 w 3295"/>
                        <a:gd name="T17" fmla="*/ 0 h 885"/>
                        <a:gd name="T18" fmla="*/ 0 w 3295"/>
                        <a:gd name="T19" fmla="*/ 0 h 885"/>
                        <a:gd name="T20" fmla="*/ 0 w 3295"/>
                        <a:gd name="T21" fmla="*/ 0 h 885"/>
                        <a:gd name="T22" fmla="*/ 0 w 3295"/>
                        <a:gd name="T23" fmla="*/ 0 h 885"/>
                        <a:gd name="T24" fmla="*/ 0 w 3295"/>
                        <a:gd name="T25" fmla="*/ 0 h 885"/>
                        <a:gd name="T26" fmla="*/ 0 w 3295"/>
                        <a:gd name="T27" fmla="*/ 0 h 885"/>
                        <a:gd name="T28" fmla="*/ 0 w 3295"/>
                        <a:gd name="T29" fmla="*/ 0 h 885"/>
                        <a:gd name="T30" fmla="*/ 0 w 3295"/>
                        <a:gd name="T31" fmla="*/ 0 h 885"/>
                        <a:gd name="T32" fmla="*/ 0 w 3295"/>
                        <a:gd name="T33" fmla="*/ 0 h 8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95" h="885">
                          <a:moveTo>
                            <a:pt x="0" y="885"/>
                          </a:moveTo>
                          <a:lnTo>
                            <a:pt x="310" y="880"/>
                          </a:lnTo>
                          <a:lnTo>
                            <a:pt x="618" y="868"/>
                          </a:lnTo>
                          <a:lnTo>
                            <a:pt x="920" y="848"/>
                          </a:lnTo>
                          <a:lnTo>
                            <a:pt x="1215" y="821"/>
                          </a:lnTo>
                          <a:lnTo>
                            <a:pt x="1500" y="786"/>
                          </a:lnTo>
                          <a:lnTo>
                            <a:pt x="1772" y="745"/>
                          </a:lnTo>
                          <a:lnTo>
                            <a:pt x="2030" y="695"/>
                          </a:lnTo>
                          <a:lnTo>
                            <a:pt x="2269" y="641"/>
                          </a:lnTo>
                          <a:lnTo>
                            <a:pt x="2491" y="580"/>
                          </a:lnTo>
                          <a:lnTo>
                            <a:pt x="2690" y="512"/>
                          </a:lnTo>
                          <a:lnTo>
                            <a:pt x="2864" y="440"/>
                          </a:lnTo>
                          <a:lnTo>
                            <a:pt x="3013" y="362"/>
                          </a:lnTo>
                          <a:lnTo>
                            <a:pt x="3132" y="278"/>
                          </a:lnTo>
                          <a:lnTo>
                            <a:pt x="3221" y="189"/>
                          </a:lnTo>
                          <a:lnTo>
                            <a:pt x="3275" y="97"/>
                          </a:lnTo>
                          <a:lnTo>
                            <a:pt x="3295"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43" name="Freeform 220"/>
                    <p:cNvSpPr>
                      <a:spLocks/>
                    </p:cNvSpPr>
                    <p:nvPr/>
                  </p:nvSpPr>
                  <p:spPr bwMode="auto">
                    <a:xfrm>
                      <a:off x="2948" y="2577"/>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44" name="Freeform 221"/>
                    <p:cNvSpPr>
                      <a:spLocks/>
                    </p:cNvSpPr>
                    <p:nvPr/>
                  </p:nvSpPr>
                  <p:spPr bwMode="auto">
                    <a:xfrm>
                      <a:off x="3182" y="2516"/>
                      <a:ext cx="3"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45" name="Freeform 222"/>
                    <p:cNvSpPr>
                      <a:spLocks/>
                    </p:cNvSpPr>
                    <p:nvPr/>
                  </p:nvSpPr>
                  <p:spPr bwMode="auto">
                    <a:xfrm>
                      <a:off x="2948" y="2442"/>
                      <a:ext cx="235" cy="74"/>
                    </a:xfrm>
                    <a:custGeom>
                      <a:avLst/>
                      <a:gdLst>
                        <a:gd name="T0" fmla="*/ 0 w 3295"/>
                        <a:gd name="T1" fmla="*/ 0 h 1043"/>
                        <a:gd name="T2" fmla="*/ 0 w 3295"/>
                        <a:gd name="T3" fmla="*/ 0 h 1043"/>
                        <a:gd name="T4" fmla="*/ 0 w 3295"/>
                        <a:gd name="T5" fmla="*/ 0 h 1043"/>
                        <a:gd name="T6" fmla="*/ 0 w 3295"/>
                        <a:gd name="T7" fmla="*/ 0 h 1043"/>
                        <a:gd name="T8" fmla="*/ 0 w 3295"/>
                        <a:gd name="T9" fmla="*/ 0 h 1043"/>
                        <a:gd name="T10" fmla="*/ 0 w 3295"/>
                        <a:gd name="T11" fmla="*/ 0 h 1043"/>
                        <a:gd name="T12" fmla="*/ 0 w 3295"/>
                        <a:gd name="T13" fmla="*/ 0 h 1043"/>
                        <a:gd name="T14" fmla="*/ 0 w 3295"/>
                        <a:gd name="T15" fmla="*/ 0 h 1043"/>
                        <a:gd name="T16" fmla="*/ 0 w 3295"/>
                        <a:gd name="T17" fmla="*/ 0 h 1043"/>
                        <a:gd name="T18" fmla="*/ 0 w 3295"/>
                        <a:gd name="T19" fmla="*/ 0 h 1043"/>
                        <a:gd name="T20" fmla="*/ 0 w 3295"/>
                        <a:gd name="T21" fmla="*/ 0 h 1043"/>
                        <a:gd name="T22" fmla="*/ 0 w 3295"/>
                        <a:gd name="T23" fmla="*/ 0 h 1043"/>
                        <a:gd name="T24" fmla="*/ 0 w 3295"/>
                        <a:gd name="T25" fmla="*/ 0 h 1043"/>
                        <a:gd name="T26" fmla="*/ 0 w 3295"/>
                        <a:gd name="T27" fmla="*/ 0 h 1043"/>
                        <a:gd name="T28" fmla="*/ 0 w 3295"/>
                        <a:gd name="T29" fmla="*/ 0 h 1043"/>
                        <a:gd name="T30" fmla="*/ 0 w 3295"/>
                        <a:gd name="T31" fmla="*/ 0 h 1043"/>
                        <a:gd name="T32" fmla="*/ 0 w 3295"/>
                        <a:gd name="T33" fmla="*/ 0 h 10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95" h="1043">
                          <a:moveTo>
                            <a:pt x="3295" y="1043"/>
                          </a:moveTo>
                          <a:lnTo>
                            <a:pt x="3279" y="944"/>
                          </a:lnTo>
                          <a:lnTo>
                            <a:pt x="3233" y="845"/>
                          </a:lnTo>
                          <a:lnTo>
                            <a:pt x="3159" y="750"/>
                          </a:lnTo>
                          <a:lnTo>
                            <a:pt x="3055" y="656"/>
                          </a:lnTo>
                          <a:lnTo>
                            <a:pt x="2925" y="566"/>
                          </a:lnTo>
                          <a:lnTo>
                            <a:pt x="2769" y="479"/>
                          </a:lnTo>
                          <a:lnTo>
                            <a:pt x="2588" y="398"/>
                          </a:lnTo>
                          <a:lnTo>
                            <a:pt x="2383" y="322"/>
                          </a:lnTo>
                          <a:lnTo>
                            <a:pt x="2155" y="253"/>
                          </a:lnTo>
                          <a:lnTo>
                            <a:pt x="1905" y="190"/>
                          </a:lnTo>
                          <a:lnTo>
                            <a:pt x="1634" y="135"/>
                          </a:lnTo>
                          <a:lnTo>
                            <a:pt x="1343" y="88"/>
                          </a:lnTo>
                          <a:lnTo>
                            <a:pt x="1032" y="50"/>
                          </a:lnTo>
                          <a:lnTo>
                            <a:pt x="705" y="23"/>
                          </a:lnTo>
                          <a:lnTo>
                            <a:pt x="359" y="6"/>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46" name="Freeform 223"/>
                    <p:cNvSpPr>
                      <a:spLocks/>
                    </p:cNvSpPr>
                    <p:nvPr/>
                  </p:nvSpPr>
                  <p:spPr bwMode="auto">
                    <a:xfrm>
                      <a:off x="3182" y="2516"/>
                      <a:ext cx="3"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47" name="Freeform 224"/>
                    <p:cNvSpPr>
                      <a:spLocks/>
                    </p:cNvSpPr>
                    <p:nvPr/>
                  </p:nvSpPr>
                  <p:spPr bwMode="auto">
                    <a:xfrm>
                      <a:off x="2948" y="2440"/>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48" name="Freeform 225"/>
                    <p:cNvSpPr>
                      <a:spLocks/>
                    </p:cNvSpPr>
                    <p:nvPr/>
                  </p:nvSpPr>
                  <p:spPr bwMode="auto">
                    <a:xfrm>
                      <a:off x="2674" y="2442"/>
                      <a:ext cx="274" cy="74"/>
                    </a:xfrm>
                    <a:custGeom>
                      <a:avLst/>
                      <a:gdLst>
                        <a:gd name="T0" fmla="*/ 0 w 3844"/>
                        <a:gd name="T1" fmla="*/ 0 h 1043"/>
                        <a:gd name="T2" fmla="*/ 0 w 3844"/>
                        <a:gd name="T3" fmla="*/ 0 h 1043"/>
                        <a:gd name="T4" fmla="*/ 0 w 3844"/>
                        <a:gd name="T5" fmla="*/ 0 h 1043"/>
                        <a:gd name="T6" fmla="*/ 0 w 3844"/>
                        <a:gd name="T7" fmla="*/ 0 h 1043"/>
                        <a:gd name="T8" fmla="*/ 0 w 3844"/>
                        <a:gd name="T9" fmla="*/ 0 h 1043"/>
                        <a:gd name="T10" fmla="*/ 0 w 3844"/>
                        <a:gd name="T11" fmla="*/ 0 h 1043"/>
                        <a:gd name="T12" fmla="*/ 0 w 3844"/>
                        <a:gd name="T13" fmla="*/ 0 h 1043"/>
                        <a:gd name="T14" fmla="*/ 0 w 3844"/>
                        <a:gd name="T15" fmla="*/ 0 h 1043"/>
                        <a:gd name="T16" fmla="*/ 0 w 3844"/>
                        <a:gd name="T17" fmla="*/ 0 h 1043"/>
                        <a:gd name="T18" fmla="*/ 0 w 3844"/>
                        <a:gd name="T19" fmla="*/ 0 h 1043"/>
                        <a:gd name="T20" fmla="*/ 0 w 3844"/>
                        <a:gd name="T21" fmla="*/ 0 h 1043"/>
                        <a:gd name="T22" fmla="*/ 0 w 3844"/>
                        <a:gd name="T23" fmla="*/ 0 h 1043"/>
                        <a:gd name="T24" fmla="*/ 0 w 3844"/>
                        <a:gd name="T25" fmla="*/ 0 h 1043"/>
                        <a:gd name="T26" fmla="*/ 0 w 3844"/>
                        <a:gd name="T27" fmla="*/ 0 h 1043"/>
                        <a:gd name="T28" fmla="*/ 0 w 3844"/>
                        <a:gd name="T29" fmla="*/ 0 h 1043"/>
                        <a:gd name="T30" fmla="*/ 0 w 3844"/>
                        <a:gd name="T31" fmla="*/ 0 h 1043"/>
                        <a:gd name="T32" fmla="*/ 0 w 3844"/>
                        <a:gd name="T33" fmla="*/ 0 h 10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44" h="1043">
                          <a:moveTo>
                            <a:pt x="3844" y="0"/>
                          </a:moveTo>
                          <a:lnTo>
                            <a:pt x="3477" y="4"/>
                          </a:lnTo>
                          <a:lnTo>
                            <a:pt x="3114" y="19"/>
                          </a:lnTo>
                          <a:lnTo>
                            <a:pt x="2760" y="43"/>
                          </a:lnTo>
                          <a:lnTo>
                            <a:pt x="2414" y="76"/>
                          </a:lnTo>
                          <a:lnTo>
                            <a:pt x="2082" y="117"/>
                          </a:lnTo>
                          <a:lnTo>
                            <a:pt x="1765" y="167"/>
                          </a:lnTo>
                          <a:lnTo>
                            <a:pt x="1464" y="224"/>
                          </a:lnTo>
                          <a:lnTo>
                            <a:pt x="1185" y="289"/>
                          </a:lnTo>
                          <a:lnTo>
                            <a:pt x="929" y="362"/>
                          </a:lnTo>
                          <a:lnTo>
                            <a:pt x="698" y="441"/>
                          </a:lnTo>
                          <a:lnTo>
                            <a:pt x="496" y="526"/>
                          </a:lnTo>
                          <a:lnTo>
                            <a:pt x="325" y="618"/>
                          </a:lnTo>
                          <a:lnTo>
                            <a:pt x="186" y="717"/>
                          </a:lnTo>
                          <a:lnTo>
                            <a:pt x="85" y="821"/>
                          </a:lnTo>
                          <a:lnTo>
                            <a:pt x="22" y="929"/>
                          </a:lnTo>
                          <a:lnTo>
                            <a:pt x="0" y="1043"/>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49" name="Freeform 226"/>
                    <p:cNvSpPr>
                      <a:spLocks/>
                    </p:cNvSpPr>
                    <p:nvPr/>
                  </p:nvSpPr>
                  <p:spPr bwMode="auto">
                    <a:xfrm>
                      <a:off x="2948" y="2440"/>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50" name="Freeform 227"/>
                    <p:cNvSpPr>
                      <a:spLocks/>
                    </p:cNvSpPr>
                    <p:nvPr/>
                  </p:nvSpPr>
                  <p:spPr bwMode="auto">
                    <a:xfrm>
                      <a:off x="2672"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51" name="Freeform 228"/>
                    <p:cNvSpPr>
                      <a:spLocks/>
                    </p:cNvSpPr>
                    <p:nvPr/>
                  </p:nvSpPr>
                  <p:spPr bwMode="auto">
                    <a:xfrm>
                      <a:off x="2674" y="2516"/>
                      <a:ext cx="274" cy="86"/>
                    </a:xfrm>
                    <a:custGeom>
                      <a:avLst/>
                      <a:gdLst>
                        <a:gd name="T0" fmla="*/ 0 w 3844"/>
                        <a:gd name="T1" fmla="*/ 0 h 1206"/>
                        <a:gd name="T2" fmla="*/ 0 w 3844"/>
                        <a:gd name="T3" fmla="*/ 0 h 1206"/>
                        <a:gd name="T4" fmla="*/ 0 w 3844"/>
                        <a:gd name="T5" fmla="*/ 0 h 1206"/>
                        <a:gd name="T6" fmla="*/ 0 w 3844"/>
                        <a:gd name="T7" fmla="*/ 0 h 1206"/>
                        <a:gd name="T8" fmla="*/ 0 w 3844"/>
                        <a:gd name="T9" fmla="*/ 0 h 1206"/>
                        <a:gd name="T10" fmla="*/ 0 w 3844"/>
                        <a:gd name="T11" fmla="*/ 0 h 1206"/>
                        <a:gd name="T12" fmla="*/ 0 w 3844"/>
                        <a:gd name="T13" fmla="*/ 0 h 1206"/>
                        <a:gd name="T14" fmla="*/ 0 w 3844"/>
                        <a:gd name="T15" fmla="*/ 0 h 1206"/>
                        <a:gd name="T16" fmla="*/ 0 w 3844"/>
                        <a:gd name="T17" fmla="*/ 0 h 1206"/>
                        <a:gd name="T18" fmla="*/ 0 w 3844"/>
                        <a:gd name="T19" fmla="*/ 0 h 1206"/>
                        <a:gd name="T20" fmla="*/ 0 w 3844"/>
                        <a:gd name="T21" fmla="*/ 0 h 1206"/>
                        <a:gd name="T22" fmla="*/ 0 w 3844"/>
                        <a:gd name="T23" fmla="*/ 0 h 1206"/>
                        <a:gd name="T24" fmla="*/ 0 w 3844"/>
                        <a:gd name="T25" fmla="*/ 0 h 1206"/>
                        <a:gd name="T26" fmla="*/ 0 w 3844"/>
                        <a:gd name="T27" fmla="*/ 0 h 1206"/>
                        <a:gd name="T28" fmla="*/ 0 w 3844"/>
                        <a:gd name="T29" fmla="*/ 0 h 1206"/>
                        <a:gd name="T30" fmla="*/ 0 w 3844"/>
                        <a:gd name="T31" fmla="*/ 0 h 1206"/>
                        <a:gd name="T32" fmla="*/ 0 w 3844"/>
                        <a:gd name="T33" fmla="*/ 0 h 1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44" h="1206">
                          <a:moveTo>
                            <a:pt x="0" y="0"/>
                          </a:moveTo>
                          <a:lnTo>
                            <a:pt x="18" y="116"/>
                          </a:lnTo>
                          <a:lnTo>
                            <a:pt x="72" y="229"/>
                          </a:lnTo>
                          <a:lnTo>
                            <a:pt x="161" y="341"/>
                          </a:lnTo>
                          <a:lnTo>
                            <a:pt x="282" y="449"/>
                          </a:lnTo>
                          <a:lnTo>
                            <a:pt x="435" y="553"/>
                          </a:lnTo>
                          <a:lnTo>
                            <a:pt x="619" y="654"/>
                          </a:lnTo>
                          <a:lnTo>
                            <a:pt x="832" y="747"/>
                          </a:lnTo>
                          <a:lnTo>
                            <a:pt x="1072" y="834"/>
                          </a:lnTo>
                          <a:lnTo>
                            <a:pt x="1340" y="915"/>
                          </a:lnTo>
                          <a:lnTo>
                            <a:pt x="1632" y="987"/>
                          </a:lnTo>
                          <a:lnTo>
                            <a:pt x="1949" y="1051"/>
                          </a:lnTo>
                          <a:lnTo>
                            <a:pt x="2288" y="1104"/>
                          </a:lnTo>
                          <a:lnTo>
                            <a:pt x="2648" y="1147"/>
                          </a:lnTo>
                          <a:lnTo>
                            <a:pt x="3029" y="1179"/>
                          </a:lnTo>
                          <a:lnTo>
                            <a:pt x="3427" y="1198"/>
                          </a:lnTo>
                          <a:lnTo>
                            <a:pt x="3844" y="1206"/>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52" name="Freeform 229"/>
                    <p:cNvSpPr>
                      <a:spLocks/>
                    </p:cNvSpPr>
                    <p:nvPr/>
                  </p:nvSpPr>
                  <p:spPr bwMode="auto">
                    <a:xfrm>
                      <a:off x="2672"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53" name="Freeform 230"/>
                    <p:cNvSpPr>
                      <a:spLocks/>
                    </p:cNvSpPr>
                    <p:nvPr/>
                  </p:nvSpPr>
                  <p:spPr bwMode="auto">
                    <a:xfrm>
                      <a:off x="2948" y="2600"/>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54" name="Freeform 231"/>
                    <p:cNvSpPr>
                      <a:spLocks/>
                    </p:cNvSpPr>
                    <p:nvPr/>
                  </p:nvSpPr>
                  <p:spPr bwMode="auto">
                    <a:xfrm>
                      <a:off x="2948" y="2516"/>
                      <a:ext cx="314" cy="86"/>
                    </a:xfrm>
                    <a:custGeom>
                      <a:avLst/>
                      <a:gdLst>
                        <a:gd name="T0" fmla="*/ 0 w 4392"/>
                        <a:gd name="T1" fmla="*/ 0 h 1206"/>
                        <a:gd name="T2" fmla="*/ 0 w 4392"/>
                        <a:gd name="T3" fmla="*/ 0 h 1206"/>
                        <a:gd name="T4" fmla="*/ 0 w 4392"/>
                        <a:gd name="T5" fmla="*/ 0 h 1206"/>
                        <a:gd name="T6" fmla="*/ 0 w 4392"/>
                        <a:gd name="T7" fmla="*/ 0 h 1206"/>
                        <a:gd name="T8" fmla="*/ 0 w 4392"/>
                        <a:gd name="T9" fmla="*/ 0 h 1206"/>
                        <a:gd name="T10" fmla="*/ 0 w 4392"/>
                        <a:gd name="T11" fmla="*/ 0 h 1206"/>
                        <a:gd name="T12" fmla="*/ 0 w 4392"/>
                        <a:gd name="T13" fmla="*/ 0 h 1206"/>
                        <a:gd name="T14" fmla="*/ 0 w 4392"/>
                        <a:gd name="T15" fmla="*/ 0 h 1206"/>
                        <a:gd name="T16" fmla="*/ 0 w 4392"/>
                        <a:gd name="T17" fmla="*/ 0 h 1206"/>
                        <a:gd name="T18" fmla="*/ 0 w 4392"/>
                        <a:gd name="T19" fmla="*/ 0 h 1206"/>
                        <a:gd name="T20" fmla="*/ 0 w 4392"/>
                        <a:gd name="T21" fmla="*/ 0 h 1206"/>
                        <a:gd name="T22" fmla="*/ 0 w 4392"/>
                        <a:gd name="T23" fmla="*/ 0 h 1206"/>
                        <a:gd name="T24" fmla="*/ 0 w 4392"/>
                        <a:gd name="T25" fmla="*/ 0 h 1206"/>
                        <a:gd name="T26" fmla="*/ 0 w 4392"/>
                        <a:gd name="T27" fmla="*/ 0 h 1206"/>
                        <a:gd name="T28" fmla="*/ 0 w 4392"/>
                        <a:gd name="T29" fmla="*/ 0 h 1206"/>
                        <a:gd name="T30" fmla="*/ 0 w 4392"/>
                        <a:gd name="T31" fmla="*/ 0 h 1206"/>
                        <a:gd name="T32" fmla="*/ 0 w 4392"/>
                        <a:gd name="T33" fmla="*/ 0 h 1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92" h="1206">
                          <a:moveTo>
                            <a:pt x="0" y="1206"/>
                          </a:moveTo>
                          <a:lnTo>
                            <a:pt x="422" y="1199"/>
                          </a:lnTo>
                          <a:lnTo>
                            <a:pt x="839" y="1182"/>
                          </a:lnTo>
                          <a:lnTo>
                            <a:pt x="1245" y="1154"/>
                          </a:lnTo>
                          <a:lnTo>
                            <a:pt x="1641" y="1117"/>
                          </a:lnTo>
                          <a:lnTo>
                            <a:pt x="2022" y="1068"/>
                          </a:lnTo>
                          <a:lnTo>
                            <a:pt x="2385" y="1010"/>
                          </a:lnTo>
                          <a:lnTo>
                            <a:pt x="2726" y="944"/>
                          </a:lnTo>
                          <a:lnTo>
                            <a:pt x="3045" y="868"/>
                          </a:lnTo>
                          <a:lnTo>
                            <a:pt x="3337" y="784"/>
                          </a:lnTo>
                          <a:lnTo>
                            <a:pt x="3600" y="692"/>
                          </a:lnTo>
                          <a:lnTo>
                            <a:pt x="3830" y="593"/>
                          </a:lnTo>
                          <a:lnTo>
                            <a:pt x="4024" y="487"/>
                          </a:lnTo>
                          <a:lnTo>
                            <a:pt x="4181" y="373"/>
                          </a:lnTo>
                          <a:lnTo>
                            <a:pt x="4296" y="255"/>
                          </a:lnTo>
                          <a:lnTo>
                            <a:pt x="4368" y="130"/>
                          </a:lnTo>
                          <a:lnTo>
                            <a:pt x="4392"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55" name="Freeform 232"/>
                    <p:cNvSpPr>
                      <a:spLocks/>
                    </p:cNvSpPr>
                    <p:nvPr/>
                  </p:nvSpPr>
                  <p:spPr bwMode="auto">
                    <a:xfrm>
                      <a:off x="2948" y="2600"/>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56" name="Freeform 233"/>
                    <p:cNvSpPr>
                      <a:spLocks/>
                    </p:cNvSpPr>
                    <p:nvPr/>
                  </p:nvSpPr>
                  <p:spPr bwMode="auto">
                    <a:xfrm>
                      <a:off x="3260"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57" name="Freeform 234"/>
                    <p:cNvSpPr>
                      <a:spLocks/>
                    </p:cNvSpPr>
                    <p:nvPr/>
                  </p:nvSpPr>
                  <p:spPr bwMode="auto">
                    <a:xfrm>
                      <a:off x="2948" y="2419"/>
                      <a:ext cx="314" cy="97"/>
                    </a:xfrm>
                    <a:custGeom>
                      <a:avLst/>
                      <a:gdLst>
                        <a:gd name="T0" fmla="*/ 0 w 4392"/>
                        <a:gd name="T1" fmla="*/ 0 h 1364"/>
                        <a:gd name="T2" fmla="*/ 0 w 4392"/>
                        <a:gd name="T3" fmla="*/ 0 h 1364"/>
                        <a:gd name="T4" fmla="*/ 0 w 4392"/>
                        <a:gd name="T5" fmla="*/ 0 h 1364"/>
                        <a:gd name="T6" fmla="*/ 0 w 4392"/>
                        <a:gd name="T7" fmla="*/ 0 h 1364"/>
                        <a:gd name="T8" fmla="*/ 0 w 4392"/>
                        <a:gd name="T9" fmla="*/ 0 h 1364"/>
                        <a:gd name="T10" fmla="*/ 0 w 4392"/>
                        <a:gd name="T11" fmla="*/ 0 h 1364"/>
                        <a:gd name="T12" fmla="*/ 0 w 4392"/>
                        <a:gd name="T13" fmla="*/ 0 h 1364"/>
                        <a:gd name="T14" fmla="*/ 0 w 4392"/>
                        <a:gd name="T15" fmla="*/ 0 h 1364"/>
                        <a:gd name="T16" fmla="*/ 0 w 4392"/>
                        <a:gd name="T17" fmla="*/ 0 h 1364"/>
                        <a:gd name="T18" fmla="*/ 0 w 4392"/>
                        <a:gd name="T19" fmla="*/ 0 h 1364"/>
                        <a:gd name="T20" fmla="*/ 0 w 4392"/>
                        <a:gd name="T21" fmla="*/ 0 h 1364"/>
                        <a:gd name="T22" fmla="*/ 0 w 4392"/>
                        <a:gd name="T23" fmla="*/ 0 h 1364"/>
                        <a:gd name="T24" fmla="*/ 0 w 4392"/>
                        <a:gd name="T25" fmla="*/ 0 h 1364"/>
                        <a:gd name="T26" fmla="*/ 0 w 4392"/>
                        <a:gd name="T27" fmla="*/ 0 h 1364"/>
                        <a:gd name="T28" fmla="*/ 0 w 4392"/>
                        <a:gd name="T29" fmla="*/ 0 h 1364"/>
                        <a:gd name="T30" fmla="*/ 0 w 4392"/>
                        <a:gd name="T31" fmla="*/ 0 h 1364"/>
                        <a:gd name="T32" fmla="*/ 0 w 4392"/>
                        <a:gd name="T33" fmla="*/ 0 h 13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92" h="1364">
                          <a:moveTo>
                            <a:pt x="4392" y="1364"/>
                          </a:moveTo>
                          <a:lnTo>
                            <a:pt x="4371" y="1231"/>
                          </a:lnTo>
                          <a:lnTo>
                            <a:pt x="4309" y="1102"/>
                          </a:lnTo>
                          <a:lnTo>
                            <a:pt x="4206" y="976"/>
                          </a:lnTo>
                          <a:lnTo>
                            <a:pt x="4066" y="853"/>
                          </a:lnTo>
                          <a:lnTo>
                            <a:pt x="3891" y="734"/>
                          </a:lnTo>
                          <a:lnTo>
                            <a:pt x="3679" y="622"/>
                          </a:lnTo>
                          <a:lnTo>
                            <a:pt x="3435" y="516"/>
                          </a:lnTo>
                          <a:lnTo>
                            <a:pt x="3159" y="417"/>
                          </a:lnTo>
                          <a:lnTo>
                            <a:pt x="2852" y="327"/>
                          </a:lnTo>
                          <a:lnTo>
                            <a:pt x="2518" y="245"/>
                          </a:lnTo>
                          <a:lnTo>
                            <a:pt x="2156" y="174"/>
                          </a:lnTo>
                          <a:lnTo>
                            <a:pt x="1769" y="114"/>
                          </a:lnTo>
                          <a:lnTo>
                            <a:pt x="1358" y="66"/>
                          </a:lnTo>
                          <a:lnTo>
                            <a:pt x="925" y="29"/>
                          </a:lnTo>
                          <a:lnTo>
                            <a:pt x="472" y="8"/>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58" name="Freeform 235"/>
                    <p:cNvSpPr>
                      <a:spLocks/>
                    </p:cNvSpPr>
                    <p:nvPr/>
                  </p:nvSpPr>
                  <p:spPr bwMode="auto">
                    <a:xfrm>
                      <a:off x="3260"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59" name="Freeform 236"/>
                    <p:cNvSpPr>
                      <a:spLocks/>
                    </p:cNvSpPr>
                    <p:nvPr/>
                  </p:nvSpPr>
                  <p:spPr bwMode="auto">
                    <a:xfrm>
                      <a:off x="2948" y="2417"/>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60" name="Freeform 237"/>
                    <p:cNvSpPr>
                      <a:spLocks/>
                    </p:cNvSpPr>
                    <p:nvPr/>
                  </p:nvSpPr>
                  <p:spPr bwMode="auto">
                    <a:xfrm>
                      <a:off x="2595" y="2419"/>
                      <a:ext cx="353" cy="97"/>
                    </a:xfrm>
                    <a:custGeom>
                      <a:avLst/>
                      <a:gdLst>
                        <a:gd name="T0" fmla="*/ 0 w 4943"/>
                        <a:gd name="T1" fmla="*/ 0 h 1364"/>
                        <a:gd name="T2" fmla="*/ 0 w 4943"/>
                        <a:gd name="T3" fmla="*/ 0 h 1364"/>
                        <a:gd name="T4" fmla="*/ 0 w 4943"/>
                        <a:gd name="T5" fmla="*/ 0 h 1364"/>
                        <a:gd name="T6" fmla="*/ 0 w 4943"/>
                        <a:gd name="T7" fmla="*/ 0 h 1364"/>
                        <a:gd name="T8" fmla="*/ 0 w 4943"/>
                        <a:gd name="T9" fmla="*/ 0 h 1364"/>
                        <a:gd name="T10" fmla="*/ 0 w 4943"/>
                        <a:gd name="T11" fmla="*/ 0 h 1364"/>
                        <a:gd name="T12" fmla="*/ 0 w 4943"/>
                        <a:gd name="T13" fmla="*/ 0 h 1364"/>
                        <a:gd name="T14" fmla="*/ 0 w 4943"/>
                        <a:gd name="T15" fmla="*/ 0 h 1364"/>
                        <a:gd name="T16" fmla="*/ 0 w 4943"/>
                        <a:gd name="T17" fmla="*/ 0 h 1364"/>
                        <a:gd name="T18" fmla="*/ 0 w 4943"/>
                        <a:gd name="T19" fmla="*/ 0 h 1364"/>
                        <a:gd name="T20" fmla="*/ 0 w 4943"/>
                        <a:gd name="T21" fmla="*/ 0 h 1364"/>
                        <a:gd name="T22" fmla="*/ 0 w 4943"/>
                        <a:gd name="T23" fmla="*/ 0 h 1364"/>
                        <a:gd name="T24" fmla="*/ 0 w 4943"/>
                        <a:gd name="T25" fmla="*/ 0 h 1364"/>
                        <a:gd name="T26" fmla="*/ 0 w 4943"/>
                        <a:gd name="T27" fmla="*/ 0 h 1364"/>
                        <a:gd name="T28" fmla="*/ 0 w 4943"/>
                        <a:gd name="T29" fmla="*/ 0 h 1364"/>
                        <a:gd name="T30" fmla="*/ 0 w 4943"/>
                        <a:gd name="T31" fmla="*/ 0 h 1364"/>
                        <a:gd name="T32" fmla="*/ 0 w 4943"/>
                        <a:gd name="T33" fmla="*/ 0 h 13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3" h="1364">
                          <a:moveTo>
                            <a:pt x="4943" y="0"/>
                          </a:moveTo>
                          <a:lnTo>
                            <a:pt x="4464" y="7"/>
                          </a:lnTo>
                          <a:lnTo>
                            <a:pt x="3993" y="26"/>
                          </a:lnTo>
                          <a:lnTo>
                            <a:pt x="3533" y="58"/>
                          </a:lnTo>
                          <a:lnTo>
                            <a:pt x="3087" y="101"/>
                          </a:lnTo>
                          <a:lnTo>
                            <a:pt x="2658" y="156"/>
                          </a:lnTo>
                          <a:lnTo>
                            <a:pt x="2251" y="222"/>
                          </a:lnTo>
                          <a:lnTo>
                            <a:pt x="1867" y="298"/>
                          </a:lnTo>
                          <a:lnTo>
                            <a:pt x="1508" y="384"/>
                          </a:lnTo>
                          <a:lnTo>
                            <a:pt x="1181" y="479"/>
                          </a:lnTo>
                          <a:lnTo>
                            <a:pt x="886" y="583"/>
                          </a:lnTo>
                          <a:lnTo>
                            <a:pt x="630" y="696"/>
                          </a:lnTo>
                          <a:lnTo>
                            <a:pt x="411" y="815"/>
                          </a:lnTo>
                          <a:lnTo>
                            <a:pt x="236" y="943"/>
                          </a:lnTo>
                          <a:lnTo>
                            <a:pt x="107" y="1077"/>
                          </a:lnTo>
                          <a:lnTo>
                            <a:pt x="27" y="1218"/>
                          </a:lnTo>
                          <a:lnTo>
                            <a:pt x="0" y="1364"/>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61" name="Freeform 238"/>
                    <p:cNvSpPr>
                      <a:spLocks/>
                    </p:cNvSpPr>
                    <p:nvPr/>
                  </p:nvSpPr>
                  <p:spPr bwMode="auto">
                    <a:xfrm>
                      <a:off x="2948" y="2417"/>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62" name="Freeform 239"/>
                    <p:cNvSpPr>
                      <a:spLocks/>
                    </p:cNvSpPr>
                    <p:nvPr/>
                  </p:nvSpPr>
                  <p:spPr bwMode="auto">
                    <a:xfrm>
                      <a:off x="259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63" name="Freeform 240"/>
                    <p:cNvSpPr>
                      <a:spLocks/>
                    </p:cNvSpPr>
                    <p:nvPr/>
                  </p:nvSpPr>
                  <p:spPr bwMode="auto">
                    <a:xfrm>
                      <a:off x="2595" y="2516"/>
                      <a:ext cx="353" cy="109"/>
                    </a:xfrm>
                    <a:custGeom>
                      <a:avLst/>
                      <a:gdLst>
                        <a:gd name="T0" fmla="*/ 0 w 4943"/>
                        <a:gd name="T1" fmla="*/ 0 h 1527"/>
                        <a:gd name="T2" fmla="*/ 0 w 4943"/>
                        <a:gd name="T3" fmla="*/ 0 h 1527"/>
                        <a:gd name="T4" fmla="*/ 0 w 4943"/>
                        <a:gd name="T5" fmla="*/ 0 h 1527"/>
                        <a:gd name="T6" fmla="*/ 0 w 4943"/>
                        <a:gd name="T7" fmla="*/ 0 h 1527"/>
                        <a:gd name="T8" fmla="*/ 0 w 4943"/>
                        <a:gd name="T9" fmla="*/ 0 h 1527"/>
                        <a:gd name="T10" fmla="*/ 0 w 4943"/>
                        <a:gd name="T11" fmla="*/ 0 h 1527"/>
                        <a:gd name="T12" fmla="*/ 0 w 4943"/>
                        <a:gd name="T13" fmla="*/ 0 h 1527"/>
                        <a:gd name="T14" fmla="*/ 0 w 4943"/>
                        <a:gd name="T15" fmla="*/ 0 h 1527"/>
                        <a:gd name="T16" fmla="*/ 0 w 4943"/>
                        <a:gd name="T17" fmla="*/ 0 h 1527"/>
                        <a:gd name="T18" fmla="*/ 0 w 4943"/>
                        <a:gd name="T19" fmla="*/ 0 h 1527"/>
                        <a:gd name="T20" fmla="*/ 0 w 4943"/>
                        <a:gd name="T21" fmla="*/ 0 h 1527"/>
                        <a:gd name="T22" fmla="*/ 0 w 4943"/>
                        <a:gd name="T23" fmla="*/ 0 h 1527"/>
                        <a:gd name="T24" fmla="*/ 0 w 4943"/>
                        <a:gd name="T25" fmla="*/ 0 h 1527"/>
                        <a:gd name="T26" fmla="*/ 0 w 4943"/>
                        <a:gd name="T27" fmla="*/ 0 h 1527"/>
                        <a:gd name="T28" fmla="*/ 0 w 4943"/>
                        <a:gd name="T29" fmla="*/ 0 h 1527"/>
                        <a:gd name="T30" fmla="*/ 0 w 4943"/>
                        <a:gd name="T31" fmla="*/ 0 h 1527"/>
                        <a:gd name="T32" fmla="*/ 0 w 4943"/>
                        <a:gd name="T33" fmla="*/ 0 h 15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3" h="1527">
                          <a:moveTo>
                            <a:pt x="0" y="0"/>
                          </a:moveTo>
                          <a:lnTo>
                            <a:pt x="24" y="148"/>
                          </a:lnTo>
                          <a:lnTo>
                            <a:pt x="95" y="293"/>
                          </a:lnTo>
                          <a:lnTo>
                            <a:pt x="210" y="435"/>
                          </a:lnTo>
                          <a:lnTo>
                            <a:pt x="368" y="573"/>
                          </a:lnTo>
                          <a:lnTo>
                            <a:pt x="569" y="706"/>
                          </a:lnTo>
                          <a:lnTo>
                            <a:pt x="807" y="832"/>
                          </a:lnTo>
                          <a:lnTo>
                            <a:pt x="1083" y="951"/>
                          </a:lnTo>
                          <a:lnTo>
                            <a:pt x="1396" y="1061"/>
                          </a:lnTo>
                          <a:lnTo>
                            <a:pt x="1740" y="1162"/>
                          </a:lnTo>
                          <a:lnTo>
                            <a:pt x="2118" y="1253"/>
                          </a:lnTo>
                          <a:lnTo>
                            <a:pt x="2525" y="1332"/>
                          </a:lnTo>
                          <a:lnTo>
                            <a:pt x="2960" y="1399"/>
                          </a:lnTo>
                          <a:lnTo>
                            <a:pt x="3421" y="1454"/>
                          </a:lnTo>
                          <a:lnTo>
                            <a:pt x="3906" y="1493"/>
                          </a:lnTo>
                          <a:lnTo>
                            <a:pt x="4414" y="1518"/>
                          </a:lnTo>
                          <a:lnTo>
                            <a:pt x="4943" y="1527"/>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64" name="Freeform 241"/>
                    <p:cNvSpPr>
                      <a:spLocks/>
                    </p:cNvSpPr>
                    <p:nvPr/>
                  </p:nvSpPr>
                  <p:spPr bwMode="auto">
                    <a:xfrm>
                      <a:off x="259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65" name="Freeform 242"/>
                    <p:cNvSpPr>
                      <a:spLocks/>
                    </p:cNvSpPr>
                    <p:nvPr/>
                  </p:nvSpPr>
                  <p:spPr bwMode="auto">
                    <a:xfrm>
                      <a:off x="2948" y="2623"/>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66" name="Freeform 243"/>
                    <p:cNvSpPr>
                      <a:spLocks/>
                    </p:cNvSpPr>
                    <p:nvPr/>
                  </p:nvSpPr>
                  <p:spPr bwMode="auto">
                    <a:xfrm>
                      <a:off x="2948" y="2516"/>
                      <a:ext cx="392" cy="109"/>
                    </a:xfrm>
                    <a:custGeom>
                      <a:avLst/>
                      <a:gdLst>
                        <a:gd name="T0" fmla="*/ 0 w 5491"/>
                        <a:gd name="T1" fmla="*/ 0 h 1527"/>
                        <a:gd name="T2" fmla="*/ 0 w 5491"/>
                        <a:gd name="T3" fmla="*/ 0 h 1527"/>
                        <a:gd name="T4" fmla="*/ 0 w 5491"/>
                        <a:gd name="T5" fmla="*/ 0 h 1527"/>
                        <a:gd name="T6" fmla="*/ 0 w 5491"/>
                        <a:gd name="T7" fmla="*/ 0 h 1527"/>
                        <a:gd name="T8" fmla="*/ 0 w 5491"/>
                        <a:gd name="T9" fmla="*/ 0 h 1527"/>
                        <a:gd name="T10" fmla="*/ 0 w 5491"/>
                        <a:gd name="T11" fmla="*/ 0 h 1527"/>
                        <a:gd name="T12" fmla="*/ 0 w 5491"/>
                        <a:gd name="T13" fmla="*/ 0 h 1527"/>
                        <a:gd name="T14" fmla="*/ 0 w 5491"/>
                        <a:gd name="T15" fmla="*/ 0 h 1527"/>
                        <a:gd name="T16" fmla="*/ 0 w 5491"/>
                        <a:gd name="T17" fmla="*/ 0 h 1527"/>
                        <a:gd name="T18" fmla="*/ 0 w 5491"/>
                        <a:gd name="T19" fmla="*/ 0 h 1527"/>
                        <a:gd name="T20" fmla="*/ 0 w 5491"/>
                        <a:gd name="T21" fmla="*/ 0 h 1527"/>
                        <a:gd name="T22" fmla="*/ 0 w 5491"/>
                        <a:gd name="T23" fmla="*/ 0 h 1527"/>
                        <a:gd name="T24" fmla="*/ 0 w 5491"/>
                        <a:gd name="T25" fmla="*/ 0 h 1527"/>
                        <a:gd name="T26" fmla="*/ 0 w 5491"/>
                        <a:gd name="T27" fmla="*/ 0 h 1527"/>
                        <a:gd name="T28" fmla="*/ 0 w 5491"/>
                        <a:gd name="T29" fmla="*/ 0 h 1527"/>
                        <a:gd name="T30" fmla="*/ 0 w 5491"/>
                        <a:gd name="T31" fmla="*/ 0 h 1527"/>
                        <a:gd name="T32" fmla="*/ 0 w 5491"/>
                        <a:gd name="T33" fmla="*/ 0 h 15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1" h="1527">
                          <a:moveTo>
                            <a:pt x="0" y="1527"/>
                          </a:moveTo>
                          <a:lnTo>
                            <a:pt x="534" y="1519"/>
                          </a:lnTo>
                          <a:lnTo>
                            <a:pt x="1059" y="1497"/>
                          </a:lnTo>
                          <a:lnTo>
                            <a:pt x="1572" y="1461"/>
                          </a:lnTo>
                          <a:lnTo>
                            <a:pt x="2068" y="1412"/>
                          </a:lnTo>
                          <a:lnTo>
                            <a:pt x="2544" y="1350"/>
                          </a:lnTo>
                          <a:lnTo>
                            <a:pt x="2998" y="1276"/>
                          </a:lnTo>
                          <a:lnTo>
                            <a:pt x="3425" y="1191"/>
                          </a:lnTo>
                          <a:lnTo>
                            <a:pt x="3821" y="1094"/>
                          </a:lnTo>
                          <a:lnTo>
                            <a:pt x="4184" y="987"/>
                          </a:lnTo>
                          <a:lnTo>
                            <a:pt x="4510" y="871"/>
                          </a:lnTo>
                          <a:lnTo>
                            <a:pt x="4795" y="746"/>
                          </a:lnTo>
                          <a:lnTo>
                            <a:pt x="5037" y="611"/>
                          </a:lnTo>
                          <a:lnTo>
                            <a:pt x="5230" y="469"/>
                          </a:lnTo>
                          <a:lnTo>
                            <a:pt x="5373" y="319"/>
                          </a:lnTo>
                          <a:lnTo>
                            <a:pt x="5460" y="163"/>
                          </a:lnTo>
                          <a:lnTo>
                            <a:pt x="5491"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67" name="Freeform 244"/>
                    <p:cNvSpPr>
                      <a:spLocks/>
                    </p:cNvSpPr>
                    <p:nvPr/>
                  </p:nvSpPr>
                  <p:spPr bwMode="auto">
                    <a:xfrm>
                      <a:off x="2948" y="2623"/>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68" name="Freeform 245"/>
                    <p:cNvSpPr>
                      <a:spLocks/>
                    </p:cNvSpPr>
                    <p:nvPr/>
                  </p:nvSpPr>
                  <p:spPr bwMode="auto">
                    <a:xfrm>
                      <a:off x="3338"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69" name="Freeform 246"/>
                    <p:cNvSpPr>
                      <a:spLocks/>
                    </p:cNvSpPr>
                    <p:nvPr/>
                  </p:nvSpPr>
                  <p:spPr bwMode="auto">
                    <a:xfrm>
                      <a:off x="2948" y="2396"/>
                      <a:ext cx="392" cy="120"/>
                    </a:xfrm>
                    <a:custGeom>
                      <a:avLst/>
                      <a:gdLst>
                        <a:gd name="T0" fmla="*/ 0 w 5491"/>
                        <a:gd name="T1" fmla="*/ 0 h 1686"/>
                        <a:gd name="T2" fmla="*/ 0 w 5491"/>
                        <a:gd name="T3" fmla="*/ 0 h 1686"/>
                        <a:gd name="T4" fmla="*/ 0 w 5491"/>
                        <a:gd name="T5" fmla="*/ 0 h 1686"/>
                        <a:gd name="T6" fmla="*/ 0 w 5491"/>
                        <a:gd name="T7" fmla="*/ 0 h 1686"/>
                        <a:gd name="T8" fmla="*/ 0 w 5491"/>
                        <a:gd name="T9" fmla="*/ 0 h 1686"/>
                        <a:gd name="T10" fmla="*/ 0 w 5491"/>
                        <a:gd name="T11" fmla="*/ 0 h 1686"/>
                        <a:gd name="T12" fmla="*/ 0 w 5491"/>
                        <a:gd name="T13" fmla="*/ 0 h 1686"/>
                        <a:gd name="T14" fmla="*/ 0 w 5491"/>
                        <a:gd name="T15" fmla="*/ 0 h 1686"/>
                        <a:gd name="T16" fmla="*/ 0 w 5491"/>
                        <a:gd name="T17" fmla="*/ 0 h 1686"/>
                        <a:gd name="T18" fmla="*/ 0 w 5491"/>
                        <a:gd name="T19" fmla="*/ 0 h 1686"/>
                        <a:gd name="T20" fmla="*/ 0 w 5491"/>
                        <a:gd name="T21" fmla="*/ 0 h 1686"/>
                        <a:gd name="T22" fmla="*/ 0 w 5491"/>
                        <a:gd name="T23" fmla="*/ 0 h 1686"/>
                        <a:gd name="T24" fmla="*/ 0 w 5491"/>
                        <a:gd name="T25" fmla="*/ 0 h 1686"/>
                        <a:gd name="T26" fmla="*/ 0 w 5491"/>
                        <a:gd name="T27" fmla="*/ 0 h 1686"/>
                        <a:gd name="T28" fmla="*/ 0 w 5491"/>
                        <a:gd name="T29" fmla="*/ 0 h 1686"/>
                        <a:gd name="T30" fmla="*/ 0 w 5491"/>
                        <a:gd name="T31" fmla="*/ 0 h 1686"/>
                        <a:gd name="T32" fmla="*/ 0 w 5491"/>
                        <a:gd name="T33" fmla="*/ 0 h 1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1" h="1686">
                          <a:moveTo>
                            <a:pt x="5491" y="1686"/>
                          </a:moveTo>
                          <a:lnTo>
                            <a:pt x="5464" y="1521"/>
                          </a:lnTo>
                          <a:lnTo>
                            <a:pt x="5385" y="1360"/>
                          </a:lnTo>
                          <a:lnTo>
                            <a:pt x="5256" y="1203"/>
                          </a:lnTo>
                          <a:lnTo>
                            <a:pt x="5078" y="1050"/>
                          </a:lnTo>
                          <a:lnTo>
                            <a:pt x="4856" y="903"/>
                          </a:lnTo>
                          <a:lnTo>
                            <a:pt x="4589" y="764"/>
                          </a:lnTo>
                          <a:lnTo>
                            <a:pt x="4281" y="634"/>
                          </a:lnTo>
                          <a:lnTo>
                            <a:pt x="3934" y="512"/>
                          </a:lnTo>
                          <a:lnTo>
                            <a:pt x="3550" y="400"/>
                          </a:lnTo>
                          <a:lnTo>
                            <a:pt x="3131" y="301"/>
                          </a:lnTo>
                          <a:lnTo>
                            <a:pt x="2678" y="213"/>
                          </a:lnTo>
                          <a:lnTo>
                            <a:pt x="2196" y="139"/>
                          </a:lnTo>
                          <a:lnTo>
                            <a:pt x="1684" y="79"/>
                          </a:lnTo>
                          <a:lnTo>
                            <a:pt x="1146" y="36"/>
                          </a:lnTo>
                          <a:lnTo>
                            <a:pt x="584" y="9"/>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70" name="Freeform 247"/>
                    <p:cNvSpPr>
                      <a:spLocks/>
                    </p:cNvSpPr>
                    <p:nvPr/>
                  </p:nvSpPr>
                  <p:spPr bwMode="auto">
                    <a:xfrm>
                      <a:off x="3338"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71" name="Freeform 248"/>
                    <p:cNvSpPr>
                      <a:spLocks/>
                    </p:cNvSpPr>
                    <p:nvPr/>
                  </p:nvSpPr>
                  <p:spPr bwMode="auto">
                    <a:xfrm>
                      <a:off x="2948" y="2394"/>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72" name="Freeform 249"/>
                    <p:cNvSpPr>
                      <a:spLocks/>
                    </p:cNvSpPr>
                    <p:nvPr/>
                  </p:nvSpPr>
                  <p:spPr bwMode="auto">
                    <a:xfrm>
                      <a:off x="2517" y="2396"/>
                      <a:ext cx="431" cy="120"/>
                    </a:xfrm>
                    <a:custGeom>
                      <a:avLst/>
                      <a:gdLst>
                        <a:gd name="T0" fmla="*/ 0 w 6041"/>
                        <a:gd name="T1" fmla="*/ 0 h 1686"/>
                        <a:gd name="T2" fmla="*/ 0 w 6041"/>
                        <a:gd name="T3" fmla="*/ 0 h 1686"/>
                        <a:gd name="T4" fmla="*/ 0 w 6041"/>
                        <a:gd name="T5" fmla="*/ 0 h 1686"/>
                        <a:gd name="T6" fmla="*/ 0 w 6041"/>
                        <a:gd name="T7" fmla="*/ 0 h 1686"/>
                        <a:gd name="T8" fmla="*/ 0 w 6041"/>
                        <a:gd name="T9" fmla="*/ 0 h 1686"/>
                        <a:gd name="T10" fmla="*/ 0 w 6041"/>
                        <a:gd name="T11" fmla="*/ 0 h 1686"/>
                        <a:gd name="T12" fmla="*/ 0 w 6041"/>
                        <a:gd name="T13" fmla="*/ 0 h 1686"/>
                        <a:gd name="T14" fmla="*/ 0 w 6041"/>
                        <a:gd name="T15" fmla="*/ 0 h 1686"/>
                        <a:gd name="T16" fmla="*/ 0 w 6041"/>
                        <a:gd name="T17" fmla="*/ 0 h 1686"/>
                        <a:gd name="T18" fmla="*/ 0 w 6041"/>
                        <a:gd name="T19" fmla="*/ 0 h 1686"/>
                        <a:gd name="T20" fmla="*/ 0 w 6041"/>
                        <a:gd name="T21" fmla="*/ 0 h 1686"/>
                        <a:gd name="T22" fmla="*/ 0 w 6041"/>
                        <a:gd name="T23" fmla="*/ 0 h 1686"/>
                        <a:gd name="T24" fmla="*/ 0 w 6041"/>
                        <a:gd name="T25" fmla="*/ 0 h 1686"/>
                        <a:gd name="T26" fmla="*/ 0 w 6041"/>
                        <a:gd name="T27" fmla="*/ 0 h 1686"/>
                        <a:gd name="T28" fmla="*/ 0 w 6041"/>
                        <a:gd name="T29" fmla="*/ 0 h 1686"/>
                        <a:gd name="T30" fmla="*/ 0 w 6041"/>
                        <a:gd name="T31" fmla="*/ 0 h 1686"/>
                        <a:gd name="T32" fmla="*/ 0 w 6041"/>
                        <a:gd name="T33" fmla="*/ 0 h 1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41" h="1686">
                          <a:moveTo>
                            <a:pt x="6041" y="0"/>
                          </a:moveTo>
                          <a:lnTo>
                            <a:pt x="5450" y="8"/>
                          </a:lnTo>
                          <a:lnTo>
                            <a:pt x="4870" y="32"/>
                          </a:lnTo>
                          <a:lnTo>
                            <a:pt x="4305" y="72"/>
                          </a:lnTo>
                          <a:lnTo>
                            <a:pt x="3758" y="127"/>
                          </a:lnTo>
                          <a:lnTo>
                            <a:pt x="3234" y="195"/>
                          </a:lnTo>
                          <a:lnTo>
                            <a:pt x="2736" y="277"/>
                          </a:lnTo>
                          <a:lnTo>
                            <a:pt x="2267" y="373"/>
                          </a:lnTo>
                          <a:lnTo>
                            <a:pt x="1831" y="478"/>
                          </a:lnTo>
                          <a:lnTo>
                            <a:pt x="1432" y="597"/>
                          </a:lnTo>
                          <a:lnTo>
                            <a:pt x="1075" y="726"/>
                          </a:lnTo>
                          <a:lnTo>
                            <a:pt x="762" y="865"/>
                          </a:lnTo>
                          <a:lnTo>
                            <a:pt x="498" y="1013"/>
                          </a:lnTo>
                          <a:lnTo>
                            <a:pt x="285" y="1169"/>
                          </a:lnTo>
                          <a:lnTo>
                            <a:pt x="129" y="1334"/>
                          </a:lnTo>
                          <a:lnTo>
                            <a:pt x="33" y="1506"/>
                          </a:lnTo>
                          <a:lnTo>
                            <a:pt x="0" y="1686"/>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73" name="Freeform 250"/>
                    <p:cNvSpPr>
                      <a:spLocks/>
                    </p:cNvSpPr>
                    <p:nvPr/>
                  </p:nvSpPr>
                  <p:spPr bwMode="auto">
                    <a:xfrm>
                      <a:off x="2948" y="2394"/>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74" name="Freeform 251"/>
                    <p:cNvSpPr>
                      <a:spLocks/>
                    </p:cNvSpPr>
                    <p:nvPr/>
                  </p:nvSpPr>
                  <p:spPr bwMode="auto">
                    <a:xfrm>
                      <a:off x="2515"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75" name="Freeform 252"/>
                    <p:cNvSpPr>
                      <a:spLocks/>
                    </p:cNvSpPr>
                    <p:nvPr/>
                  </p:nvSpPr>
                  <p:spPr bwMode="auto">
                    <a:xfrm>
                      <a:off x="2517" y="2516"/>
                      <a:ext cx="431" cy="132"/>
                    </a:xfrm>
                    <a:custGeom>
                      <a:avLst/>
                      <a:gdLst>
                        <a:gd name="T0" fmla="*/ 0 w 6041"/>
                        <a:gd name="T1" fmla="*/ 0 h 1848"/>
                        <a:gd name="T2" fmla="*/ 0 w 6041"/>
                        <a:gd name="T3" fmla="*/ 0 h 1848"/>
                        <a:gd name="T4" fmla="*/ 0 w 6041"/>
                        <a:gd name="T5" fmla="*/ 0 h 1848"/>
                        <a:gd name="T6" fmla="*/ 0 w 6041"/>
                        <a:gd name="T7" fmla="*/ 0 h 1848"/>
                        <a:gd name="T8" fmla="*/ 0 w 6041"/>
                        <a:gd name="T9" fmla="*/ 0 h 1848"/>
                        <a:gd name="T10" fmla="*/ 0 w 6041"/>
                        <a:gd name="T11" fmla="*/ 0 h 1848"/>
                        <a:gd name="T12" fmla="*/ 0 w 6041"/>
                        <a:gd name="T13" fmla="*/ 0 h 1848"/>
                        <a:gd name="T14" fmla="*/ 0 w 6041"/>
                        <a:gd name="T15" fmla="*/ 0 h 1848"/>
                        <a:gd name="T16" fmla="*/ 0 w 6041"/>
                        <a:gd name="T17" fmla="*/ 0 h 1848"/>
                        <a:gd name="T18" fmla="*/ 0 w 6041"/>
                        <a:gd name="T19" fmla="*/ 0 h 1848"/>
                        <a:gd name="T20" fmla="*/ 0 w 6041"/>
                        <a:gd name="T21" fmla="*/ 0 h 1848"/>
                        <a:gd name="T22" fmla="*/ 0 w 6041"/>
                        <a:gd name="T23" fmla="*/ 0 h 1848"/>
                        <a:gd name="T24" fmla="*/ 0 w 6041"/>
                        <a:gd name="T25" fmla="*/ 0 h 1848"/>
                        <a:gd name="T26" fmla="*/ 0 w 6041"/>
                        <a:gd name="T27" fmla="*/ 0 h 1848"/>
                        <a:gd name="T28" fmla="*/ 0 w 6041"/>
                        <a:gd name="T29" fmla="*/ 0 h 1848"/>
                        <a:gd name="T30" fmla="*/ 0 w 6041"/>
                        <a:gd name="T31" fmla="*/ 0 h 1848"/>
                        <a:gd name="T32" fmla="*/ 0 w 6041"/>
                        <a:gd name="T33" fmla="*/ 0 h 18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41" h="1848">
                          <a:moveTo>
                            <a:pt x="0" y="0"/>
                          </a:moveTo>
                          <a:lnTo>
                            <a:pt x="29" y="181"/>
                          </a:lnTo>
                          <a:lnTo>
                            <a:pt x="117" y="358"/>
                          </a:lnTo>
                          <a:lnTo>
                            <a:pt x="259" y="532"/>
                          </a:lnTo>
                          <a:lnTo>
                            <a:pt x="455" y="699"/>
                          </a:lnTo>
                          <a:lnTo>
                            <a:pt x="701" y="859"/>
                          </a:lnTo>
                          <a:lnTo>
                            <a:pt x="996" y="1012"/>
                          </a:lnTo>
                          <a:lnTo>
                            <a:pt x="1335" y="1155"/>
                          </a:lnTo>
                          <a:lnTo>
                            <a:pt x="1718" y="1288"/>
                          </a:lnTo>
                          <a:lnTo>
                            <a:pt x="2142" y="1410"/>
                          </a:lnTo>
                          <a:lnTo>
                            <a:pt x="2603" y="1519"/>
                          </a:lnTo>
                          <a:lnTo>
                            <a:pt x="3100" y="1615"/>
                          </a:lnTo>
                          <a:lnTo>
                            <a:pt x="3631" y="1696"/>
                          </a:lnTo>
                          <a:lnTo>
                            <a:pt x="4194" y="1761"/>
                          </a:lnTo>
                          <a:lnTo>
                            <a:pt x="4784" y="1809"/>
                          </a:lnTo>
                          <a:lnTo>
                            <a:pt x="5400" y="1838"/>
                          </a:lnTo>
                          <a:lnTo>
                            <a:pt x="6041" y="1848"/>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76" name="Freeform 253"/>
                    <p:cNvSpPr>
                      <a:spLocks/>
                    </p:cNvSpPr>
                    <p:nvPr/>
                  </p:nvSpPr>
                  <p:spPr bwMode="auto">
                    <a:xfrm>
                      <a:off x="2515"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77" name="Freeform 254"/>
                    <p:cNvSpPr>
                      <a:spLocks/>
                    </p:cNvSpPr>
                    <p:nvPr/>
                  </p:nvSpPr>
                  <p:spPr bwMode="auto">
                    <a:xfrm>
                      <a:off x="2948" y="2646"/>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78" name="Freeform 255"/>
                    <p:cNvSpPr>
                      <a:spLocks/>
                    </p:cNvSpPr>
                    <p:nvPr/>
                  </p:nvSpPr>
                  <p:spPr bwMode="auto">
                    <a:xfrm>
                      <a:off x="2948" y="2516"/>
                      <a:ext cx="471" cy="132"/>
                    </a:xfrm>
                    <a:custGeom>
                      <a:avLst/>
                      <a:gdLst>
                        <a:gd name="T0" fmla="*/ 0 w 6589"/>
                        <a:gd name="T1" fmla="*/ 0 h 1848"/>
                        <a:gd name="T2" fmla="*/ 0 w 6589"/>
                        <a:gd name="T3" fmla="*/ 0 h 1848"/>
                        <a:gd name="T4" fmla="*/ 0 w 6589"/>
                        <a:gd name="T5" fmla="*/ 0 h 1848"/>
                        <a:gd name="T6" fmla="*/ 0 w 6589"/>
                        <a:gd name="T7" fmla="*/ 0 h 1848"/>
                        <a:gd name="T8" fmla="*/ 0 w 6589"/>
                        <a:gd name="T9" fmla="*/ 0 h 1848"/>
                        <a:gd name="T10" fmla="*/ 0 w 6589"/>
                        <a:gd name="T11" fmla="*/ 0 h 1848"/>
                        <a:gd name="T12" fmla="*/ 0 w 6589"/>
                        <a:gd name="T13" fmla="*/ 0 h 1848"/>
                        <a:gd name="T14" fmla="*/ 0 w 6589"/>
                        <a:gd name="T15" fmla="*/ 0 h 1848"/>
                        <a:gd name="T16" fmla="*/ 0 w 6589"/>
                        <a:gd name="T17" fmla="*/ 0 h 1848"/>
                        <a:gd name="T18" fmla="*/ 0 w 6589"/>
                        <a:gd name="T19" fmla="*/ 0 h 1848"/>
                        <a:gd name="T20" fmla="*/ 0 w 6589"/>
                        <a:gd name="T21" fmla="*/ 0 h 1848"/>
                        <a:gd name="T22" fmla="*/ 0 w 6589"/>
                        <a:gd name="T23" fmla="*/ 0 h 1848"/>
                        <a:gd name="T24" fmla="*/ 0 w 6589"/>
                        <a:gd name="T25" fmla="*/ 0 h 1848"/>
                        <a:gd name="T26" fmla="*/ 0 w 6589"/>
                        <a:gd name="T27" fmla="*/ 0 h 1848"/>
                        <a:gd name="T28" fmla="*/ 0 w 6589"/>
                        <a:gd name="T29" fmla="*/ 0 h 1848"/>
                        <a:gd name="T30" fmla="*/ 0 w 6589"/>
                        <a:gd name="T31" fmla="*/ 0 h 1848"/>
                        <a:gd name="T32" fmla="*/ 0 w 6589"/>
                        <a:gd name="T33" fmla="*/ 0 h 18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589" h="1848">
                          <a:moveTo>
                            <a:pt x="0" y="1848"/>
                          </a:moveTo>
                          <a:lnTo>
                            <a:pt x="646" y="1839"/>
                          </a:lnTo>
                          <a:lnTo>
                            <a:pt x="1280" y="1812"/>
                          </a:lnTo>
                          <a:lnTo>
                            <a:pt x="1897" y="1768"/>
                          </a:lnTo>
                          <a:lnTo>
                            <a:pt x="2494" y="1708"/>
                          </a:lnTo>
                          <a:lnTo>
                            <a:pt x="3067" y="1632"/>
                          </a:lnTo>
                          <a:lnTo>
                            <a:pt x="3610" y="1543"/>
                          </a:lnTo>
                          <a:lnTo>
                            <a:pt x="4122" y="1439"/>
                          </a:lnTo>
                          <a:lnTo>
                            <a:pt x="4597" y="1321"/>
                          </a:lnTo>
                          <a:lnTo>
                            <a:pt x="5030" y="1192"/>
                          </a:lnTo>
                          <a:lnTo>
                            <a:pt x="5420" y="1051"/>
                          </a:lnTo>
                          <a:lnTo>
                            <a:pt x="5760" y="898"/>
                          </a:lnTo>
                          <a:lnTo>
                            <a:pt x="6048" y="736"/>
                          </a:lnTo>
                          <a:lnTo>
                            <a:pt x="6278" y="564"/>
                          </a:lnTo>
                          <a:lnTo>
                            <a:pt x="6448" y="383"/>
                          </a:lnTo>
                          <a:lnTo>
                            <a:pt x="6553" y="195"/>
                          </a:lnTo>
                          <a:lnTo>
                            <a:pt x="6589"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79" name="Freeform 256"/>
                    <p:cNvSpPr>
                      <a:spLocks/>
                    </p:cNvSpPr>
                    <p:nvPr/>
                  </p:nvSpPr>
                  <p:spPr bwMode="auto">
                    <a:xfrm>
                      <a:off x="2948" y="2646"/>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80" name="Freeform 257"/>
                    <p:cNvSpPr>
                      <a:spLocks/>
                    </p:cNvSpPr>
                    <p:nvPr/>
                  </p:nvSpPr>
                  <p:spPr bwMode="auto">
                    <a:xfrm>
                      <a:off x="3417"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81" name="Freeform 258"/>
                    <p:cNvSpPr>
                      <a:spLocks/>
                    </p:cNvSpPr>
                    <p:nvPr/>
                  </p:nvSpPr>
                  <p:spPr bwMode="auto">
                    <a:xfrm>
                      <a:off x="2948" y="2373"/>
                      <a:ext cx="471" cy="143"/>
                    </a:xfrm>
                    <a:custGeom>
                      <a:avLst/>
                      <a:gdLst>
                        <a:gd name="T0" fmla="*/ 0 w 6589"/>
                        <a:gd name="T1" fmla="*/ 0 h 2007"/>
                        <a:gd name="T2" fmla="*/ 0 w 6589"/>
                        <a:gd name="T3" fmla="*/ 0 h 2007"/>
                        <a:gd name="T4" fmla="*/ 0 w 6589"/>
                        <a:gd name="T5" fmla="*/ 0 h 2007"/>
                        <a:gd name="T6" fmla="*/ 0 w 6589"/>
                        <a:gd name="T7" fmla="*/ 0 h 2007"/>
                        <a:gd name="T8" fmla="*/ 0 w 6589"/>
                        <a:gd name="T9" fmla="*/ 0 h 2007"/>
                        <a:gd name="T10" fmla="*/ 0 w 6589"/>
                        <a:gd name="T11" fmla="*/ 0 h 2007"/>
                        <a:gd name="T12" fmla="*/ 0 w 6589"/>
                        <a:gd name="T13" fmla="*/ 0 h 2007"/>
                        <a:gd name="T14" fmla="*/ 0 w 6589"/>
                        <a:gd name="T15" fmla="*/ 0 h 2007"/>
                        <a:gd name="T16" fmla="*/ 0 w 6589"/>
                        <a:gd name="T17" fmla="*/ 0 h 2007"/>
                        <a:gd name="T18" fmla="*/ 0 w 6589"/>
                        <a:gd name="T19" fmla="*/ 0 h 2007"/>
                        <a:gd name="T20" fmla="*/ 0 w 6589"/>
                        <a:gd name="T21" fmla="*/ 0 h 2007"/>
                        <a:gd name="T22" fmla="*/ 0 w 6589"/>
                        <a:gd name="T23" fmla="*/ 0 h 2007"/>
                        <a:gd name="T24" fmla="*/ 0 w 6589"/>
                        <a:gd name="T25" fmla="*/ 0 h 2007"/>
                        <a:gd name="T26" fmla="*/ 0 w 6589"/>
                        <a:gd name="T27" fmla="*/ 0 h 2007"/>
                        <a:gd name="T28" fmla="*/ 0 w 6589"/>
                        <a:gd name="T29" fmla="*/ 0 h 2007"/>
                        <a:gd name="T30" fmla="*/ 0 w 6589"/>
                        <a:gd name="T31" fmla="*/ 0 h 2007"/>
                        <a:gd name="T32" fmla="*/ 0 w 6589"/>
                        <a:gd name="T33" fmla="*/ 0 h 20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589" h="2007">
                          <a:moveTo>
                            <a:pt x="6589" y="2007"/>
                          </a:moveTo>
                          <a:lnTo>
                            <a:pt x="6556" y="1809"/>
                          </a:lnTo>
                          <a:lnTo>
                            <a:pt x="6461" y="1617"/>
                          </a:lnTo>
                          <a:lnTo>
                            <a:pt x="6305" y="1428"/>
                          </a:lnTo>
                          <a:lnTo>
                            <a:pt x="6090" y="1247"/>
                          </a:lnTo>
                          <a:lnTo>
                            <a:pt x="5821" y="1072"/>
                          </a:lnTo>
                          <a:lnTo>
                            <a:pt x="5499" y="906"/>
                          </a:lnTo>
                          <a:lnTo>
                            <a:pt x="5128" y="750"/>
                          </a:lnTo>
                          <a:lnTo>
                            <a:pt x="4710" y="606"/>
                          </a:lnTo>
                          <a:lnTo>
                            <a:pt x="4247" y="474"/>
                          </a:lnTo>
                          <a:lnTo>
                            <a:pt x="3743" y="356"/>
                          </a:lnTo>
                          <a:lnTo>
                            <a:pt x="3200" y="252"/>
                          </a:lnTo>
                          <a:lnTo>
                            <a:pt x="2622" y="164"/>
                          </a:lnTo>
                          <a:lnTo>
                            <a:pt x="2009" y="95"/>
                          </a:lnTo>
                          <a:lnTo>
                            <a:pt x="1366" y="43"/>
                          </a:lnTo>
                          <a:lnTo>
                            <a:pt x="695" y="11"/>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82" name="Freeform 259"/>
                    <p:cNvSpPr>
                      <a:spLocks/>
                    </p:cNvSpPr>
                    <p:nvPr/>
                  </p:nvSpPr>
                  <p:spPr bwMode="auto">
                    <a:xfrm>
                      <a:off x="3417"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83" name="Freeform 260"/>
                    <p:cNvSpPr>
                      <a:spLocks/>
                    </p:cNvSpPr>
                    <p:nvPr/>
                  </p:nvSpPr>
                  <p:spPr bwMode="auto">
                    <a:xfrm>
                      <a:off x="2948" y="2371"/>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84" name="Freeform 261"/>
                    <p:cNvSpPr>
                      <a:spLocks/>
                    </p:cNvSpPr>
                    <p:nvPr/>
                  </p:nvSpPr>
                  <p:spPr bwMode="auto">
                    <a:xfrm>
                      <a:off x="2438" y="2373"/>
                      <a:ext cx="510" cy="143"/>
                    </a:xfrm>
                    <a:custGeom>
                      <a:avLst/>
                      <a:gdLst>
                        <a:gd name="T0" fmla="*/ 0 w 7138"/>
                        <a:gd name="T1" fmla="*/ 0 h 2007"/>
                        <a:gd name="T2" fmla="*/ 0 w 7138"/>
                        <a:gd name="T3" fmla="*/ 0 h 2007"/>
                        <a:gd name="T4" fmla="*/ 0 w 7138"/>
                        <a:gd name="T5" fmla="*/ 0 h 2007"/>
                        <a:gd name="T6" fmla="*/ 0 w 7138"/>
                        <a:gd name="T7" fmla="*/ 0 h 2007"/>
                        <a:gd name="T8" fmla="*/ 0 w 7138"/>
                        <a:gd name="T9" fmla="*/ 0 h 2007"/>
                        <a:gd name="T10" fmla="*/ 0 w 7138"/>
                        <a:gd name="T11" fmla="*/ 0 h 2007"/>
                        <a:gd name="T12" fmla="*/ 0 w 7138"/>
                        <a:gd name="T13" fmla="*/ 0 h 2007"/>
                        <a:gd name="T14" fmla="*/ 0 w 7138"/>
                        <a:gd name="T15" fmla="*/ 0 h 2007"/>
                        <a:gd name="T16" fmla="*/ 0 w 7138"/>
                        <a:gd name="T17" fmla="*/ 0 h 2007"/>
                        <a:gd name="T18" fmla="*/ 0 w 7138"/>
                        <a:gd name="T19" fmla="*/ 0 h 2007"/>
                        <a:gd name="T20" fmla="*/ 0 w 7138"/>
                        <a:gd name="T21" fmla="*/ 0 h 2007"/>
                        <a:gd name="T22" fmla="*/ 0 w 7138"/>
                        <a:gd name="T23" fmla="*/ 0 h 2007"/>
                        <a:gd name="T24" fmla="*/ 0 w 7138"/>
                        <a:gd name="T25" fmla="*/ 0 h 2007"/>
                        <a:gd name="T26" fmla="*/ 0 w 7138"/>
                        <a:gd name="T27" fmla="*/ 0 h 2007"/>
                        <a:gd name="T28" fmla="*/ 0 w 7138"/>
                        <a:gd name="T29" fmla="*/ 0 h 2007"/>
                        <a:gd name="T30" fmla="*/ 0 w 7138"/>
                        <a:gd name="T31" fmla="*/ 0 h 2007"/>
                        <a:gd name="T32" fmla="*/ 0 w 7138"/>
                        <a:gd name="T33" fmla="*/ 0 h 20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38" h="2007">
                          <a:moveTo>
                            <a:pt x="7138" y="0"/>
                          </a:moveTo>
                          <a:lnTo>
                            <a:pt x="6435" y="10"/>
                          </a:lnTo>
                          <a:lnTo>
                            <a:pt x="5747" y="39"/>
                          </a:lnTo>
                          <a:lnTo>
                            <a:pt x="5077" y="87"/>
                          </a:lnTo>
                          <a:lnTo>
                            <a:pt x="4430" y="152"/>
                          </a:lnTo>
                          <a:lnTo>
                            <a:pt x="3809" y="234"/>
                          </a:lnTo>
                          <a:lnTo>
                            <a:pt x="3219" y="332"/>
                          </a:lnTo>
                          <a:lnTo>
                            <a:pt x="2666" y="445"/>
                          </a:lnTo>
                          <a:lnTo>
                            <a:pt x="2153" y="573"/>
                          </a:lnTo>
                          <a:lnTo>
                            <a:pt x="1683" y="714"/>
                          </a:lnTo>
                          <a:lnTo>
                            <a:pt x="1262" y="867"/>
                          </a:lnTo>
                          <a:lnTo>
                            <a:pt x="894" y="1033"/>
                          </a:lnTo>
                          <a:lnTo>
                            <a:pt x="584" y="1209"/>
                          </a:lnTo>
                          <a:lnTo>
                            <a:pt x="335" y="1395"/>
                          </a:lnTo>
                          <a:lnTo>
                            <a:pt x="150" y="1591"/>
                          </a:lnTo>
                          <a:lnTo>
                            <a:pt x="38" y="1795"/>
                          </a:lnTo>
                          <a:lnTo>
                            <a:pt x="0" y="2007"/>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85" name="Freeform 262"/>
                    <p:cNvSpPr>
                      <a:spLocks/>
                    </p:cNvSpPr>
                    <p:nvPr/>
                  </p:nvSpPr>
                  <p:spPr bwMode="auto">
                    <a:xfrm>
                      <a:off x="2948" y="2371"/>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86" name="Freeform 263"/>
                    <p:cNvSpPr>
                      <a:spLocks/>
                    </p:cNvSpPr>
                    <p:nvPr/>
                  </p:nvSpPr>
                  <p:spPr bwMode="auto">
                    <a:xfrm>
                      <a:off x="2436"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87" name="Freeform 264"/>
                    <p:cNvSpPr>
                      <a:spLocks/>
                    </p:cNvSpPr>
                    <p:nvPr/>
                  </p:nvSpPr>
                  <p:spPr bwMode="auto">
                    <a:xfrm>
                      <a:off x="2438" y="2516"/>
                      <a:ext cx="510" cy="155"/>
                    </a:xfrm>
                    <a:custGeom>
                      <a:avLst/>
                      <a:gdLst>
                        <a:gd name="T0" fmla="*/ 0 w 7138"/>
                        <a:gd name="T1" fmla="*/ 0 h 2168"/>
                        <a:gd name="T2" fmla="*/ 0 w 7138"/>
                        <a:gd name="T3" fmla="*/ 0 h 2168"/>
                        <a:gd name="T4" fmla="*/ 0 w 7138"/>
                        <a:gd name="T5" fmla="*/ 0 h 2168"/>
                        <a:gd name="T6" fmla="*/ 0 w 7138"/>
                        <a:gd name="T7" fmla="*/ 0 h 2168"/>
                        <a:gd name="T8" fmla="*/ 0 w 7138"/>
                        <a:gd name="T9" fmla="*/ 0 h 2168"/>
                        <a:gd name="T10" fmla="*/ 0 w 7138"/>
                        <a:gd name="T11" fmla="*/ 0 h 2168"/>
                        <a:gd name="T12" fmla="*/ 0 w 7138"/>
                        <a:gd name="T13" fmla="*/ 0 h 2168"/>
                        <a:gd name="T14" fmla="*/ 0 w 7138"/>
                        <a:gd name="T15" fmla="*/ 0 h 2168"/>
                        <a:gd name="T16" fmla="*/ 0 w 7138"/>
                        <a:gd name="T17" fmla="*/ 0 h 2168"/>
                        <a:gd name="T18" fmla="*/ 0 w 7138"/>
                        <a:gd name="T19" fmla="*/ 0 h 2168"/>
                        <a:gd name="T20" fmla="*/ 0 w 7138"/>
                        <a:gd name="T21" fmla="*/ 0 h 2168"/>
                        <a:gd name="T22" fmla="*/ 0 w 7138"/>
                        <a:gd name="T23" fmla="*/ 0 h 2168"/>
                        <a:gd name="T24" fmla="*/ 0 w 7138"/>
                        <a:gd name="T25" fmla="*/ 0 h 2168"/>
                        <a:gd name="T26" fmla="*/ 0 w 7138"/>
                        <a:gd name="T27" fmla="*/ 0 h 2168"/>
                        <a:gd name="T28" fmla="*/ 0 w 7138"/>
                        <a:gd name="T29" fmla="*/ 0 h 2168"/>
                        <a:gd name="T30" fmla="*/ 0 w 7138"/>
                        <a:gd name="T31" fmla="*/ 0 h 2168"/>
                        <a:gd name="T32" fmla="*/ 0 w 7138"/>
                        <a:gd name="T33" fmla="*/ 0 h 2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38" h="2168">
                          <a:moveTo>
                            <a:pt x="0" y="0"/>
                          </a:moveTo>
                          <a:lnTo>
                            <a:pt x="35" y="213"/>
                          </a:lnTo>
                          <a:lnTo>
                            <a:pt x="139" y="423"/>
                          </a:lnTo>
                          <a:lnTo>
                            <a:pt x="309" y="627"/>
                          </a:lnTo>
                          <a:lnTo>
                            <a:pt x="541" y="824"/>
                          </a:lnTo>
                          <a:lnTo>
                            <a:pt x="833" y="1012"/>
                          </a:lnTo>
                          <a:lnTo>
                            <a:pt x="1183" y="1191"/>
                          </a:lnTo>
                          <a:lnTo>
                            <a:pt x="1585" y="1359"/>
                          </a:lnTo>
                          <a:lnTo>
                            <a:pt x="2039" y="1515"/>
                          </a:lnTo>
                          <a:lnTo>
                            <a:pt x="2541" y="1657"/>
                          </a:lnTo>
                          <a:lnTo>
                            <a:pt x="3087" y="1785"/>
                          </a:lnTo>
                          <a:lnTo>
                            <a:pt x="3675" y="1897"/>
                          </a:lnTo>
                          <a:lnTo>
                            <a:pt x="4302" y="1991"/>
                          </a:lnTo>
                          <a:lnTo>
                            <a:pt x="4965" y="2067"/>
                          </a:lnTo>
                          <a:lnTo>
                            <a:pt x="5660" y="2121"/>
                          </a:lnTo>
                          <a:lnTo>
                            <a:pt x="6386" y="2157"/>
                          </a:lnTo>
                          <a:lnTo>
                            <a:pt x="7138" y="2168"/>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88" name="Freeform 265"/>
                    <p:cNvSpPr>
                      <a:spLocks/>
                    </p:cNvSpPr>
                    <p:nvPr/>
                  </p:nvSpPr>
                  <p:spPr bwMode="auto">
                    <a:xfrm>
                      <a:off x="2436"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89" name="Freeform 266"/>
                    <p:cNvSpPr>
                      <a:spLocks/>
                    </p:cNvSpPr>
                    <p:nvPr/>
                  </p:nvSpPr>
                  <p:spPr bwMode="auto">
                    <a:xfrm>
                      <a:off x="2948" y="2669"/>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90" name="Freeform 267"/>
                    <p:cNvSpPr>
                      <a:spLocks/>
                    </p:cNvSpPr>
                    <p:nvPr/>
                  </p:nvSpPr>
                  <p:spPr bwMode="auto">
                    <a:xfrm>
                      <a:off x="2948" y="2516"/>
                      <a:ext cx="549" cy="155"/>
                    </a:xfrm>
                    <a:custGeom>
                      <a:avLst/>
                      <a:gdLst>
                        <a:gd name="T0" fmla="*/ 0 w 7688"/>
                        <a:gd name="T1" fmla="*/ 0 h 2168"/>
                        <a:gd name="T2" fmla="*/ 0 w 7688"/>
                        <a:gd name="T3" fmla="*/ 0 h 2168"/>
                        <a:gd name="T4" fmla="*/ 0 w 7688"/>
                        <a:gd name="T5" fmla="*/ 0 h 2168"/>
                        <a:gd name="T6" fmla="*/ 0 w 7688"/>
                        <a:gd name="T7" fmla="*/ 0 h 2168"/>
                        <a:gd name="T8" fmla="*/ 0 w 7688"/>
                        <a:gd name="T9" fmla="*/ 0 h 2168"/>
                        <a:gd name="T10" fmla="*/ 0 w 7688"/>
                        <a:gd name="T11" fmla="*/ 0 h 2168"/>
                        <a:gd name="T12" fmla="*/ 0 w 7688"/>
                        <a:gd name="T13" fmla="*/ 0 h 2168"/>
                        <a:gd name="T14" fmla="*/ 0 w 7688"/>
                        <a:gd name="T15" fmla="*/ 0 h 2168"/>
                        <a:gd name="T16" fmla="*/ 0 w 7688"/>
                        <a:gd name="T17" fmla="*/ 0 h 2168"/>
                        <a:gd name="T18" fmla="*/ 0 w 7688"/>
                        <a:gd name="T19" fmla="*/ 0 h 2168"/>
                        <a:gd name="T20" fmla="*/ 0 w 7688"/>
                        <a:gd name="T21" fmla="*/ 0 h 2168"/>
                        <a:gd name="T22" fmla="*/ 0 w 7688"/>
                        <a:gd name="T23" fmla="*/ 0 h 2168"/>
                        <a:gd name="T24" fmla="*/ 0 w 7688"/>
                        <a:gd name="T25" fmla="*/ 0 h 2168"/>
                        <a:gd name="T26" fmla="*/ 0 w 7688"/>
                        <a:gd name="T27" fmla="*/ 0 h 2168"/>
                        <a:gd name="T28" fmla="*/ 0 w 7688"/>
                        <a:gd name="T29" fmla="*/ 0 h 2168"/>
                        <a:gd name="T30" fmla="*/ 0 w 7688"/>
                        <a:gd name="T31" fmla="*/ 0 h 2168"/>
                        <a:gd name="T32" fmla="*/ 0 w 7688"/>
                        <a:gd name="T33" fmla="*/ 0 h 2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688" h="2168">
                          <a:moveTo>
                            <a:pt x="0" y="2168"/>
                          </a:moveTo>
                          <a:lnTo>
                            <a:pt x="757" y="2157"/>
                          </a:lnTo>
                          <a:lnTo>
                            <a:pt x="1500" y="2126"/>
                          </a:lnTo>
                          <a:lnTo>
                            <a:pt x="2223" y="2074"/>
                          </a:lnTo>
                          <a:lnTo>
                            <a:pt x="2921" y="2003"/>
                          </a:lnTo>
                          <a:lnTo>
                            <a:pt x="3590" y="1914"/>
                          </a:lnTo>
                          <a:lnTo>
                            <a:pt x="4224" y="1808"/>
                          </a:lnTo>
                          <a:lnTo>
                            <a:pt x="4820" y="1686"/>
                          </a:lnTo>
                          <a:lnTo>
                            <a:pt x="5373" y="1548"/>
                          </a:lnTo>
                          <a:lnTo>
                            <a:pt x="5878" y="1395"/>
                          </a:lnTo>
                          <a:lnTo>
                            <a:pt x="6330" y="1229"/>
                          </a:lnTo>
                          <a:lnTo>
                            <a:pt x="6726" y="1051"/>
                          </a:lnTo>
                          <a:lnTo>
                            <a:pt x="7060" y="860"/>
                          </a:lnTo>
                          <a:lnTo>
                            <a:pt x="7328" y="659"/>
                          </a:lnTo>
                          <a:lnTo>
                            <a:pt x="7524" y="448"/>
                          </a:lnTo>
                          <a:lnTo>
                            <a:pt x="7646" y="228"/>
                          </a:lnTo>
                          <a:lnTo>
                            <a:pt x="7688"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91" name="Freeform 268"/>
                    <p:cNvSpPr>
                      <a:spLocks/>
                    </p:cNvSpPr>
                    <p:nvPr/>
                  </p:nvSpPr>
                  <p:spPr bwMode="auto">
                    <a:xfrm>
                      <a:off x="2948" y="2669"/>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92" name="Freeform 269"/>
                    <p:cNvSpPr>
                      <a:spLocks/>
                    </p:cNvSpPr>
                    <p:nvPr/>
                  </p:nvSpPr>
                  <p:spPr bwMode="auto">
                    <a:xfrm>
                      <a:off x="349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93" name="Freeform 270"/>
                    <p:cNvSpPr>
                      <a:spLocks/>
                    </p:cNvSpPr>
                    <p:nvPr/>
                  </p:nvSpPr>
                  <p:spPr bwMode="auto">
                    <a:xfrm>
                      <a:off x="3406" y="2425"/>
                      <a:ext cx="91" cy="91"/>
                    </a:xfrm>
                    <a:custGeom>
                      <a:avLst/>
                      <a:gdLst>
                        <a:gd name="T0" fmla="*/ 0 w 1277"/>
                        <a:gd name="T1" fmla="*/ 0 h 1279"/>
                        <a:gd name="T2" fmla="*/ 0 w 1277"/>
                        <a:gd name="T3" fmla="*/ 0 h 1279"/>
                        <a:gd name="T4" fmla="*/ 0 w 1277"/>
                        <a:gd name="T5" fmla="*/ 0 h 1279"/>
                        <a:gd name="T6" fmla="*/ 0 w 1277"/>
                        <a:gd name="T7" fmla="*/ 0 h 1279"/>
                        <a:gd name="T8" fmla="*/ 0 w 1277"/>
                        <a:gd name="T9" fmla="*/ 0 h 1279"/>
                        <a:gd name="T10" fmla="*/ 0 w 1277"/>
                        <a:gd name="T11" fmla="*/ 0 h 1279"/>
                        <a:gd name="T12" fmla="*/ 0 w 1277"/>
                        <a:gd name="T13" fmla="*/ 0 h 1279"/>
                        <a:gd name="T14" fmla="*/ 0 w 1277"/>
                        <a:gd name="T15" fmla="*/ 0 h 1279"/>
                        <a:gd name="T16" fmla="*/ 0 w 1277"/>
                        <a:gd name="T17" fmla="*/ 0 h 1279"/>
                        <a:gd name="T18" fmla="*/ 0 w 1277"/>
                        <a:gd name="T19" fmla="*/ 0 h 1279"/>
                        <a:gd name="T20" fmla="*/ 0 w 1277"/>
                        <a:gd name="T21" fmla="*/ 0 h 1279"/>
                        <a:gd name="T22" fmla="*/ 0 w 1277"/>
                        <a:gd name="T23" fmla="*/ 0 h 1279"/>
                        <a:gd name="T24" fmla="*/ 0 w 1277"/>
                        <a:gd name="T25" fmla="*/ 0 h 1279"/>
                        <a:gd name="T26" fmla="*/ 0 w 1277"/>
                        <a:gd name="T27" fmla="*/ 0 h 1279"/>
                        <a:gd name="T28" fmla="*/ 0 w 1277"/>
                        <a:gd name="T29" fmla="*/ 0 h 1279"/>
                        <a:gd name="T30" fmla="*/ 0 w 1277"/>
                        <a:gd name="T31" fmla="*/ 0 h 1279"/>
                        <a:gd name="T32" fmla="*/ 0 w 1277"/>
                        <a:gd name="T33" fmla="*/ 0 h 12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77" h="1279">
                          <a:moveTo>
                            <a:pt x="1277" y="1279"/>
                          </a:moveTo>
                          <a:lnTo>
                            <a:pt x="1271" y="1192"/>
                          </a:lnTo>
                          <a:lnTo>
                            <a:pt x="1255" y="1106"/>
                          </a:lnTo>
                          <a:lnTo>
                            <a:pt x="1228" y="1021"/>
                          </a:lnTo>
                          <a:lnTo>
                            <a:pt x="1192" y="936"/>
                          </a:lnTo>
                          <a:lnTo>
                            <a:pt x="1143" y="852"/>
                          </a:lnTo>
                          <a:lnTo>
                            <a:pt x="1087" y="769"/>
                          </a:lnTo>
                          <a:lnTo>
                            <a:pt x="1019" y="687"/>
                          </a:lnTo>
                          <a:lnTo>
                            <a:pt x="942" y="605"/>
                          </a:lnTo>
                          <a:lnTo>
                            <a:pt x="856" y="525"/>
                          </a:lnTo>
                          <a:lnTo>
                            <a:pt x="760" y="446"/>
                          </a:lnTo>
                          <a:lnTo>
                            <a:pt x="655" y="369"/>
                          </a:lnTo>
                          <a:lnTo>
                            <a:pt x="541" y="292"/>
                          </a:lnTo>
                          <a:lnTo>
                            <a:pt x="419" y="216"/>
                          </a:lnTo>
                          <a:lnTo>
                            <a:pt x="287" y="142"/>
                          </a:lnTo>
                          <a:lnTo>
                            <a:pt x="147" y="70"/>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94" name="Freeform 271"/>
                    <p:cNvSpPr>
                      <a:spLocks/>
                    </p:cNvSpPr>
                    <p:nvPr/>
                  </p:nvSpPr>
                  <p:spPr bwMode="auto">
                    <a:xfrm>
                      <a:off x="349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95" name="Freeform 272"/>
                    <p:cNvSpPr>
                      <a:spLocks/>
                    </p:cNvSpPr>
                    <p:nvPr/>
                  </p:nvSpPr>
                  <p:spPr bwMode="auto">
                    <a:xfrm>
                      <a:off x="3405" y="2423"/>
                      <a:ext cx="2" cy="3"/>
                    </a:xfrm>
                    <a:custGeom>
                      <a:avLst/>
                      <a:gdLst>
                        <a:gd name="T0" fmla="*/ 0 w 21"/>
                        <a:gd name="T1" fmla="*/ 0 h 49"/>
                        <a:gd name="T2" fmla="*/ 0 w 21"/>
                        <a:gd name="T3" fmla="*/ 0 h 49"/>
                        <a:gd name="T4" fmla="*/ 0 w 21"/>
                        <a:gd name="T5" fmla="*/ 0 h 49"/>
                        <a:gd name="T6" fmla="*/ 0 60000 65536"/>
                        <a:gd name="T7" fmla="*/ 0 60000 65536"/>
                        <a:gd name="T8" fmla="*/ 0 60000 65536"/>
                      </a:gdLst>
                      <a:ahLst/>
                      <a:cxnLst>
                        <a:cxn ang="T6">
                          <a:pos x="T0" y="T1"/>
                        </a:cxn>
                        <a:cxn ang="T7">
                          <a:pos x="T2" y="T3"/>
                        </a:cxn>
                        <a:cxn ang="T8">
                          <a:pos x="T4" y="T5"/>
                        </a:cxn>
                      </a:cxnLst>
                      <a:rect l="0" t="0" r="r" b="b"/>
                      <a:pathLst>
                        <a:path w="21" h="49">
                          <a:moveTo>
                            <a:pt x="0" y="49"/>
                          </a:moveTo>
                          <a:lnTo>
                            <a:pt x="21" y="0"/>
                          </a:lnTo>
                          <a:lnTo>
                            <a:pt x="0" y="49"/>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grpSp>
            </p:grpSp>
            <p:sp>
              <p:nvSpPr>
                <p:cNvPr id="62609" name="Line 273"/>
                <p:cNvSpPr>
                  <a:spLocks noChangeShapeType="1"/>
                </p:cNvSpPr>
                <p:nvPr/>
              </p:nvSpPr>
              <p:spPr bwMode="auto">
                <a:xfrm>
                  <a:off x="4464" y="1248"/>
                  <a:ext cx="0" cy="384"/>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2517" name="Group 274"/>
              <p:cNvGrpSpPr>
                <a:grpSpLocks/>
              </p:cNvGrpSpPr>
              <p:nvPr/>
            </p:nvGrpSpPr>
            <p:grpSpPr bwMode="auto">
              <a:xfrm>
                <a:off x="3600" y="1104"/>
                <a:ext cx="1872" cy="816"/>
                <a:chOff x="3528" y="1248"/>
                <a:chExt cx="1872" cy="816"/>
              </a:xfrm>
            </p:grpSpPr>
            <p:sp>
              <p:nvSpPr>
                <p:cNvPr id="62518" name="Line 275"/>
                <p:cNvSpPr>
                  <a:spLocks noChangeShapeType="1"/>
                </p:cNvSpPr>
                <p:nvPr/>
              </p:nvSpPr>
              <p:spPr bwMode="auto">
                <a:xfrm>
                  <a:off x="4464" y="1728"/>
                  <a:ext cx="0" cy="3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519" name="Group 276"/>
                <p:cNvGrpSpPr>
                  <a:grpSpLocks/>
                </p:cNvGrpSpPr>
                <p:nvPr/>
              </p:nvGrpSpPr>
              <p:grpSpPr bwMode="auto">
                <a:xfrm>
                  <a:off x="3528" y="1344"/>
                  <a:ext cx="1872" cy="528"/>
                  <a:chOff x="1440" y="2016"/>
                  <a:chExt cx="1872" cy="528"/>
                </a:xfrm>
              </p:grpSpPr>
              <p:sp>
                <p:nvSpPr>
                  <p:cNvPr id="62521" name="Oval 277"/>
                  <p:cNvSpPr>
                    <a:spLocks noChangeArrowheads="1"/>
                  </p:cNvSpPr>
                  <p:nvPr/>
                </p:nvSpPr>
                <p:spPr bwMode="auto">
                  <a:xfrm>
                    <a:off x="1440" y="2016"/>
                    <a:ext cx="1872" cy="528"/>
                  </a:xfrm>
                  <a:prstGeom prst="ellipse">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522" name="Group 278"/>
                  <p:cNvGrpSpPr>
                    <a:grpSpLocks/>
                  </p:cNvGrpSpPr>
                  <p:nvPr/>
                </p:nvGrpSpPr>
                <p:grpSpPr bwMode="auto">
                  <a:xfrm>
                    <a:off x="1482" y="2026"/>
                    <a:ext cx="1788" cy="508"/>
                    <a:chOff x="2436" y="2371"/>
                    <a:chExt cx="1063" cy="302"/>
                  </a:xfrm>
                </p:grpSpPr>
                <p:sp>
                  <p:nvSpPr>
                    <p:cNvPr id="62523" name="Freeform 279"/>
                    <p:cNvSpPr>
                      <a:spLocks/>
                    </p:cNvSpPr>
                    <p:nvPr/>
                  </p:nvSpPr>
                  <p:spPr bwMode="auto">
                    <a:xfrm>
                      <a:off x="2909" y="2510"/>
                      <a:ext cx="39" cy="6"/>
                    </a:xfrm>
                    <a:custGeom>
                      <a:avLst/>
                      <a:gdLst>
                        <a:gd name="T0" fmla="*/ 0 w 549"/>
                        <a:gd name="T1" fmla="*/ 0 h 81"/>
                        <a:gd name="T2" fmla="*/ 0 w 549"/>
                        <a:gd name="T3" fmla="*/ 0 h 81"/>
                        <a:gd name="T4" fmla="*/ 0 w 549"/>
                        <a:gd name="T5" fmla="*/ 0 h 81"/>
                        <a:gd name="T6" fmla="*/ 0 w 549"/>
                        <a:gd name="T7" fmla="*/ 0 h 81"/>
                        <a:gd name="T8" fmla="*/ 0 w 549"/>
                        <a:gd name="T9" fmla="*/ 0 h 81"/>
                        <a:gd name="T10" fmla="*/ 0 w 549"/>
                        <a:gd name="T11" fmla="*/ 0 h 81"/>
                        <a:gd name="T12" fmla="*/ 0 w 549"/>
                        <a:gd name="T13" fmla="*/ 0 h 81"/>
                        <a:gd name="T14" fmla="*/ 0 w 549"/>
                        <a:gd name="T15" fmla="*/ 0 h 81"/>
                        <a:gd name="T16" fmla="*/ 0 w 549"/>
                        <a:gd name="T17" fmla="*/ 0 h 81"/>
                        <a:gd name="T18" fmla="*/ 0 w 549"/>
                        <a:gd name="T19" fmla="*/ 0 h 81"/>
                        <a:gd name="T20" fmla="*/ 0 w 549"/>
                        <a:gd name="T21" fmla="*/ 0 h 81"/>
                        <a:gd name="T22" fmla="*/ 0 w 549"/>
                        <a:gd name="T23" fmla="*/ 0 h 81"/>
                        <a:gd name="T24" fmla="*/ 0 w 549"/>
                        <a:gd name="T25" fmla="*/ 0 h 81"/>
                        <a:gd name="T26" fmla="*/ 0 w 549"/>
                        <a:gd name="T27" fmla="*/ 0 h 81"/>
                        <a:gd name="T28" fmla="*/ 0 w 549"/>
                        <a:gd name="T29" fmla="*/ 0 h 81"/>
                        <a:gd name="T30" fmla="*/ 0 w 549"/>
                        <a:gd name="T31" fmla="*/ 0 h 81"/>
                        <a:gd name="T32" fmla="*/ 0 w 549"/>
                        <a:gd name="T33" fmla="*/ 0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 h="81">
                          <a:moveTo>
                            <a:pt x="549" y="1"/>
                          </a:moveTo>
                          <a:lnTo>
                            <a:pt x="518" y="0"/>
                          </a:lnTo>
                          <a:lnTo>
                            <a:pt x="481" y="0"/>
                          </a:lnTo>
                          <a:lnTo>
                            <a:pt x="442" y="0"/>
                          </a:lnTo>
                          <a:lnTo>
                            <a:pt x="399" y="1"/>
                          </a:lnTo>
                          <a:lnTo>
                            <a:pt x="354" y="1"/>
                          </a:lnTo>
                          <a:lnTo>
                            <a:pt x="308" y="3"/>
                          </a:lnTo>
                          <a:lnTo>
                            <a:pt x="262" y="5"/>
                          </a:lnTo>
                          <a:lnTo>
                            <a:pt x="217" y="7"/>
                          </a:lnTo>
                          <a:lnTo>
                            <a:pt x="174" y="12"/>
                          </a:lnTo>
                          <a:lnTo>
                            <a:pt x="134" y="17"/>
                          </a:lnTo>
                          <a:lnTo>
                            <a:pt x="96" y="23"/>
                          </a:lnTo>
                          <a:lnTo>
                            <a:pt x="64" y="31"/>
                          </a:lnTo>
                          <a:lnTo>
                            <a:pt x="37" y="40"/>
                          </a:lnTo>
                          <a:lnTo>
                            <a:pt x="17" y="52"/>
                          </a:lnTo>
                          <a:lnTo>
                            <a:pt x="4" y="65"/>
                          </a:lnTo>
                          <a:lnTo>
                            <a:pt x="0" y="81"/>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24" name="Freeform 280"/>
                    <p:cNvSpPr>
                      <a:spLocks/>
                    </p:cNvSpPr>
                    <p:nvPr/>
                  </p:nvSpPr>
                  <p:spPr bwMode="auto">
                    <a:xfrm>
                      <a:off x="2948" y="2508"/>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25" name="Freeform 281"/>
                    <p:cNvSpPr>
                      <a:spLocks/>
                    </p:cNvSpPr>
                    <p:nvPr/>
                  </p:nvSpPr>
                  <p:spPr bwMode="auto">
                    <a:xfrm>
                      <a:off x="2907"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26" name="Freeform 282"/>
                    <p:cNvSpPr>
                      <a:spLocks/>
                    </p:cNvSpPr>
                    <p:nvPr/>
                  </p:nvSpPr>
                  <p:spPr bwMode="auto">
                    <a:xfrm>
                      <a:off x="2909" y="2516"/>
                      <a:ext cx="39" cy="17"/>
                    </a:xfrm>
                    <a:custGeom>
                      <a:avLst/>
                      <a:gdLst>
                        <a:gd name="T0" fmla="*/ 0 w 549"/>
                        <a:gd name="T1" fmla="*/ 0 h 242"/>
                        <a:gd name="T2" fmla="*/ 0 w 549"/>
                        <a:gd name="T3" fmla="*/ 0 h 242"/>
                        <a:gd name="T4" fmla="*/ 0 w 549"/>
                        <a:gd name="T5" fmla="*/ 0 h 242"/>
                        <a:gd name="T6" fmla="*/ 0 w 549"/>
                        <a:gd name="T7" fmla="*/ 0 h 242"/>
                        <a:gd name="T8" fmla="*/ 0 w 549"/>
                        <a:gd name="T9" fmla="*/ 0 h 242"/>
                        <a:gd name="T10" fmla="*/ 0 w 549"/>
                        <a:gd name="T11" fmla="*/ 0 h 242"/>
                        <a:gd name="T12" fmla="*/ 0 w 549"/>
                        <a:gd name="T13" fmla="*/ 0 h 242"/>
                        <a:gd name="T14" fmla="*/ 0 w 549"/>
                        <a:gd name="T15" fmla="*/ 0 h 242"/>
                        <a:gd name="T16" fmla="*/ 0 w 549"/>
                        <a:gd name="T17" fmla="*/ 0 h 242"/>
                        <a:gd name="T18" fmla="*/ 0 w 549"/>
                        <a:gd name="T19" fmla="*/ 0 h 242"/>
                        <a:gd name="T20" fmla="*/ 0 w 549"/>
                        <a:gd name="T21" fmla="*/ 0 h 242"/>
                        <a:gd name="T22" fmla="*/ 0 w 549"/>
                        <a:gd name="T23" fmla="*/ 0 h 242"/>
                        <a:gd name="T24" fmla="*/ 0 w 549"/>
                        <a:gd name="T25" fmla="*/ 0 h 242"/>
                        <a:gd name="T26" fmla="*/ 0 w 549"/>
                        <a:gd name="T27" fmla="*/ 0 h 242"/>
                        <a:gd name="T28" fmla="*/ 0 w 549"/>
                        <a:gd name="T29" fmla="*/ 0 h 242"/>
                        <a:gd name="T30" fmla="*/ 0 w 549"/>
                        <a:gd name="T31" fmla="*/ 0 h 242"/>
                        <a:gd name="T32" fmla="*/ 0 w 549"/>
                        <a:gd name="T33" fmla="*/ 0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 h="242">
                          <a:moveTo>
                            <a:pt x="0" y="0"/>
                          </a:moveTo>
                          <a:lnTo>
                            <a:pt x="1" y="17"/>
                          </a:lnTo>
                          <a:lnTo>
                            <a:pt x="4" y="35"/>
                          </a:lnTo>
                          <a:lnTo>
                            <a:pt x="12" y="56"/>
                          </a:lnTo>
                          <a:lnTo>
                            <a:pt x="21" y="75"/>
                          </a:lnTo>
                          <a:lnTo>
                            <a:pt x="35" y="95"/>
                          </a:lnTo>
                          <a:lnTo>
                            <a:pt x="53" y="116"/>
                          </a:lnTo>
                          <a:lnTo>
                            <a:pt x="77" y="135"/>
                          </a:lnTo>
                          <a:lnTo>
                            <a:pt x="104" y="154"/>
                          </a:lnTo>
                          <a:lnTo>
                            <a:pt x="137" y="172"/>
                          </a:lnTo>
                          <a:lnTo>
                            <a:pt x="175" y="188"/>
                          </a:lnTo>
                          <a:lnTo>
                            <a:pt x="220" y="203"/>
                          </a:lnTo>
                          <a:lnTo>
                            <a:pt x="272" y="216"/>
                          </a:lnTo>
                          <a:lnTo>
                            <a:pt x="330" y="227"/>
                          </a:lnTo>
                          <a:lnTo>
                            <a:pt x="395" y="234"/>
                          </a:lnTo>
                          <a:lnTo>
                            <a:pt x="468" y="240"/>
                          </a:lnTo>
                          <a:lnTo>
                            <a:pt x="549" y="242"/>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27" name="Freeform 283"/>
                    <p:cNvSpPr>
                      <a:spLocks/>
                    </p:cNvSpPr>
                    <p:nvPr/>
                  </p:nvSpPr>
                  <p:spPr bwMode="auto">
                    <a:xfrm>
                      <a:off x="2907"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28" name="Freeform 284"/>
                    <p:cNvSpPr>
                      <a:spLocks/>
                    </p:cNvSpPr>
                    <p:nvPr/>
                  </p:nvSpPr>
                  <p:spPr bwMode="auto">
                    <a:xfrm>
                      <a:off x="2948" y="2531"/>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29" name="Freeform 285"/>
                    <p:cNvSpPr>
                      <a:spLocks/>
                    </p:cNvSpPr>
                    <p:nvPr/>
                  </p:nvSpPr>
                  <p:spPr bwMode="auto">
                    <a:xfrm>
                      <a:off x="2948" y="2516"/>
                      <a:ext cx="79" cy="17"/>
                    </a:xfrm>
                    <a:custGeom>
                      <a:avLst/>
                      <a:gdLst>
                        <a:gd name="T0" fmla="*/ 0 w 1099"/>
                        <a:gd name="T1" fmla="*/ 0 h 242"/>
                        <a:gd name="T2" fmla="*/ 0 w 1099"/>
                        <a:gd name="T3" fmla="*/ 0 h 242"/>
                        <a:gd name="T4" fmla="*/ 0 w 1099"/>
                        <a:gd name="T5" fmla="*/ 0 h 242"/>
                        <a:gd name="T6" fmla="*/ 0 w 1099"/>
                        <a:gd name="T7" fmla="*/ 0 h 242"/>
                        <a:gd name="T8" fmla="*/ 0 w 1099"/>
                        <a:gd name="T9" fmla="*/ 0 h 242"/>
                        <a:gd name="T10" fmla="*/ 0 w 1099"/>
                        <a:gd name="T11" fmla="*/ 0 h 242"/>
                        <a:gd name="T12" fmla="*/ 0 w 1099"/>
                        <a:gd name="T13" fmla="*/ 0 h 242"/>
                        <a:gd name="T14" fmla="*/ 0 w 1099"/>
                        <a:gd name="T15" fmla="*/ 0 h 242"/>
                        <a:gd name="T16" fmla="*/ 0 w 1099"/>
                        <a:gd name="T17" fmla="*/ 0 h 242"/>
                        <a:gd name="T18" fmla="*/ 0 w 1099"/>
                        <a:gd name="T19" fmla="*/ 0 h 242"/>
                        <a:gd name="T20" fmla="*/ 0 w 1099"/>
                        <a:gd name="T21" fmla="*/ 0 h 242"/>
                        <a:gd name="T22" fmla="*/ 0 w 1099"/>
                        <a:gd name="T23" fmla="*/ 0 h 242"/>
                        <a:gd name="T24" fmla="*/ 0 w 1099"/>
                        <a:gd name="T25" fmla="*/ 0 h 242"/>
                        <a:gd name="T26" fmla="*/ 0 w 1099"/>
                        <a:gd name="T27" fmla="*/ 0 h 242"/>
                        <a:gd name="T28" fmla="*/ 0 w 1099"/>
                        <a:gd name="T29" fmla="*/ 0 h 242"/>
                        <a:gd name="T30" fmla="*/ 0 w 1099"/>
                        <a:gd name="T31" fmla="*/ 0 h 242"/>
                        <a:gd name="T32" fmla="*/ 0 w 1099"/>
                        <a:gd name="T33" fmla="*/ 0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99" h="242">
                          <a:moveTo>
                            <a:pt x="0" y="242"/>
                          </a:moveTo>
                          <a:lnTo>
                            <a:pt x="87" y="241"/>
                          </a:lnTo>
                          <a:lnTo>
                            <a:pt x="176" y="239"/>
                          </a:lnTo>
                          <a:lnTo>
                            <a:pt x="268" y="234"/>
                          </a:lnTo>
                          <a:lnTo>
                            <a:pt x="362" y="229"/>
                          </a:lnTo>
                          <a:lnTo>
                            <a:pt x="455" y="222"/>
                          </a:lnTo>
                          <a:lnTo>
                            <a:pt x="546" y="212"/>
                          </a:lnTo>
                          <a:lnTo>
                            <a:pt x="634" y="200"/>
                          </a:lnTo>
                          <a:lnTo>
                            <a:pt x="719" y="187"/>
                          </a:lnTo>
                          <a:lnTo>
                            <a:pt x="797" y="171"/>
                          </a:lnTo>
                          <a:lnTo>
                            <a:pt x="870" y="154"/>
                          </a:lnTo>
                          <a:lnTo>
                            <a:pt x="935" y="134"/>
                          </a:lnTo>
                          <a:lnTo>
                            <a:pt x="991" y="112"/>
                          </a:lnTo>
                          <a:lnTo>
                            <a:pt x="1036" y="88"/>
                          </a:lnTo>
                          <a:lnTo>
                            <a:pt x="1070" y="61"/>
                          </a:lnTo>
                          <a:lnTo>
                            <a:pt x="1091" y="31"/>
                          </a:lnTo>
                          <a:lnTo>
                            <a:pt x="1099"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30" name="Freeform 286"/>
                    <p:cNvSpPr>
                      <a:spLocks/>
                    </p:cNvSpPr>
                    <p:nvPr/>
                  </p:nvSpPr>
                  <p:spPr bwMode="auto">
                    <a:xfrm>
                      <a:off x="2948" y="2531"/>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31" name="Freeform 287"/>
                    <p:cNvSpPr>
                      <a:spLocks/>
                    </p:cNvSpPr>
                    <p:nvPr/>
                  </p:nvSpPr>
                  <p:spPr bwMode="auto">
                    <a:xfrm>
                      <a:off x="302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32" name="Freeform 288"/>
                    <p:cNvSpPr>
                      <a:spLocks/>
                    </p:cNvSpPr>
                    <p:nvPr/>
                  </p:nvSpPr>
                  <p:spPr bwMode="auto">
                    <a:xfrm>
                      <a:off x="2948" y="2487"/>
                      <a:ext cx="79" cy="29"/>
                    </a:xfrm>
                    <a:custGeom>
                      <a:avLst/>
                      <a:gdLst>
                        <a:gd name="T0" fmla="*/ 0 w 1099"/>
                        <a:gd name="T1" fmla="*/ 0 h 400"/>
                        <a:gd name="T2" fmla="*/ 0 w 1099"/>
                        <a:gd name="T3" fmla="*/ 0 h 400"/>
                        <a:gd name="T4" fmla="*/ 0 w 1099"/>
                        <a:gd name="T5" fmla="*/ 0 h 400"/>
                        <a:gd name="T6" fmla="*/ 0 w 1099"/>
                        <a:gd name="T7" fmla="*/ 0 h 400"/>
                        <a:gd name="T8" fmla="*/ 0 w 1099"/>
                        <a:gd name="T9" fmla="*/ 0 h 400"/>
                        <a:gd name="T10" fmla="*/ 0 w 1099"/>
                        <a:gd name="T11" fmla="*/ 0 h 400"/>
                        <a:gd name="T12" fmla="*/ 0 w 1099"/>
                        <a:gd name="T13" fmla="*/ 0 h 400"/>
                        <a:gd name="T14" fmla="*/ 0 w 1099"/>
                        <a:gd name="T15" fmla="*/ 0 h 400"/>
                        <a:gd name="T16" fmla="*/ 0 w 1099"/>
                        <a:gd name="T17" fmla="*/ 0 h 400"/>
                        <a:gd name="T18" fmla="*/ 0 w 1099"/>
                        <a:gd name="T19" fmla="*/ 0 h 400"/>
                        <a:gd name="T20" fmla="*/ 0 w 1099"/>
                        <a:gd name="T21" fmla="*/ 0 h 400"/>
                        <a:gd name="T22" fmla="*/ 0 w 1099"/>
                        <a:gd name="T23" fmla="*/ 0 h 400"/>
                        <a:gd name="T24" fmla="*/ 0 w 1099"/>
                        <a:gd name="T25" fmla="*/ 0 h 400"/>
                        <a:gd name="T26" fmla="*/ 0 w 1099"/>
                        <a:gd name="T27" fmla="*/ 0 h 400"/>
                        <a:gd name="T28" fmla="*/ 0 w 1099"/>
                        <a:gd name="T29" fmla="*/ 0 h 400"/>
                        <a:gd name="T30" fmla="*/ 0 w 1099"/>
                        <a:gd name="T31" fmla="*/ 0 h 400"/>
                        <a:gd name="T32" fmla="*/ 0 w 1099"/>
                        <a:gd name="T33" fmla="*/ 0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99" h="400">
                          <a:moveTo>
                            <a:pt x="1099" y="400"/>
                          </a:moveTo>
                          <a:lnTo>
                            <a:pt x="1095" y="366"/>
                          </a:lnTo>
                          <a:lnTo>
                            <a:pt x="1082" y="332"/>
                          </a:lnTo>
                          <a:lnTo>
                            <a:pt x="1061" y="297"/>
                          </a:lnTo>
                          <a:lnTo>
                            <a:pt x="1032" y="263"/>
                          </a:lnTo>
                          <a:lnTo>
                            <a:pt x="996" y="229"/>
                          </a:lnTo>
                          <a:lnTo>
                            <a:pt x="950" y="196"/>
                          </a:lnTo>
                          <a:lnTo>
                            <a:pt x="896" y="164"/>
                          </a:lnTo>
                          <a:lnTo>
                            <a:pt x="832" y="134"/>
                          </a:lnTo>
                          <a:lnTo>
                            <a:pt x="760" y="106"/>
                          </a:lnTo>
                          <a:lnTo>
                            <a:pt x="679" y="80"/>
                          </a:lnTo>
                          <a:lnTo>
                            <a:pt x="589" y="57"/>
                          </a:lnTo>
                          <a:lnTo>
                            <a:pt x="490" y="37"/>
                          </a:lnTo>
                          <a:lnTo>
                            <a:pt x="381" y="21"/>
                          </a:lnTo>
                          <a:lnTo>
                            <a:pt x="263" y="10"/>
                          </a:lnTo>
                          <a:lnTo>
                            <a:pt x="136" y="2"/>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33" name="Freeform 289"/>
                    <p:cNvSpPr>
                      <a:spLocks/>
                    </p:cNvSpPr>
                    <p:nvPr/>
                  </p:nvSpPr>
                  <p:spPr bwMode="auto">
                    <a:xfrm>
                      <a:off x="302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34" name="Freeform 290"/>
                    <p:cNvSpPr>
                      <a:spLocks/>
                    </p:cNvSpPr>
                    <p:nvPr/>
                  </p:nvSpPr>
                  <p:spPr bwMode="auto">
                    <a:xfrm>
                      <a:off x="2948" y="2486"/>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35" name="Freeform 291"/>
                    <p:cNvSpPr>
                      <a:spLocks/>
                    </p:cNvSpPr>
                    <p:nvPr/>
                  </p:nvSpPr>
                  <p:spPr bwMode="auto">
                    <a:xfrm>
                      <a:off x="2831" y="2487"/>
                      <a:ext cx="117" cy="29"/>
                    </a:xfrm>
                    <a:custGeom>
                      <a:avLst/>
                      <a:gdLst>
                        <a:gd name="T0" fmla="*/ 0 w 1647"/>
                        <a:gd name="T1" fmla="*/ 0 h 400"/>
                        <a:gd name="T2" fmla="*/ 0 w 1647"/>
                        <a:gd name="T3" fmla="*/ 0 h 400"/>
                        <a:gd name="T4" fmla="*/ 0 w 1647"/>
                        <a:gd name="T5" fmla="*/ 0 h 400"/>
                        <a:gd name="T6" fmla="*/ 0 w 1647"/>
                        <a:gd name="T7" fmla="*/ 0 h 400"/>
                        <a:gd name="T8" fmla="*/ 0 w 1647"/>
                        <a:gd name="T9" fmla="*/ 0 h 400"/>
                        <a:gd name="T10" fmla="*/ 0 w 1647"/>
                        <a:gd name="T11" fmla="*/ 0 h 400"/>
                        <a:gd name="T12" fmla="*/ 0 w 1647"/>
                        <a:gd name="T13" fmla="*/ 0 h 400"/>
                        <a:gd name="T14" fmla="*/ 0 w 1647"/>
                        <a:gd name="T15" fmla="*/ 0 h 400"/>
                        <a:gd name="T16" fmla="*/ 0 w 1647"/>
                        <a:gd name="T17" fmla="*/ 0 h 400"/>
                        <a:gd name="T18" fmla="*/ 0 w 1647"/>
                        <a:gd name="T19" fmla="*/ 0 h 400"/>
                        <a:gd name="T20" fmla="*/ 0 w 1647"/>
                        <a:gd name="T21" fmla="*/ 0 h 400"/>
                        <a:gd name="T22" fmla="*/ 0 w 1647"/>
                        <a:gd name="T23" fmla="*/ 0 h 400"/>
                        <a:gd name="T24" fmla="*/ 0 w 1647"/>
                        <a:gd name="T25" fmla="*/ 0 h 400"/>
                        <a:gd name="T26" fmla="*/ 0 w 1647"/>
                        <a:gd name="T27" fmla="*/ 0 h 400"/>
                        <a:gd name="T28" fmla="*/ 0 w 1647"/>
                        <a:gd name="T29" fmla="*/ 0 h 400"/>
                        <a:gd name="T30" fmla="*/ 0 w 1647"/>
                        <a:gd name="T31" fmla="*/ 0 h 400"/>
                        <a:gd name="T32" fmla="*/ 0 w 1647"/>
                        <a:gd name="T33" fmla="*/ 0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7" h="400">
                          <a:moveTo>
                            <a:pt x="1647" y="0"/>
                          </a:moveTo>
                          <a:lnTo>
                            <a:pt x="1504" y="1"/>
                          </a:lnTo>
                          <a:lnTo>
                            <a:pt x="1359" y="5"/>
                          </a:lnTo>
                          <a:lnTo>
                            <a:pt x="1214" y="14"/>
                          </a:lnTo>
                          <a:lnTo>
                            <a:pt x="1070" y="25"/>
                          </a:lnTo>
                          <a:lnTo>
                            <a:pt x="930" y="39"/>
                          </a:lnTo>
                          <a:lnTo>
                            <a:pt x="793" y="57"/>
                          </a:lnTo>
                          <a:lnTo>
                            <a:pt x="662" y="77"/>
                          </a:lnTo>
                          <a:lnTo>
                            <a:pt x="539" y="101"/>
                          </a:lnTo>
                          <a:lnTo>
                            <a:pt x="425" y="127"/>
                          </a:lnTo>
                          <a:lnTo>
                            <a:pt x="321" y="157"/>
                          </a:lnTo>
                          <a:lnTo>
                            <a:pt x="229" y="189"/>
                          </a:lnTo>
                          <a:lnTo>
                            <a:pt x="151" y="226"/>
                          </a:lnTo>
                          <a:lnTo>
                            <a:pt x="87" y="264"/>
                          </a:lnTo>
                          <a:lnTo>
                            <a:pt x="40" y="307"/>
                          </a:lnTo>
                          <a:lnTo>
                            <a:pt x="10" y="352"/>
                          </a:lnTo>
                          <a:lnTo>
                            <a:pt x="0" y="40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36" name="Freeform 292"/>
                    <p:cNvSpPr>
                      <a:spLocks/>
                    </p:cNvSpPr>
                    <p:nvPr/>
                  </p:nvSpPr>
                  <p:spPr bwMode="auto">
                    <a:xfrm>
                      <a:off x="2948" y="2486"/>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37" name="Freeform 293"/>
                    <p:cNvSpPr>
                      <a:spLocks/>
                    </p:cNvSpPr>
                    <p:nvPr/>
                  </p:nvSpPr>
                  <p:spPr bwMode="auto">
                    <a:xfrm>
                      <a:off x="2829" y="2516"/>
                      <a:ext cx="3"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38" name="Freeform 294"/>
                    <p:cNvSpPr>
                      <a:spLocks/>
                    </p:cNvSpPr>
                    <p:nvPr/>
                  </p:nvSpPr>
                  <p:spPr bwMode="auto">
                    <a:xfrm>
                      <a:off x="2831" y="2516"/>
                      <a:ext cx="117" cy="40"/>
                    </a:xfrm>
                    <a:custGeom>
                      <a:avLst/>
                      <a:gdLst>
                        <a:gd name="T0" fmla="*/ 0 w 1647"/>
                        <a:gd name="T1" fmla="*/ 0 h 563"/>
                        <a:gd name="T2" fmla="*/ 0 w 1647"/>
                        <a:gd name="T3" fmla="*/ 0 h 563"/>
                        <a:gd name="T4" fmla="*/ 0 w 1647"/>
                        <a:gd name="T5" fmla="*/ 0 h 563"/>
                        <a:gd name="T6" fmla="*/ 0 w 1647"/>
                        <a:gd name="T7" fmla="*/ 0 h 563"/>
                        <a:gd name="T8" fmla="*/ 0 w 1647"/>
                        <a:gd name="T9" fmla="*/ 0 h 563"/>
                        <a:gd name="T10" fmla="*/ 0 w 1647"/>
                        <a:gd name="T11" fmla="*/ 0 h 563"/>
                        <a:gd name="T12" fmla="*/ 0 w 1647"/>
                        <a:gd name="T13" fmla="*/ 0 h 563"/>
                        <a:gd name="T14" fmla="*/ 0 w 1647"/>
                        <a:gd name="T15" fmla="*/ 0 h 563"/>
                        <a:gd name="T16" fmla="*/ 0 w 1647"/>
                        <a:gd name="T17" fmla="*/ 0 h 563"/>
                        <a:gd name="T18" fmla="*/ 0 w 1647"/>
                        <a:gd name="T19" fmla="*/ 0 h 563"/>
                        <a:gd name="T20" fmla="*/ 0 w 1647"/>
                        <a:gd name="T21" fmla="*/ 0 h 563"/>
                        <a:gd name="T22" fmla="*/ 0 w 1647"/>
                        <a:gd name="T23" fmla="*/ 0 h 563"/>
                        <a:gd name="T24" fmla="*/ 0 w 1647"/>
                        <a:gd name="T25" fmla="*/ 0 h 563"/>
                        <a:gd name="T26" fmla="*/ 0 w 1647"/>
                        <a:gd name="T27" fmla="*/ 0 h 563"/>
                        <a:gd name="T28" fmla="*/ 0 w 1647"/>
                        <a:gd name="T29" fmla="*/ 0 h 563"/>
                        <a:gd name="T30" fmla="*/ 0 w 1647"/>
                        <a:gd name="T31" fmla="*/ 0 h 563"/>
                        <a:gd name="T32" fmla="*/ 0 w 1647"/>
                        <a:gd name="T33" fmla="*/ 0 h 5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7" h="563">
                          <a:moveTo>
                            <a:pt x="0" y="0"/>
                          </a:moveTo>
                          <a:lnTo>
                            <a:pt x="7" y="49"/>
                          </a:lnTo>
                          <a:lnTo>
                            <a:pt x="27" y="101"/>
                          </a:lnTo>
                          <a:lnTo>
                            <a:pt x="61" y="151"/>
                          </a:lnTo>
                          <a:lnTo>
                            <a:pt x="108" y="200"/>
                          </a:lnTo>
                          <a:lnTo>
                            <a:pt x="168" y="248"/>
                          </a:lnTo>
                          <a:lnTo>
                            <a:pt x="242" y="294"/>
                          </a:lnTo>
                          <a:lnTo>
                            <a:pt x="328" y="339"/>
                          </a:lnTo>
                          <a:lnTo>
                            <a:pt x="427" y="381"/>
                          </a:lnTo>
                          <a:lnTo>
                            <a:pt x="537" y="419"/>
                          </a:lnTo>
                          <a:lnTo>
                            <a:pt x="660" y="455"/>
                          </a:lnTo>
                          <a:lnTo>
                            <a:pt x="796" y="486"/>
                          </a:lnTo>
                          <a:lnTo>
                            <a:pt x="943" y="511"/>
                          </a:lnTo>
                          <a:lnTo>
                            <a:pt x="1102" y="533"/>
                          </a:lnTo>
                          <a:lnTo>
                            <a:pt x="1272" y="549"/>
                          </a:lnTo>
                          <a:lnTo>
                            <a:pt x="1453" y="558"/>
                          </a:lnTo>
                          <a:lnTo>
                            <a:pt x="1647" y="563"/>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39" name="Freeform 295"/>
                    <p:cNvSpPr>
                      <a:spLocks/>
                    </p:cNvSpPr>
                    <p:nvPr/>
                  </p:nvSpPr>
                  <p:spPr bwMode="auto">
                    <a:xfrm>
                      <a:off x="2829" y="2516"/>
                      <a:ext cx="3"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40" name="Freeform 296"/>
                    <p:cNvSpPr>
                      <a:spLocks/>
                    </p:cNvSpPr>
                    <p:nvPr/>
                  </p:nvSpPr>
                  <p:spPr bwMode="auto">
                    <a:xfrm>
                      <a:off x="2948" y="2554"/>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41" name="Freeform 297"/>
                    <p:cNvSpPr>
                      <a:spLocks/>
                    </p:cNvSpPr>
                    <p:nvPr/>
                  </p:nvSpPr>
                  <p:spPr bwMode="auto">
                    <a:xfrm>
                      <a:off x="2948" y="2516"/>
                      <a:ext cx="157" cy="40"/>
                    </a:xfrm>
                    <a:custGeom>
                      <a:avLst/>
                      <a:gdLst>
                        <a:gd name="T0" fmla="*/ 0 w 2196"/>
                        <a:gd name="T1" fmla="*/ 0 h 563"/>
                        <a:gd name="T2" fmla="*/ 0 w 2196"/>
                        <a:gd name="T3" fmla="*/ 0 h 563"/>
                        <a:gd name="T4" fmla="*/ 0 w 2196"/>
                        <a:gd name="T5" fmla="*/ 0 h 563"/>
                        <a:gd name="T6" fmla="*/ 0 w 2196"/>
                        <a:gd name="T7" fmla="*/ 0 h 563"/>
                        <a:gd name="T8" fmla="*/ 0 w 2196"/>
                        <a:gd name="T9" fmla="*/ 0 h 563"/>
                        <a:gd name="T10" fmla="*/ 0 w 2196"/>
                        <a:gd name="T11" fmla="*/ 0 h 563"/>
                        <a:gd name="T12" fmla="*/ 0 w 2196"/>
                        <a:gd name="T13" fmla="*/ 0 h 563"/>
                        <a:gd name="T14" fmla="*/ 0 w 2196"/>
                        <a:gd name="T15" fmla="*/ 0 h 563"/>
                        <a:gd name="T16" fmla="*/ 0 w 2196"/>
                        <a:gd name="T17" fmla="*/ 0 h 563"/>
                        <a:gd name="T18" fmla="*/ 0 w 2196"/>
                        <a:gd name="T19" fmla="*/ 0 h 563"/>
                        <a:gd name="T20" fmla="*/ 0 w 2196"/>
                        <a:gd name="T21" fmla="*/ 0 h 563"/>
                        <a:gd name="T22" fmla="*/ 0 w 2196"/>
                        <a:gd name="T23" fmla="*/ 0 h 563"/>
                        <a:gd name="T24" fmla="*/ 0 w 2196"/>
                        <a:gd name="T25" fmla="*/ 0 h 563"/>
                        <a:gd name="T26" fmla="*/ 0 w 2196"/>
                        <a:gd name="T27" fmla="*/ 0 h 563"/>
                        <a:gd name="T28" fmla="*/ 0 w 2196"/>
                        <a:gd name="T29" fmla="*/ 0 h 563"/>
                        <a:gd name="T30" fmla="*/ 0 w 2196"/>
                        <a:gd name="T31" fmla="*/ 0 h 563"/>
                        <a:gd name="T32" fmla="*/ 0 w 2196"/>
                        <a:gd name="T33" fmla="*/ 0 h 5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96" h="563">
                          <a:moveTo>
                            <a:pt x="0" y="563"/>
                          </a:moveTo>
                          <a:lnTo>
                            <a:pt x="198" y="560"/>
                          </a:lnTo>
                          <a:lnTo>
                            <a:pt x="397" y="552"/>
                          </a:lnTo>
                          <a:lnTo>
                            <a:pt x="594" y="540"/>
                          </a:lnTo>
                          <a:lnTo>
                            <a:pt x="789" y="524"/>
                          </a:lnTo>
                          <a:lnTo>
                            <a:pt x="977" y="503"/>
                          </a:lnTo>
                          <a:lnTo>
                            <a:pt x="1159" y="477"/>
                          </a:lnTo>
                          <a:lnTo>
                            <a:pt x="1331" y="447"/>
                          </a:lnTo>
                          <a:lnTo>
                            <a:pt x="1494" y="414"/>
                          </a:lnTo>
                          <a:lnTo>
                            <a:pt x="1643" y="376"/>
                          </a:lnTo>
                          <a:lnTo>
                            <a:pt x="1778" y="333"/>
                          </a:lnTo>
                          <a:lnTo>
                            <a:pt x="1898" y="287"/>
                          </a:lnTo>
                          <a:lnTo>
                            <a:pt x="2001" y="236"/>
                          </a:lnTo>
                          <a:lnTo>
                            <a:pt x="2083" y="183"/>
                          </a:lnTo>
                          <a:lnTo>
                            <a:pt x="2144" y="125"/>
                          </a:lnTo>
                          <a:lnTo>
                            <a:pt x="2182" y="64"/>
                          </a:lnTo>
                          <a:lnTo>
                            <a:pt x="2196"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42" name="Freeform 298"/>
                    <p:cNvSpPr>
                      <a:spLocks/>
                    </p:cNvSpPr>
                    <p:nvPr/>
                  </p:nvSpPr>
                  <p:spPr bwMode="auto">
                    <a:xfrm>
                      <a:off x="2948" y="2554"/>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43" name="Freeform 299"/>
                    <p:cNvSpPr>
                      <a:spLocks/>
                    </p:cNvSpPr>
                    <p:nvPr/>
                  </p:nvSpPr>
                  <p:spPr bwMode="auto">
                    <a:xfrm>
                      <a:off x="310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44" name="Freeform 300"/>
                    <p:cNvSpPr>
                      <a:spLocks/>
                    </p:cNvSpPr>
                    <p:nvPr/>
                  </p:nvSpPr>
                  <p:spPr bwMode="auto">
                    <a:xfrm>
                      <a:off x="2948" y="2464"/>
                      <a:ext cx="157" cy="52"/>
                    </a:xfrm>
                    <a:custGeom>
                      <a:avLst/>
                      <a:gdLst>
                        <a:gd name="T0" fmla="*/ 0 w 2196"/>
                        <a:gd name="T1" fmla="*/ 0 h 722"/>
                        <a:gd name="T2" fmla="*/ 0 w 2196"/>
                        <a:gd name="T3" fmla="*/ 0 h 722"/>
                        <a:gd name="T4" fmla="*/ 0 w 2196"/>
                        <a:gd name="T5" fmla="*/ 0 h 722"/>
                        <a:gd name="T6" fmla="*/ 0 w 2196"/>
                        <a:gd name="T7" fmla="*/ 0 h 722"/>
                        <a:gd name="T8" fmla="*/ 0 w 2196"/>
                        <a:gd name="T9" fmla="*/ 0 h 722"/>
                        <a:gd name="T10" fmla="*/ 0 w 2196"/>
                        <a:gd name="T11" fmla="*/ 0 h 722"/>
                        <a:gd name="T12" fmla="*/ 0 w 2196"/>
                        <a:gd name="T13" fmla="*/ 0 h 722"/>
                        <a:gd name="T14" fmla="*/ 0 w 2196"/>
                        <a:gd name="T15" fmla="*/ 0 h 722"/>
                        <a:gd name="T16" fmla="*/ 0 w 2196"/>
                        <a:gd name="T17" fmla="*/ 0 h 722"/>
                        <a:gd name="T18" fmla="*/ 0 w 2196"/>
                        <a:gd name="T19" fmla="*/ 0 h 722"/>
                        <a:gd name="T20" fmla="*/ 0 w 2196"/>
                        <a:gd name="T21" fmla="*/ 0 h 722"/>
                        <a:gd name="T22" fmla="*/ 0 w 2196"/>
                        <a:gd name="T23" fmla="*/ 0 h 722"/>
                        <a:gd name="T24" fmla="*/ 0 w 2196"/>
                        <a:gd name="T25" fmla="*/ 0 h 722"/>
                        <a:gd name="T26" fmla="*/ 0 w 2196"/>
                        <a:gd name="T27" fmla="*/ 0 h 722"/>
                        <a:gd name="T28" fmla="*/ 0 w 2196"/>
                        <a:gd name="T29" fmla="*/ 0 h 722"/>
                        <a:gd name="T30" fmla="*/ 0 w 2196"/>
                        <a:gd name="T31" fmla="*/ 0 h 722"/>
                        <a:gd name="T32" fmla="*/ 0 w 2196"/>
                        <a:gd name="T33" fmla="*/ 0 h 7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96" h="722">
                          <a:moveTo>
                            <a:pt x="2196" y="722"/>
                          </a:moveTo>
                          <a:lnTo>
                            <a:pt x="2185" y="656"/>
                          </a:lnTo>
                          <a:lnTo>
                            <a:pt x="2156" y="589"/>
                          </a:lnTo>
                          <a:lnTo>
                            <a:pt x="2109" y="524"/>
                          </a:lnTo>
                          <a:lnTo>
                            <a:pt x="2043" y="460"/>
                          </a:lnTo>
                          <a:lnTo>
                            <a:pt x="1959" y="398"/>
                          </a:lnTo>
                          <a:lnTo>
                            <a:pt x="1859" y="338"/>
                          </a:lnTo>
                          <a:lnTo>
                            <a:pt x="1741" y="281"/>
                          </a:lnTo>
                          <a:lnTo>
                            <a:pt x="1607" y="229"/>
                          </a:lnTo>
                          <a:lnTo>
                            <a:pt x="1457" y="180"/>
                          </a:lnTo>
                          <a:lnTo>
                            <a:pt x="1291" y="135"/>
                          </a:lnTo>
                          <a:lnTo>
                            <a:pt x="1111" y="96"/>
                          </a:lnTo>
                          <a:lnTo>
                            <a:pt x="916" y="63"/>
                          </a:lnTo>
                          <a:lnTo>
                            <a:pt x="706" y="36"/>
                          </a:lnTo>
                          <a:lnTo>
                            <a:pt x="484" y="16"/>
                          </a:lnTo>
                          <a:lnTo>
                            <a:pt x="248" y="3"/>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45" name="Freeform 301"/>
                    <p:cNvSpPr>
                      <a:spLocks/>
                    </p:cNvSpPr>
                    <p:nvPr/>
                  </p:nvSpPr>
                  <p:spPr bwMode="auto">
                    <a:xfrm>
                      <a:off x="310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46" name="Freeform 302"/>
                    <p:cNvSpPr>
                      <a:spLocks/>
                    </p:cNvSpPr>
                    <p:nvPr/>
                  </p:nvSpPr>
                  <p:spPr bwMode="auto">
                    <a:xfrm>
                      <a:off x="2948" y="2463"/>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47" name="Freeform 303"/>
                    <p:cNvSpPr>
                      <a:spLocks/>
                    </p:cNvSpPr>
                    <p:nvPr/>
                  </p:nvSpPr>
                  <p:spPr bwMode="auto">
                    <a:xfrm>
                      <a:off x="2752" y="2464"/>
                      <a:ext cx="196" cy="52"/>
                    </a:xfrm>
                    <a:custGeom>
                      <a:avLst/>
                      <a:gdLst>
                        <a:gd name="T0" fmla="*/ 0 w 2746"/>
                        <a:gd name="T1" fmla="*/ 0 h 722"/>
                        <a:gd name="T2" fmla="*/ 0 w 2746"/>
                        <a:gd name="T3" fmla="*/ 0 h 722"/>
                        <a:gd name="T4" fmla="*/ 0 w 2746"/>
                        <a:gd name="T5" fmla="*/ 0 h 722"/>
                        <a:gd name="T6" fmla="*/ 0 w 2746"/>
                        <a:gd name="T7" fmla="*/ 0 h 722"/>
                        <a:gd name="T8" fmla="*/ 0 w 2746"/>
                        <a:gd name="T9" fmla="*/ 0 h 722"/>
                        <a:gd name="T10" fmla="*/ 0 w 2746"/>
                        <a:gd name="T11" fmla="*/ 0 h 722"/>
                        <a:gd name="T12" fmla="*/ 0 w 2746"/>
                        <a:gd name="T13" fmla="*/ 0 h 722"/>
                        <a:gd name="T14" fmla="*/ 0 w 2746"/>
                        <a:gd name="T15" fmla="*/ 0 h 722"/>
                        <a:gd name="T16" fmla="*/ 0 w 2746"/>
                        <a:gd name="T17" fmla="*/ 0 h 722"/>
                        <a:gd name="T18" fmla="*/ 0 w 2746"/>
                        <a:gd name="T19" fmla="*/ 0 h 722"/>
                        <a:gd name="T20" fmla="*/ 0 w 2746"/>
                        <a:gd name="T21" fmla="*/ 0 h 722"/>
                        <a:gd name="T22" fmla="*/ 0 w 2746"/>
                        <a:gd name="T23" fmla="*/ 0 h 722"/>
                        <a:gd name="T24" fmla="*/ 0 w 2746"/>
                        <a:gd name="T25" fmla="*/ 0 h 722"/>
                        <a:gd name="T26" fmla="*/ 0 w 2746"/>
                        <a:gd name="T27" fmla="*/ 0 h 722"/>
                        <a:gd name="T28" fmla="*/ 0 w 2746"/>
                        <a:gd name="T29" fmla="*/ 0 h 722"/>
                        <a:gd name="T30" fmla="*/ 0 w 2746"/>
                        <a:gd name="T31" fmla="*/ 0 h 722"/>
                        <a:gd name="T32" fmla="*/ 0 w 2746"/>
                        <a:gd name="T33" fmla="*/ 0 h 7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6" h="722">
                          <a:moveTo>
                            <a:pt x="2746" y="0"/>
                          </a:moveTo>
                          <a:lnTo>
                            <a:pt x="2490" y="3"/>
                          </a:lnTo>
                          <a:lnTo>
                            <a:pt x="2238" y="13"/>
                          </a:lnTo>
                          <a:lnTo>
                            <a:pt x="1987" y="28"/>
                          </a:lnTo>
                          <a:lnTo>
                            <a:pt x="1743" y="50"/>
                          </a:lnTo>
                          <a:lnTo>
                            <a:pt x="1507" y="78"/>
                          </a:lnTo>
                          <a:lnTo>
                            <a:pt x="1279" y="111"/>
                          </a:lnTo>
                          <a:lnTo>
                            <a:pt x="1064" y="151"/>
                          </a:lnTo>
                          <a:lnTo>
                            <a:pt x="863" y="196"/>
                          </a:lnTo>
                          <a:lnTo>
                            <a:pt x="678" y="245"/>
                          </a:lnTo>
                          <a:lnTo>
                            <a:pt x="511" y="300"/>
                          </a:lnTo>
                          <a:lnTo>
                            <a:pt x="363" y="358"/>
                          </a:lnTo>
                          <a:lnTo>
                            <a:pt x="238" y="423"/>
                          </a:lnTo>
                          <a:lnTo>
                            <a:pt x="136" y="491"/>
                          </a:lnTo>
                          <a:lnTo>
                            <a:pt x="62" y="564"/>
                          </a:lnTo>
                          <a:lnTo>
                            <a:pt x="15" y="641"/>
                          </a:lnTo>
                          <a:lnTo>
                            <a:pt x="0" y="722"/>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48" name="Freeform 304"/>
                    <p:cNvSpPr>
                      <a:spLocks/>
                    </p:cNvSpPr>
                    <p:nvPr/>
                  </p:nvSpPr>
                  <p:spPr bwMode="auto">
                    <a:xfrm>
                      <a:off x="2948" y="2463"/>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49" name="Freeform 305"/>
                    <p:cNvSpPr>
                      <a:spLocks/>
                    </p:cNvSpPr>
                    <p:nvPr/>
                  </p:nvSpPr>
                  <p:spPr bwMode="auto">
                    <a:xfrm>
                      <a:off x="2750"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50" name="Freeform 306"/>
                    <p:cNvSpPr>
                      <a:spLocks/>
                    </p:cNvSpPr>
                    <p:nvPr/>
                  </p:nvSpPr>
                  <p:spPr bwMode="auto">
                    <a:xfrm>
                      <a:off x="2752" y="2516"/>
                      <a:ext cx="196" cy="63"/>
                    </a:xfrm>
                    <a:custGeom>
                      <a:avLst/>
                      <a:gdLst>
                        <a:gd name="T0" fmla="*/ 0 w 2746"/>
                        <a:gd name="T1" fmla="*/ 0 h 885"/>
                        <a:gd name="T2" fmla="*/ 0 w 2746"/>
                        <a:gd name="T3" fmla="*/ 0 h 885"/>
                        <a:gd name="T4" fmla="*/ 0 w 2746"/>
                        <a:gd name="T5" fmla="*/ 0 h 885"/>
                        <a:gd name="T6" fmla="*/ 0 w 2746"/>
                        <a:gd name="T7" fmla="*/ 0 h 885"/>
                        <a:gd name="T8" fmla="*/ 0 w 2746"/>
                        <a:gd name="T9" fmla="*/ 0 h 885"/>
                        <a:gd name="T10" fmla="*/ 0 w 2746"/>
                        <a:gd name="T11" fmla="*/ 0 h 885"/>
                        <a:gd name="T12" fmla="*/ 0 w 2746"/>
                        <a:gd name="T13" fmla="*/ 0 h 885"/>
                        <a:gd name="T14" fmla="*/ 0 w 2746"/>
                        <a:gd name="T15" fmla="*/ 0 h 885"/>
                        <a:gd name="T16" fmla="*/ 0 w 2746"/>
                        <a:gd name="T17" fmla="*/ 0 h 885"/>
                        <a:gd name="T18" fmla="*/ 0 w 2746"/>
                        <a:gd name="T19" fmla="*/ 0 h 885"/>
                        <a:gd name="T20" fmla="*/ 0 w 2746"/>
                        <a:gd name="T21" fmla="*/ 0 h 885"/>
                        <a:gd name="T22" fmla="*/ 0 w 2746"/>
                        <a:gd name="T23" fmla="*/ 0 h 885"/>
                        <a:gd name="T24" fmla="*/ 0 w 2746"/>
                        <a:gd name="T25" fmla="*/ 0 h 885"/>
                        <a:gd name="T26" fmla="*/ 0 w 2746"/>
                        <a:gd name="T27" fmla="*/ 0 h 885"/>
                        <a:gd name="T28" fmla="*/ 0 w 2746"/>
                        <a:gd name="T29" fmla="*/ 0 h 885"/>
                        <a:gd name="T30" fmla="*/ 0 w 2746"/>
                        <a:gd name="T31" fmla="*/ 0 h 885"/>
                        <a:gd name="T32" fmla="*/ 0 w 2746"/>
                        <a:gd name="T33" fmla="*/ 0 h 8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6" h="885">
                          <a:moveTo>
                            <a:pt x="0" y="0"/>
                          </a:moveTo>
                          <a:lnTo>
                            <a:pt x="12" y="82"/>
                          </a:lnTo>
                          <a:lnTo>
                            <a:pt x="49" y="165"/>
                          </a:lnTo>
                          <a:lnTo>
                            <a:pt x="110" y="245"/>
                          </a:lnTo>
                          <a:lnTo>
                            <a:pt x="195" y="324"/>
                          </a:lnTo>
                          <a:lnTo>
                            <a:pt x="302" y="400"/>
                          </a:lnTo>
                          <a:lnTo>
                            <a:pt x="430" y="474"/>
                          </a:lnTo>
                          <a:lnTo>
                            <a:pt x="580" y="542"/>
                          </a:lnTo>
                          <a:lnTo>
                            <a:pt x="750" y="608"/>
                          </a:lnTo>
                          <a:lnTo>
                            <a:pt x="939" y="668"/>
                          </a:lnTo>
                          <a:lnTo>
                            <a:pt x="1147" y="721"/>
                          </a:lnTo>
                          <a:lnTo>
                            <a:pt x="1373" y="768"/>
                          </a:lnTo>
                          <a:lnTo>
                            <a:pt x="1616" y="808"/>
                          </a:lnTo>
                          <a:lnTo>
                            <a:pt x="1875" y="841"/>
                          </a:lnTo>
                          <a:lnTo>
                            <a:pt x="2151" y="864"/>
                          </a:lnTo>
                          <a:lnTo>
                            <a:pt x="2441" y="879"/>
                          </a:lnTo>
                          <a:lnTo>
                            <a:pt x="2746" y="885"/>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51" name="Freeform 307"/>
                    <p:cNvSpPr>
                      <a:spLocks/>
                    </p:cNvSpPr>
                    <p:nvPr/>
                  </p:nvSpPr>
                  <p:spPr bwMode="auto">
                    <a:xfrm>
                      <a:off x="2750"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52" name="Freeform 308"/>
                    <p:cNvSpPr>
                      <a:spLocks/>
                    </p:cNvSpPr>
                    <p:nvPr/>
                  </p:nvSpPr>
                  <p:spPr bwMode="auto">
                    <a:xfrm>
                      <a:off x="2948" y="2577"/>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53" name="Freeform 309"/>
                    <p:cNvSpPr>
                      <a:spLocks/>
                    </p:cNvSpPr>
                    <p:nvPr/>
                  </p:nvSpPr>
                  <p:spPr bwMode="auto">
                    <a:xfrm>
                      <a:off x="2948" y="2516"/>
                      <a:ext cx="235" cy="63"/>
                    </a:xfrm>
                    <a:custGeom>
                      <a:avLst/>
                      <a:gdLst>
                        <a:gd name="T0" fmla="*/ 0 w 3295"/>
                        <a:gd name="T1" fmla="*/ 0 h 885"/>
                        <a:gd name="T2" fmla="*/ 0 w 3295"/>
                        <a:gd name="T3" fmla="*/ 0 h 885"/>
                        <a:gd name="T4" fmla="*/ 0 w 3295"/>
                        <a:gd name="T5" fmla="*/ 0 h 885"/>
                        <a:gd name="T6" fmla="*/ 0 w 3295"/>
                        <a:gd name="T7" fmla="*/ 0 h 885"/>
                        <a:gd name="T8" fmla="*/ 0 w 3295"/>
                        <a:gd name="T9" fmla="*/ 0 h 885"/>
                        <a:gd name="T10" fmla="*/ 0 w 3295"/>
                        <a:gd name="T11" fmla="*/ 0 h 885"/>
                        <a:gd name="T12" fmla="*/ 0 w 3295"/>
                        <a:gd name="T13" fmla="*/ 0 h 885"/>
                        <a:gd name="T14" fmla="*/ 0 w 3295"/>
                        <a:gd name="T15" fmla="*/ 0 h 885"/>
                        <a:gd name="T16" fmla="*/ 0 w 3295"/>
                        <a:gd name="T17" fmla="*/ 0 h 885"/>
                        <a:gd name="T18" fmla="*/ 0 w 3295"/>
                        <a:gd name="T19" fmla="*/ 0 h 885"/>
                        <a:gd name="T20" fmla="*/ 0 w 3295"/>
                        <a:gd name="T21" fmla="*/ 0 h 885"/>
                        <a:gd name="T22" fmla="*/ 0 w 3295"/>
                        <a:gd name="T23" fmla="*/ 0 h 885"/>
                        <a:gd name="T24" fmla="*/ 0 w 3295"/>
                        <a:gd name="T25" fmla="*/ 0 h 885"/>
                        <a:gd name="T26" fmla="*/ 0 w 3295"/>
                        <a:gd name="T27" fmla="*/ 0 h 885"/>
                        <a:gd name="T28" fmla="*/ 0 w 3295"/>
                        <a:gd name="T29" fmla="*/ 0 h 885"/>
                        <a:gd name="T30" fmla="*/ 0 w 3295"/>
                        <a:gd name="T31" fmla="*/ 0 h 885"/>
                        <a:gd name="T32" fmla="*/ 0 w 3295"/>
                        <a:gd name="T33" fmla="*/ 0 h 8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95" h="885">
                          <a:moveTo>
                            <a:pt x="0" y="885"/>
                          </a:moveTo>
                          <a:lnTo>
                            <a:pt x="310" y="880"/>
                          </a:lnTo>
                          <a:lnTo>
                            <a:pt x="618" y="868"/>
                          </a:lnTo>
                          <a:lnTo>
                            <a:pt x="920" y="848"/>
                          </a:lnTo>
                          <a:lnTo>
                            <a:pt x="1215" y="821"/>
                          </a:lnTo>
                          <a:lnTo>
                            <a:pt x="1500" y="786"/>
                          </a:lnTo>
                          <a:lnTo>
                            <a:pt x="1772" y="745"/>
                          </a:lnTo>
                          <a:lnTo>
                            <a:pt x="2030" y="695"/>
                          </a:lnTo>
                          <a:lnTo>
                            <a:pt x="2269" y="641"/>
                          </a:lnTo>
                          <a:lnTo>
                            <a:pt x="2491" y="580"/>
                          </a:lnTo>
                          <a:lnTo>
                            <a:pt x="2690" y="512"/>
                          </a:lnTo>
                          <a:lnTo>
                            <a:pt x="2864" y="440"/>
                          </a:lnTo>
                          <a:lnTo>
                            <a:pt x="3013" y="362"/>
                          </a:lnTo>
                          <a:lnTo>
                            <a:pt x="3132" y="278"/>
                          </a:lnTo>
                          <a:lnTo>
                            <a:pt x="3221" y="189"/>
                          </a:lnTo>
                          <a:lnTo>
                            <a:pt x="3275" y="97"/>
                          </a:lnTo>
                          <a:lnTo>
                            <a:pt x="3295"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54" name="Freeform 310"/>
                    <p:cNvSpPr>
                      <a:spLocks/>
                    </p:cNvSpPr>
                    <p:nvPr/>
                  </p:nvSpPr>
                  <p:spPr bwMode="auto">
                    <a:xfrm>
                      <a:off x="2948" y="2577"/>
                      <a:ext cx="1" cy="4"/>
                    </a:xfrm>
                    <a:custGeom>
                      <a:avLst/>
                      <a:gdLst>
                        <a:gd name="T0" fmla="*/ 0 w 1"/>
                        <a:gd name="T1" fmla="*/ 0 h 55"/>
                        <a:gd name="T2" fmla="*/ 0 w 1"/>
                        <a:gd name="T3" fmla="*/ 0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55" name="Freeform 311"/>
                    <p:cNvSpPr>
                      <a:spLocks/>
                    </p:cNvSpPr>
                    <p:nvPr/>
                  </p:nvSpPr>
                  <p:spPr bwMode="auto">
                    <a:xfrm>
                      <a:off x="3182" y="2516"/>
                      <a:ext cx="3"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56" name="Freeform 312"/>
                    <p:cNvSpPr>
                      <a:spLocks/>
                    </p:cNvSpPr>
                    <p:nvPr/>
                  </p:nvSpPr>
                  <p:spPr bwMode="auto">
                    <a:xfrm>
                      <a:off x="2948" y="2442"/>
                      <a:ext cx="235" cy="74"/>
                    </a:xfrm>
                    <a:custGeom>
                      <a:avLst/>
                      <a:gdLst>
                        <a:gd name="T0" fmla="*/ 0 w 3295"/>
                        <a:gd name="T1" fmla="*/ 0 h 1043"/>
                        <a:gd name="T2" fmla="*/ 0 w 3295"/>
                        <a:gd name="T3" fmla="*/ 0 h 1043"/>
                        <a:gd name="T4" fmla="*/ 0 w 3295"/>
                        <a:gd name="T5" fmla="*/ 0 h 1043"/>
                        <a:gd name="T6" fmla="*/ 0 w 3295"/>
                        <a:gd name="T7" fmla="*/ 0 h 1043"/>
                        <a:gd name="T8" fmla="*/ 0 w 3295"/>
                        <a:gd name="T9" fmla="*/ 0 h 1043"/>
                        <a:gd name="T10" fmla="*/ 0 w 3295"/>
                        <a:gd name="T11" fmla="*/ 0 h 1043"/>
                        <a:gd name="T12" fmla="*/ 0 w 3295"/>
                        <a:gd name="T13" fmla="*/ 0 h 1043"/>
                        <a:gd name="T14" fmla="*/ 0 w 3295"/>
                        <a:gd name="T15" fmla="*/ 0 h 1043"/>
                        <a:gd name="T16" fmla="*/ 0 w 3295"/>
                        <a:gd name="T17" fmla="*/ 0 h 1043"/>
                        <a:gd name="T18" fmla="*/ 0 w 3295"/>
                        <a:gd name="T19" fmla="*/ 0 h 1043"/>
                        <a:gd name="T20" fmla="*/ 0 w 3295"/>
                        <a:gd name="T21" fmla="*/ 0 h 1043"/>
                        <a:gd name="T22" fmla="*/ 0 w 3295"/>
                        <a:gd name="T23" fmla="*/ 0 h 1043"/>
                        <a:gd name="T24" fmla="*/ 0 w 3295"/>
                        <a:gd name="T25" fmla="*/ 0 h 1043"/>
                        <a:gd name="T26" fmla="*/ 0 w 3295"/>
                        <a:gd name="T27" fmla="*/ 0 h 1043"/>
                        <a:gd name="T28" fmla="*/ 0 w 3295"/>
                        <a:gd name="T29" fmla="*/ 0 h 1043"/>
                        <a:gd name="T30" fmla="*/ 0 w 3295"/>
                        <a:gd name="T31" fmla="*/ 0 h 1043"/>
                        <a:gd name="T32" fmla="*/ 0 w 3295"/>
                        <a:gd name="T33" fmla="*/ 0 h 10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95" h="1043">
                          <a:moveTo>
                            <a:pt x="3295" y="1043"/>
                          </a:moveTo>
                          <a:lnTo>
                            <a:pt x="3279" y="944"/>
                          </a:lnTo>
                          <a:lnTo>
                            <a:pt x="3233" y="845"/>
                          </a:lnTo>
                          <a:lnTo>
                            <a:pt x="3159" y="750"/>
                          </a:lnTo>
                          <a:lnTo>
                            <a:pt x="3055" y="656"/>
                          </a:lnTo>
                          <a:lnTo>
                            <a:pt x="2925" y="566"/>
                          </a:lnTo>
                          <a:lnTo>
                            <a:pt x="2769" y="479"/>
                          </a:lnTo>
                          <a:lnTo>
                            <a:pt x="2588" y="398"/>
                          </a:lnTo>
                          <a:lnTo>
                            <a:pt x="2383" y="322"/>
                          </a:lnTo>
                          <a:lnTo>
                            <a:pt x="2155" y="253"/>
                          </a:lnTo>
                          <a:lnTo>
                            <a:pt x="1905" y="190"/>
                          </a:lnTo>
                          <a:lnTo>
                            <a:pt x="1634" y="135"/>
                          </a:lnTo>
                          <a:lnTo>
                            <a:pt x="1343" y="88"/>
                          </a:lnTo>
                          <a:lnTo>
                            <a:pt x="1032" y="50"/>
                          </a:lnTo>
                          <a:lnTo>
                            <a:pt x="705" y="23"/>
                          </a:lnTo>
                          <a:lnTo>
                            <a:pt x="359" y="6"/>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57" name="Freeform 313"/>
                    <p:cNvSpPr>
                      <a:spLocks/>
                    </p:cNvSpPr>
                    <p:nvPr/>
                  </p:nvSpPr>
                  <p:spPr bwMode="auto">
                    <a:xfrm>
                      <a:off x="3182" y="2516"/>
                      <a:ext cx="3"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58" name="Freeform 314"/>
                    <p:cNvSpPr>
                      <a:spLocks/>
                    </p:cNvSpPr>
                    <p:nvPr/>
                  </p:nvSpPr>
                  <p:spPr bwMode="auto">
                    <a:xfrm>
                      <a:off x="2948" y="2440"/>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59" name="Freeform 315"/>
                    <p:cNvSpPr>
                      <a:spLocks/>
                    </p:cNvSpPr>
                    <p:nvPr/>
                  </p:nvSpPr>
                  <p:spPr bwMode="auto">
                    <a:xfrm>
                      <a:off x="2674" y="2442"/>
                      <a:ext cx="274" cy="74"/>
                    </a:xfrm>
                    <a:custGeom>
                      <a:avLst/>
                      <a:gdLst>
                        <a:gd name="T0" fmla="*/ 0 w 3844"/>
                        <a:gd name="T1" fmla="*/ 0 h 1043"/>
                        <a:gd name="T2" fmla="*/ 0 w 3844"/>
                        <a:gd name="T3" fmla="*/ 0 h 1043"/>
                        <a:gd name="T4" fmla="*/ 0 w 3844"/>
                        <a:gd name="T5" fmla="*/ 0 h 1043"/>
                        <a:gd name="T6" fmla="*/ 0 w 3844"/>
                        <a:gd name="T7" fmla="*/ 0 h 1043"/>
                        <a:gd name="T8" fmla="*/ 0 w 3844"/>
                        <a:gd name="T9" fmla="*/ 0 h 1043"/>
                        <a:gd name="T10" fmla="*/ 0 w 3844"/>
                        <a:gd name="T11" fmla="*/ 0 h 1043"/>
                        <a:gd name="T12" fmla="*/ 0 w 3844"/>
                        <a:gd name="T13" fmla="*/ 0 h 1043"/>
                        <a:gd name="T14" fmla="*/ 0 w 3844"/>
                        <a:gd name="T15" fmla="*/ 0 h 1043"/>
                        <a:gd name="T16" fmla="*/ 0 w 3844"/>
                        <a:gd name="T17" fmla="*/ 0 h 1043"/>
                        <a:gd name="T18" fmla="*/ 0 w 3844"/>
                        <a:gd name="T19" fmla="*/ 0 h 1043"/>
                        <a:gd name="T20" fmla="*/ 0 w 3844"/>
                        <a:gd name="T21" fmla="*/ 0 h 1043"/>
                        <a:gd name="T22" fmla="*/ 0 w 3844"/>
                        <a:gd name="T23" fmla="*/ 0 h 1043"/>
                        <a:gd name="T24" fmla="*/ 0 w 3844"/>
                        <a:gd name="T25" fmla="*/ 0 h 1043"/>
                        <a:gd name="T26" fmla="*/ 0 w 3844"/>
                        <a:gd name="T27" fmla="*/ 0 h 1043"/>
                        <a:gd name="T28" fmla="*/ 0 w 3844"/>
                        <a:gd name="T29" fmla="*/ 0 h 1043"/>
                        <a:gd name="T30" fmla="*/ 0 w 3844"/>
                        <a:gd name="T31" fmla="*/ 0 h 1043"/>
                        <a:gd name="T32" fmla="*/ 0 w 3844"/>
                        <a:gd name="T33" fmla="*/ 0 h 10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44" h="1043">
                          <a:moveTo>
                            <a:pt x="3844" y="0"/>
                          </a:moveTo>
                          <a:lnTo>
                            <a:pt x="3477" y="4"/>
                          </a:lnTo>
                          <a:lnTo>
                            <a:pt x="3114" y="19"/>
                          </a:lnTo>
                          <a:lnTo>
                            <a:pt x="2760" y="43"/>
                          </a:lnTo>
                          <a:lnTo>
                            <a:pt x="2414" y="76"/>
                          </a:lnTo>
                          <a:lnTo>
                            <a:pt x="2082" y="117"/>
                          </a:lnTo>
                          <a:lnTo>
                            <a:pt x="1765" y="167"/>
                          </a:lnTo>
                          <a:lnTo>
                            <a:pt x="1464" y="224"/>
                          </a:lnTo>
                          <a:lnTo>
                            <a:pt x="1185" y="289"/>
                          </a:lnTo>
                          <a:lnTo>
                            <a:pt x="929" y="362"/>
                          </a:lnTo>
                          <a:lnTo>
                            <a:pt x="698" y="441"/>
                          </a:lnTo>
                          <a:lnTo>
                            <a:pt x="496" y="526"/>
                          </a:lnTo>
                          <a:lnTo>
                            <a:pt x="325" y="618"/>
                          </a:lnTo>
                          <a:lnTo>
                            <a:pt x="186" y="717"/>
                          </a:lnTo>
                          <a:lnTo>
                            <a:pt x="85" y="821"/>
                          </a:lnTo>
                          <a:lnTo>
                            <a:pt x="22" y="929"/>
                          </a:lnTo>
                          <a:lnTo>
                            <a:pt x="0" y="1043"/>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60" name="Freeform 316"/>
                    <p:cNvSpPr>
                      <a:spLocks/>
                    </p:cNvSpPr>
                    <p:nvPr/>
                  </p:nvSpPr>
                  <p:spPr bwMode="auto">
                    <a:xfrm>
                      <a:off x="2948" y="2440"/>
                      <a:ext cx="1" cy="3"/>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61" name="Freeform 317"/>
                    <p:cNvSpPr>
                      <a:spLocks/>
                    </p:cNvSpPr>
                    <p:nvPr/>
                  </p:nvSpPr>
                  <p:spPr bwMode="auto">
                    <a:xfrm>
                      <a:off x="2672"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62" name="Freeform 318"/>
                    <p:cNvSpPr>
                      <a:spLocks/>
                    </p:cNvSpPr>
                    <p:nvPr/>
                  </p:nvSpPr>
                  <p:spPr bwMode="auto">
                    <a:xfrm>
                      <a:off x="2674" y="2516"/>
                      <a:ext cx="274" cy="86"/>
                    </a:xfrm>
                    <a:custGeom>
                      <a:avLst/>
                      <a:gdLst>
                        <a:gd name="T0" fmla="*/ 0 w 3844"/>
                        <a:gd name="T1" fmla="*/ 0 h 1206"/>
                        <a:gd name="T2" fmla="*/ 0 w 3844"/>
                        <a:gd name="T3" fmla="*/ 0 h 1206"/>
                        <a:gd name="T4" fmla="*/ 0 w 3844"/>
                        <a:gd name="T5" fmla="*/ 0 h 1206"/>
                        <a:gd name="T6" fmla="*/ 0 w 3844"/>
                        <a:gd name="T7" fmla="*/ 0 h 1206"/>
                        <a:gd name="T8" fmla="*/ 0 w 3844"/>
                        <a:gd name="T9" fmla="*/ 0 h 1206"/>
                        <a:gd name="T10" fmla="*/ 0 w 3844"/>
                        <a:gd name="T11" fmla="*/ 0 h 1206"/>
                        <a:gd name="T12" fmla="*/ 0 w 3844"/>
                        <a:gd name="T13" fmla="*/ 0 h 1206"/>
                        <a:gd name="T14" fmla="*/ 0 w 3844"/>
                        <a:gd name="T15" fmla="*/ 0 h 1206"/>
                        <a:gd name="T16" fmla="*/ 0 w 3844"/>
                        <a:gd name="T17" fmla="*/ 0 h 1206"/>
                        <a:gd name="T18" fmla="*/ 0 w 3844"/>
                        <a:gd name="T19" fmla="*/ 0 h 1206"/>
                        <a:gd name="T20" fmla="*/ 0 w 3844"/>
                        <a:gd name="T21" fmla="*/ 0 h 1206"/>
                        <a:gd name="T22" fmla="*/ 0 w 3844"/>
                        <a:gd name="T23" fmla="*/ 0 h 1206"/>
                        <a:gd name="T24" fmla="*/ 0 w 3844"/>
                        <a:gd name="T25" fmla="*/ 0 h 1206"/>
                        <a:gd name="T26" fmla="*/ 0 w 3844"/>
                        <a:gd name="T27" fmla="*/ 0 h 1206"/>
                        <a:gd name="T28" fmla="*/ 0 w 3844"/>
                        <a:gd name="T29" fmla="*/ 0 h 1206"/>
                        <a:gd name="T30" fmla="*/ 0 w 3844"/>
                        <a:gd name="T31" fmla="*/ 0 h 1206"/>
                        <a:gd name="T32" fmla="*/ 0 w 3844"/>
                        <a:gd name="T33" fmla="*/ 0 h 1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44" h="1206">
                          <a:moveTo>
                            <a:pt x="0" y="0"/>
                          </a:moveTo>
                          <a:lnTo>
                            <a:pt x="18" y="116"/>
                          </a:lnTo>
                          <a:lnTo>
                            <a:pt x="72" y="229"/>
                          </a:lnTo>
                          <a:lnTo>
                            <a:pt x="161" y="341"/>
                          </a:lnTo>
                          <a:lnTo>
                            <a:pt x="282" y="449"/>
                          </a:lnTo>
                          <a:lnTo>
                            <a:pt x="435" y="553"/>
                          </a:lnTo>
                          <a:lnTo>
                            <a:pt x="619" y="654"/>
                          </a:lnTo>
                          <a:lnTo>
                            <a:pt x="832" y="747"/>
                          </a:lnTo>
                          <a:lnTo>
                            <a:pt x="1072" y="834"/>
                          </a:lnTo>
                          <a:lnTo>
                            <a:pt x="1340" y="915"/>
                          </a:lnTo>
                          <a:lnTo>
                            <a:pt x="1632" y="987"/>
                          </a:lnTo>
                          <a:lnTo>
                            <a:pt x="1949" y="1051"/>
                          </a:lnTo>
                          <a:lnTo>
                            <a:pt x="2288" y="1104"/>
                          </a:lnTo>
                          <a:lnTo>
                            <a:pt x="2648" y="1147"/>
                          </a:lnTo>
                          <a:lnTo>
                            <a:pt x="3029" y="1179"/>
                          </a:lnTo>
                          <a:lnTo>
                            <a:pt x="3427" y="1198"/>
                          </a:lnTo>
                          <a:lnTo>
                            <a:pt x="3844" y="1206"/>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63" name="Freeform 319"/>
                    <p:cNvSpPr>
                      <a:spLocks/>
                    </p:cNvSpPr>
                    <p:nvPr/>
                  </p:nvSpPr>
                  <p:spPr bwMode="auto">
                    <a:xfrm>
                      <a:off x="2672"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64" name="Freeform 320"/>
                    <p:cNvSpPr>
                      <a:spLocks/>
                    </p:cNvSpPr>
                    <p:nvPr/>
                  </p:nvSpPr>
                  <p:spPr bwMode="auto">
                    <a:xfrm>
                      <a:off x="2948" y="2600"/>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65" name="Freeform 321"/>
                    <p:cNvSpPr>
                      <a:spLocks/>
                    </p:cNvSpPr>
                    <p:nvPr/>
                  </p:nvSpPr>
                  <p:spPr bwMode="auto">
                    <a:xfrm>
                      <a:off x="2948" y="2516"/>
                      <a:ext cx="314" cy="86"/>
                    </a:xfrm>
                    <a:custGeom>
                      <a:avLst/>
                      <a:gdLst>
                        <a:gd name="T0" fmla="*/ 0 w 4392"/>
                        <a:gd name="T1" fmla="*/ 0 h 1206"/>
                        <a:gd name="T2" fmla="*/ 0 w 4392"/>
                        <a:gd name="T3" fmla="*/ 0 h 1206"/>
                        <a:gd name="T4" fmla="*/ 0 w 4392"/>
                        <a:gd name="T5" fmla="*/ 0 h 1206"/>
                        <a:gd name="T6" fmla="*/ 0 w 4392"/>
                        <a:gd name="T7" fmla="*/ 0 h 1206"/>
                        <a:gd name="T8" fmla="*/ 0 w 4392"/>
                        <a:gd name="T9" fmla="*/ 0 h 1206"/>
                        <a:gd name="T10" fmla="*/ 0 w 4392"/>
                        <a:gd name="T11" fmla="*/ 0 h 1206"/>
                        <a:gd name="T12" fmla="*/ 0 w 4392"/>
                        <a:gd name="T13" fmla="*/ 0 h 1206"/>
                        <a:gd name="T14" fmla="*/ 0 w 4392"/>
                        <a:gd name="T15" fmla="*/ 0 h 1206"/>
                        <a:gd name="T16" fmla="*/ 0 w 4392"/>
                        <a:gd name="T17" fmla="*/ 0 h 1206"/>
                        <a:gd name="T18" fmla="*/ 0 w 4392"/>
                        <a:gd name="T19" fmla="*/ 0 h 1206"/>
                        <a:gd name="T20" fmla="*/ 0 w 4392"/>
                        <a:gd name="T21" fmla="*/ 0 h 1206"/>
                        <a:gd name="T22" fmla="*/ 0 w 4392"/>
                        <a:gd name="T23" fmla="*/ 0 h 1206"/>
                        <a:gd name="T24" fmla="*/ 0 w 4392"/>
                        <a:gd name="T25" fmla="*/ 0 h 1206"/>
                        <a:gd name="T26" fmla="*/ 0 w 4392"/>
                        <a:gd name="T27" fmla="*/ 0 h 1206"/>
                        <a:gd name="T28" fmla="*/ 0 w 4392"/>
                        <a:gd name="T29" fmla="*/ 0 h 1206"/>
                        <a:gd name="T30" fmla="*/ 0 w 4392"/>
                        <a:gd name="T31" fmla="*/ 0 h 1206"/>
                        <a:gd name="T32" fmla="*/ 0 w 4392"/>
                        <a:gd name="T33" fmla="*/ 0 h 1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92" h="1206">
                          <a:moveTo>
                            <a:pt x="0" y="1206"/>
                          </a:moveTo>
                          <a:lnTo>
                            <a:pt x="422" y="1199"/>
                          </a:lnTo>
                          <a:lnTo>
                            <a:pt x="839" y="1182"/>
                          </a:lnTo>
                          <a:lnTo>
                            <a:pt x="1245" y="1154"/>
                          </a:lnTo>
                          <a:lnTo>
                            <a:pt x="1641" y="1117"/>
                          </a:lnTo>
                          <a:lnTo>
                            <a:pt x="2022" y="1068"/>
                          </a:lnTo>
                          <a:lnTo>
                            <a:pt x="2385" y="1010"/>
                          </a:lnTo>
                          <a:lnTo>
                            <a:pt x="2726" y="944"/>
                          </a:lnTo>
                          <a:lnTo>
                            <a:pt x="3045" y="868"/>
                          </a:lnTo>
                          <a:lnTo>
                            <a:pt x="3337" y="784"/>
                          </a:lnTo>
                          <a:lnTo>
                            <a:pt x="3600" y="692"/>
                          </a:lnTo>
                          <a:lnTo>
                            <a:pt x="3830" y="593"/>
                          </a:lnTo>
                          <a:lnTo>
                            <a:pt x="4024" y="487"/>
                          </a:lnTo>
                          <a:lnTo>
                            <a:pt x="4181" y="373"/>
                          </a:lnTo>
                          <a:lnTo>
                            <a:pt x="4296" y="255"/>
                          </a:lnTo>
                          <a:lnTo>
                            <a:pt x="4368" y="130"/>
                          </a:lnTo>
                          <a:lnTo>
                            <a:pt x="4392"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66" name="Freeform 322"/>
                    <p:cNvSpPr>
                      <a:spLocks/>
                    </p:cNvSpPr>
                    <p:nvPr/>
                  </p:nvSpPr>
                  <p:spPr bwMode="auto">
                    <a:xfrm>
                      <a:off x="2948" y="2600"/>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67" name="Freeform 323"/>
                    <p:cNvSpPr>
                      <a:spLocks/>
                    </p:cNvSpPr>
                    <p:nvPr/>
                  </p:nvSpPr>
                  <p:spPr bwMode="auto">
                    <a:xfrm>
                      <a:off x="3260"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68" name="Freeform 324"/>
                    <p:cNvSpPr>
                      <a:spLocks/>
                    </p:cNvSpPr>
                    <p:nvPr/>
                  </p:nvSpPr>
                  <p:spPr bwMode="auto">
                    <a:xfrm>
                      <a:off x="2948" y="2419"/>
                      <a:ext cx="314" cy="97"/>
                    </a:xfrm>
                    <a:custGeom>
                      <a:avLst/>
                      <a:gdLst>
                        <a:gd name="T0" fmla="*/ 0 w 4392"/>
                        <a:gd name="T1" fmla="*/ 0 h 1364"/>
                        <a:gd name="T2" fmla="*/ 0 w 4392"/>
                        <a:gd name="T3" fmla="*/ 0 h 1364"/>
                        <a:gd name="T4" fmla="*/ 0 w 4392"/>
                        <a:gd name="T5" fmla="*/ 0 h 1364"/>
                        <a:gd name="T6" fmla="*/ 0 w 4392"/>
                        <a:gd name="T7" fmla="*/ 0 h 1364"/>
                        <a:gd name="T8" fmla="*/ 0 w 4392"/>
                        <a:gd name="T9" fmla="*/ 0 h 1364"/>
                        <a:gd name="T10" fmla="*/ 0 w 4392"/>
                        <a:gd name="T11" fmla="*/ 0 h 1364"/>
                        <a:gd name="T12" fmla="*/ 0 w 4392"/>
                        <a:gd name="T13" fmla="*/ 0 h 1364"/>
                        <a:gd name="T14" fmla="*/ 0 w 4392"/>
                        <a:gd name="T15" fmla="*/ 0 h 1364"/>
                        <a:gd name="T16" fmla="*/ 0 w 4392"/>
                        <a:gd name="T17" fmla="*/ 0 h 1364"/>
                        <a:gd name="T18" fmla="*/ 0 w 4392"/>
                        <a:gd name="T19" fmla="*/ 0 h 1364"/>
                        <a:gd name="T20" fmla="*/ 0 w 4392"/>
                        <a:gd name="T21" fmla="*/ 0 h 1364"/>
                        <a:gd name="T22" fmla="*/ 0 w 4392"/>
                        <a:gd name="T23" fmla="*/ 0 h 1364"/>
                        <a:gd name="T24" fmla="*/ 0 w 4392"/>
                        <a:gd name="T25" fmla="*/ 0 h 1364"/>
                        <a:gd name="T26" fmla="*/ 0 w 4392"/>
                        <a:gd name="T27" fmla="*/ 0 h 1364"/>
                        <a:gd name="T28" fmla="*/ 0 w 4392"/>
                        <a:gd name="T29" fmla="*/ 0 h 1364"/>
                        <a:gd name="T30" fmla="*/ 0 w 4392"/>
                        <a:gd name="T31" fmla="*/ 0 h 1364"/>
                        <a:gd name="T32" fmla="*/ 0 w 4392"/>
                        <a:gd name="T33" fmla="*/ 0 h 13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92" h="1364">
                          <a:moveTo>
                            <a:pt x="4392" y="1364"/>
                          </a:moveTo>
                          <a:lnTo>
                            <a:pt x="4371" y="1231"/>
                          </a:lnTo>
                          <a:lnTo>
                            <a:pt x="4309" y="1102"/>
                          </a:lnTo>
                          <a:lnTo>
                            <a:pt x="4206" y="976"/>
                          </a:lnTo>
                          <a:lnTo>
                            <a:pt x="4066" y="853"/>
                          </a:lnTo>
                          <a:lnTo>
                            <a:pt x="3891" y="734"/>
                          </a:lnTo>
                          <a:lnTo>
                            <a:pt x="3679" y="622"/>
                          </a:lnTo>
                          <a:lnTo>
                            <a:pt x="3435" y="516"/>
                          </a:lnTo>
                          <a:lnTo>
                            <a:pt x="3159" y="417"/>
                          </a:lnTo>
                          <a:lnTo>
                            <a:pt x="2852" y="327"/>
                          </a:lnTo>
                          <a:lnTo>
                            <a:pt x="2518" y="245"/>
                          </a:lnTo>
                          <a:lnTo>
                            <a:pt x="2156" y="174"/>
                          </a:lnTo>
                          <a:lnTo>
                            <a:pt x="1769" y="114"/>
                          </a:lnTo>
                          <a:lnTo>
                            <a:pt x="1358" y="66"/>
                          </a:lnTo>
                          <a:lnTo>
                            <a:pt x="925" y="29"/>
                          </a:lnTo>
                          <a:lnTo>
                            <a:pt x="472" y="8"/>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69" name="Freeform 325"/>
                    <p:cNvSpPr>
                      <a:spLocks/>
                    </p:cNvSpPr>
                    <p:nvPr/>
                  </p:nvSpPr>
                  <p:spPr bwMode="auto">
                    <a:xfrm>
                      <a:off x="3260"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70" name="Freeform 326"/>
                    <p:cNvSpPr>
                      <a:spLocks/>
                    </p:cNvSpPr>
                    <p:nvPr/>
                  </p:nvSpPr>
                  <p:spPr bwMode="auto">
                    <a:xfrm>
                      <a:off x="2948" y="2417"/>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71" name="Freeform 327"/>
                    <p:cNvSpPr>
                      <a:spLocks/>
                    </p:cNvSpPr>
                    <p:nvPr/>
                  </p:nvSpPr>
                  <p:spPr bwMode="auto">
                    <a:xfrm>
                      <a:off x="2595" y="2419"/>
                      <a:ext cx="353" cy="97"/>
                    </a:xfrm>
                    <a:custGeom>
                      <a:avLst/>
                      <a:gdLst>
                        <a:gd name="T0" fmla="*/ 0 w 4943"/>
                        <a:gd name="T1" fmla="*/ 0 h 1364"/>
                        <a:gd name="T2" fmla="*/ 0 w 4943"/>
                        <a:gd name="T3" fmla="*/ 0 h 1364"/>
                        <a:gd name="T4" fmla="*/ 0 w 4943"/>
                        <a:gd name="T5" fmla="*/ 0 h 1364"/>
                        <a:gd name="T6" fmla="*/ 0 w 4943"/>
                        <a:gd name="T7" fmla="*/ 0 h 1364"/>
                        <a:gd name="T8" fmla="*/ 0 w 4943"/>
                        <a:gd name="T9" fmla="*/ 0 h 1364"/>
                        <a:gd name="T10" fmla="*/ 0 w 4943"/>
                        <a:gd name="T11" fmla="*/ 0 h 1364"/>
                        <a:gd name="T12" fmla="*/ 0 w 4943"/>
                        <a:gd name="T13" fmla="*/ 0 h 1364"/>
                        <a:gd name="T14" fmla="*/ 0 w 4943"/>
                        <a:gd name="T15" fmla="*/ 0 h 1364"/>
                        <a:gd name="T16" fmla="*/ 0 w 4943"/>
                        <a:gd name="T17" fmla="*/ 0 h 1364"/>
                        <a:gd name="T18" fmla="*/ 0 w 4943"/>
                        <a:gd name="T19" fmla="*/ 0 h 1364"/>
                        <a:gd name="T20" fmla="*/ 0 w 4943"/>
                        <a:gd name="T21" fmla="*/ 0 h 1364"/>
                        <a:gd name="T22" fmla="*/ 0 w 4943"/>
                        <a:gd name="T23" fmla="*/ 0 h 1364"/>
                        <a:gd name="T24" fmla="*/ 0 w 4943"/>
                        <a:gd name="T25" fmla="*/ 0 h 1364"/>
                        <a:gd name="T26" fmla="*/ 0 w 4943"/>
                        <a:gd name="T27" fmla="*/ 0 h 1364"/>
                        <a:gd name="T28" fmla="*/ 0 w 4943"/>
                        <a:gd name="T29" fmla="*/ 0 h 1364"/>
                        <a:gd name="T30" fmla="*/ 0 w 4943"/>
                        <a:gd name="T31" fmla="*/ 0 h 1364"/>
                        <a:gd name="T32" fmla="*/ 0 w 4943"/>
                        <a:gd name="T33" fmla="*/ 0 h 13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3" h="1364">
                          <a:moveTo>
                            <a:pt x="4943" y="0"/>
                          </a:moveTo>
                          <a:lnTo>
                            <a:pt x="4464" y="7"/>
                          </a:lnTo>
                          <a:lnTo>
                            <a:pt x="3993" y="26"/>
                          </a:lnTo>
                          <a:lnTo>
                            <a:pt x="3533" y="58"/>
                          </a:lnTo>
                          <a:lnTo>
                            <a:pt x="3087" y="101"/>
                          </a:lnTo>
                          <a:lnTo>
                            <a:pt x="2658" y="156"/>
                          </a:lnTo>
                          <a:lnTo>
                            <a:pt x="2251" y="222"/>
                          </a:lnTo>
                          <a:lnTo>
                            <a:pt x="1867" y="298"/>
                          </a:lnTo>
                          <a:lnTo>
                            <a:pt x="1508" y="384"/>
                          </a:lnTo>
                          <a:lnTo>
                            <a:pt x="1181" y="479"/>
                          </a:lnTo>
                          <a:lnTo>
                            <a:pt x="886" y="583"/>
                          </a:lnTo>
                          <a:lnTo>
                            <a:pt x="630" y="696"/>
                          </a:lnTo>
                          <a:lnTo>
                            <a:pt x="411" y="815"/>
                          </a:lnTo>
                          <a:lnTo>
                            <a:pt x="236" y="943"/>
                          </a:lnTo>
                          <a:lnTo>
                            <a:pt x="107" y="1077"/>
                          </a:lnTo>
                          <a:lnTo>
                            <a:pt x="27" y="1218"/>
                          </a:lnTo>
                          <a:lnTo>
                            <a:pt x="0" y="1364"/>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72" name="Freeform 328"/>
                    <p:cNvSpPr>
                      <a:spLocks/>
                    </p:cNvSpPr>
                    <p:nvPr/>
                  </p:nvSpPr>
                  <p:spPr bwMode="auto">
                    <a:xfrm>
                      <a:off x="2948" y="2417"/>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73" name="Freeform 329"/>
                    <p:cNvSpPr>
                      <a:spLocks/>
                    </p:cNvSpPr>
                    <p:nvPr/>
                  </p:nvSpPr>
                  <p:spPr bwMode="auto">
                    <a:xfrm>
                      <a:off x="259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74" name="Freeform 330"/>
                    <p:cNvSpPr>
                      <a:spLocks/>
                    </p:cNvSpPr>
                    <p:nvPr/>
                  </p:nvSpPr>
                  <p:spPr bwMode="auto">
                    <a:xfrm>
                      <a:off x="2595" y="2516"/>
                      <a:ext cx="353" cy="109"/>
                    </a:xfrm>
                    <a:custGeom>
                      <a:avLst/>
                      <a:gdLst>
                        <a:gd name="T0" fmla="*/ 0 w 4943"/>
                        <a:gd name="T1" fmla="*/ 0 h 1527"/>
                        <a:gd name="T2" fmla="*/ 0 w 4943"/>
                        <a:gd name="T3" fmla="*/ 0 h 1527"/>
                        <a:gd name="T4" fmla="*/ 0 w 4943"/>
                        <a:gd name="T5" fmla="*/ 0 h 1527"/>
                        <a:gd name="T6" fmla="*/ 0 w 4943"/>
                        <a:gd name="T7" fmla="*/ 0 h 1527"/>
                        <a:gd name="T8" fmla="*/ 0 w 4943"/>
                        <a:gd name="T9" fmla="*/ 0 h 1527"/>
                        <a:gd name="T10" fmla="*/ 0 w 4943"/>
                        <a:gd name="T11" fmla="*/ 0 h 1527"/>
                        <a:gd name="T12" fmla="*/ 0 w 4943"/>
                        <a:gd name="T13" fmla="*/ 0 h 1527"/>
                        <a:gd name="T14" fmla="*/ 0 w 4943"/>
                        <a:gd name="T15" fmla="*/ 0 h 1527"/>
                        <a:gd name="T16" fmla="*/ 0 w 4943"/>
                        <a:gd name="T17" fmla="*/ 0 h 1527"/>
                        <a:gd name="T18" fmla="*/ 0 w 4943"/>
                        <a:gd name="T19" fmla="*/ 0 h 1527"/>
                        <a:gd name="T20" fmla="*/ 0 w 4943"/>
                        <a:gd name="T21" fmla="*/ 0 h 1527"/>
                        <a:gd name="T22" fmla="*/ 0 w 4943"/>
                        <a:gd name="T23" fmla="*/ 0 h 1527"/>
                        <a:gd name="T24" fmla="*/ 0 w 4943"/>
                        <a:gd name="T25" fmla="*/ 0 h 1527"/>
                        <a:gd name="T26" fmla="*/ 0 w 4943"/>
                        <a:gd name="T27" fmla="*/ 0 h 1527"/>
                        <a:gd name="T28" fmla="*/ 0 w 4943"/>
                        <a:gd name="T29" fmla="*/ 0 h 1527"/>
                        <a:gd name="T30" fmla="*/ 0 w 4943"/>
                        <a:gd name="T31" fmla="*/ 0 h 1527"/>
                        <a:gd name="T32" fmla="*/ 0 w 4943"/>
                        <a:gd name="T33" fmla="*/ 0 h 15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3" h="1527">
                          <a:moveTo>
                            <a:pt x="0" y="0"/>
                          </a:moveTo>
                          <a:lnTo>
                            <a:pt x="24" y="148"/>
                          </a:lnTo>
                          <a:lnTo>
                            <a:pt x="95" y="293"/>
                          </a:lnTo>
                          <a:lnTo>
                            <a:pt x="210" y="435"/>
                          </a:lnTo>
                          <a:lnTo>
                            <a:pt x="368" y="573"/>
                          </a:lnTo>
                          <a:lnTo>
                            <a:pt x="569" y="706"/>
                          </a:lnTo>
                          <a:lnTo>
                            <a:pt x="807" y="832"/>
                          </a:lnTo>
                          <a:lnTo>
                            <a:pt x="1083" y="951"/>
                          </a:lnTo>
                          <a:lnTo>
                            <a:pt x="1396" y="1061"/>
                          </a:lnTo>
                          <a:lnTo>
                            <a:pt x="1740" y="1162"/>
                          </a:lnTo>
                          <a:lnTo>
                            <a:pt x="2118" y="1253"/>
                          </a:lnTo>
                          <a:lnTo>
                            <a:pt x="2525" y="1332"/>
                          </a:lnTo>
                          <a:lnTo>
                            <a:pt x="2960" y="1399"/>
                          </a:lnTo>
                          <a:lnTo>
                            <a:pt x="3421" y="1454"/>
                          </a:lnTo>
                          <a:lnTo>
                            <a:pt x="3906" y="1493"/>
                          </a:lnTo>
                          <a:lnTo>
                            <a:pt x="4414" y="1518"/>
                          </a:lnTo>
                          <a:lnTo>
                            <a:pt x="4943" y="1527"/>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75" name="Freeform 331"/>
                    <p:cNvSpPr>
                      <a:spLocks/>
                    </p:cNvSpPr>
                    <p:nvPr/>
                  </p:nvSpPr>
                  <p:spPr bwMode="auto">
                    <a:xfrm>
                      <a:off x="2593"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76" name="Freeform 332"/>
                    <p:cNvSpPr>
                      <a:spLocks/>
                    </p:cNvSpPr>
                    <p:nvPr/>
                  </p:nvSpPr>
                  <p:spPr bwMode="auto">
                    <a:xfrm>
                      <a:off x="2948" y="2623"/>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77" name="Freeform 333"/>
                    <p:cNvSpPr>
                      <a:spLocks/>
                    </p:cNvSpPr>
                    <p:nvPr/>
                  </p:nvSpPr>
                  <p:spPr bwMode="auto">
                    <a:xfrm>
                      <a:off x="2948" y="2516"/>
                      <a:ext cx="392" cy="109"/>
                    </a:xfrm>
                    <a:custGeom>
                      <a:avLst/>
                      <a:gdLst>
                        <a:gd name="T0" fmla="*/ 0 w 5491"/>
                        <a:gd name="T1" fmla="*/ 0 h 1527"/>
                        <a:gd name="T2" fmla="*/ 0 w 5491"/>
                        <a:gd name="T3" fmla="*/ 0 h 1527"/>
                        <a:gd name="T4" fmla="*/ 0 w 5491"/>
                        <a:gd name="T5" fmla="*/ 0 h 1527"/>
                        <a:gd name="T6" fmla="*/ 0 w 5491"/>
                        <a:gd name="T7" fmla="*/ 0 h 1527"/>
                        <a:gd name="T8" fmla="*/ 0 w 5491"/>
                        <a:gd name="T9" fmla="*/ 0 h 1527"/>
                        <a:gd name="T10" fmla="*/ 0 w 5491"/>
                        <a:gd name="T11" fmla="*/ 0 h 1527"/>
                        <a:gd name="T12" fmla="*/ 0 w 5491"/>
                        <a:gd name="T13" fmla="*/ 0 h 1527"/>
                        <a:gd name="T14" fmla="*/ 0 w 5491"/>
                        <a:gd name="T15" fmla="*/ 0 h 1527"/>
                        <a:gd name="T16" fmla="*/ 0 w 5491"/>
                        <a:gd name="T17" fmla="*/ 0 h 1527"/>
                        <a:gd name="T18" fmla="*/ 0 w 5491"/>
                        <a:gd name="T19" fmla="*/ 0 h 1527"/>
                        <a:gd name="T20" fmla="*/ 0 w 5491"/>
                        <a:gd name="T21" fmla="*/ 0 h 1527"/>
                        <a:gd name="T22" fmla="*/ 0 w 5491"/>
                        <a:gd name="T23" fmla="*/ 0 h 1527"/>
                        <a:gd name="T24" fmla="*/ 0 w 5491"/>
                        <a:gd name="T25" fmla="*/ 0 h 1527"/>
                        <a:gd name="T26" fmla="*/ 0 w 5491"/>
                        <a:gd name="T27" fmla="*/ 0 h 1527"/>
                        <a:gd name="T28" fmla="*/ 0 w 5491"/>
                        <a:gd name="T29" fmla="*/ 0 h 1527"/>
                        <a:gd name="T30" fmla="*/ 0 w 5491"/>
                        <a:gd name="T31" fmla="*/ 0 h 1527"/>
                        <a:gd name="T32" fmla="*/ 0 w 5491"/>
                        <a:gd name="T33" fmla="*/ 0 h 15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1" h="1527">
                          <a:moveTo>
                            <a:pt x="0" y="1527"/>
                          </a:moveTo>
                          <a:lnTo>
                            <a:pt x="534" y="1519"/>
                          </a:lnTo>
                          <a:lnTo>
                            <a:pt x="1059" y="1497"/>
                          </a:lnTo>
                          <a:lnTo>
                            <a:pt x="1572" y="1461"/>
                          </a:lnTo>
                          <a:lnTo>
                            <a:pt x="2068" y="1412"/>
                          </a:lnTo>
                          <a:lnTo>
                            <a:pt x="2544" y="1350"/>
                          </a:lnTo>
                          <a:lnTo>
                            <a:pt x="2998" y="1276"/>
                          </a:lnTo>
                          <a:lnTo>
                            <a:pt x="3425" y="1191"/>
                          </a:lnTo>
                          <a:lnTo>
                            <a:pt x="3821" y="1094"/>
                          </a:lnTo>
                          <a:lnTo>
                            <a:pt x="4184" y="987"/>
                          </a:lnTo>
                          <a:lnTo>
                            <a:pt x="4510" y="871"/>
                          </a:lnTo>
                          <a:lnTo>
                            <a:pt x="4795" y="746"/>
                          </a:lnTo>
                          <a:lnTo>
                            <a:pt x="5037" y="611"/>
                          </a:lnTo>
                          <a:lnTo>
                            <a:pt x="5230" y="469"/>
                          </a:lnTo>
                          <a:lnTo>
                            <a:pt x="5373" y="319"/>
                          </a:lnTo>
                          <a:lnTo>
                            <a:pt x="5460" y="163"/>
                          </a:lnTo>
                          <a:lnTo>
                            <a:pt x="5491"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78" name="Freeform 334"/>
                    <p:cNvSpPr>
                      <a:spLocks/>
                    </p:cNvSpPr>
                    <p:nvPr/>
                  </p:nvSpPr>
                  <p:spPr bwMode="auto">
                    <a:xfrm>
                      <a:off x="2948" y="2623"/>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79" name="Freeform 335"/>
                    <p:cNvSpPr>
                      <a:spLocks/>
                    </p:cNvSpPr>
                    <p:nvPr/>
                  </p:nvSpPr>
                  <p:spPr bwMode="auto">
                    <a:xfrm>
                      <a:off x="3338"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80" name="Freeform 336"/>
                    <p:cNvSpPr>
                      <a:spLocks/>
                    </p:cNvSpPr>
                    <p:nvPr/>
                  </p:nvSpPr>
                  <p:spPr bwMode="auto">
                    <a:xfrm>
                      <a:off x="2948" y="2396"/>
                      <a:ext cx="392" cy="120"/>
                    </a:xfrm>
                    <a:custGeom>
                      <a:avLst/>
                      <a:gdLst>
                        <a:gd name="T0" fmla="*/ 0 w 5491"/>
                        <a:gd name="T1" fmla="*/ 0 h 1686"/>
                        <a:gd name="T2" fmla="*/ 0 w 5491"/>
                        <a:gd name="T3" fmla="*/ 0 h 1686"/>
                        <a:gd name="T4" fmla="*/ 0 w 5491"/>
                        <a:gd name="T5" fmla="*/ 0 h 1686"/>
                        <a:gd name="T6" fmla="*/ 0 w 5491"/>
                        <a:gd name="T7" fmla="*/ 0 h 1686"/>
                        <a:gd name="T8" fmla="*/ 0 w 5491"/>
                        <a:gd name="T9" fmla="*/ 0 h 1686"/>
                        <a:gd name="T10" fmla="*/ 0 w 5491"/>
                        <a:gd name="T11" fmla="*/ 0 h 1686"/>
                        <a:gd name="T12" fmla="*/ 0 w 5491"/>
                        <a:gd name="T13" fmla="*/ 0 h 1686"/>
                        <a:gd name="T14" fmla="*/ 0 w 5491"/>
                        <a:gd name="T15" fmla="*/ 0 h 1686"/>
                        <a:gd name="T16" fmla="*/ 0 w 5491"/>
                        <a:gd name="T17" fmla="*/ 0 h 1686"/>
                        <a:gd name="T18" fmla="*/ 0 w 5491"/>
                        <a:gd name="T19" fmla="*/ 0 h 1686"/>
                        <a:gd name="T20" fmla="*/ 0 w 5491"/>
                        <a:gd name="T21" fmla="*/ 0 h 1686"/>
                        <a:gd name="T22" fmla="*/ 0 w 5491"/>
                        <a:gd name="T23" fmla="*/ 0 h 1686"/>
                        <a:gd name="T24" fmla="*/ 0 w 5491"/>
                        <a:gd name="T25" fmla="*/ 0 h 1686"/>
                        <a:gd name="T26" fmla="*/ 0 w 5491"/>
                        <a:gd name="T27" fmla="*/ 0 h 1686"/>
                        <a:gd name="T28" fmla="*/ 0 w 5491"/>
                        <a:gd name="T29" fmla="*/ 0 h 1686"/>
                        <a:gd name="T30" fmla="*/ 0 w 5491"/>
                        <a:gd name="T31" fmla="*/ 0 h 1686"/>
                        <a:gd name="T32" fmla="*/ 0 w 5491"/>
                        <a:gd name="T33" fmla="*/ 0 h 1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1" h="1686">
                          <a:moveTo>
                            <a:pt x="5491" y="1686"/>
                          </a:moveTo>
                          <a:lnTo>
                            <a:pt x="5464" y="1521"/>
                          </a:lnTo>
                          <a:lnTo>
                            <a:pt x="5385" y="1360"/>
                          </a:lnTo>
                          <a:lnTo>
                            <a:pt x="5256" y="1203"/>
                          </a:lnTo>
                          <a:lnTo>
                            <a:pt x="5078" y="1050"/>
                          </a:lnTo>
                          <a:lnTo>
                            <a:pt x="4856" y="903"/>
                          </a:lnTo>
                          <a:lnTo>
                            <a:pt x="4589" y="764"/>
                          </a:lnTo>
                          <a:lnTo>
                            <a:pt x="4281" y="634"/>
                          </a:lnTo>
                          <a:lnTo>
                            <a:pt x="3934" y="512"/>
                          </a:lnTo>
                          <a:lnTo>
                            <a:pt x="3550" y="400"/>
                          </a:lnTo>
                          <a:lnTo>
                            <a:pt x="3131" y="301"/>
                          </a:lnTo>
                          <a:lnTo>
                            <a:pt x="2678" y="213"/>
                          </a:lnTo>
                          <a:lnTo>
                            <a:pt x="2196" y="139"/>
                          </a:lnTo>
                          <a:lnTo>
                            <a:pt x="1684" y="79"/>
                          </a:lnTo>
                          <a:lnTo>
                            <a:pt x="1146" y="36"/>
                          </a:lnTo>
                          <a:lnTo>
                            <a:pt x="584" y="9"/>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81" name="Freeform 337"/>
                    <p:cNvSpPr>
                      <a:spLocks/>
                    </p:cNvSpPr>
                    <p:nvPr/>
                  </p:nvSpPr>
                  <p:spPr bwMode="auto">
                    <a:xfrm>
                      <a:off x="3338"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82" name="Freeform 338"/>
                    <p:cNvSpPr>
                      <a:spLocks/>
                    </p:cNvSpPr>
                    <p:nvPr/>
                  </p:nvSpPr>
                  <p:spPr bwMode="auto">
                    <a:xfrm>
                      <a:off x="2948" y="2394"/>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83" name="Freeform 339"/>
                    <p:cNvSpPr>
                      <a:spLocks/>
                    </p:cNvSpPr>
                    <p:nvPr/>
                  </p:nvSpPr>
                  <p:spPr bwMode="auto">
                    <a:xfrm>
                      <a:off x="2517" y="2396"/>
                      <a:ext cx="431" cy="120"/>
                    </a:xfrm>
                    <a:custGeom>
                      <a:avLst/>
                      <a:gdLst>
                        <a:gd name="T0" fmla="*/ 0 w 6041"/>
                        <a:gd name="T1" fmla="*/ 0 h 1686"/>
                        <a:gd name="T2" fmla="*/ 0 w 6041"/>
                        <a:gd name="T3" fmla="*/ 0 h 1686"/>
                        <a:gd name="T4" fmla="*/ 0 w 6041"/>
                        <a:gd name="T5" fmla="*/ 0 h 1686"/>
                        <a:gd name="T6" fmla="*/ 0 w 6041"/>
                        <a:gd name="T7" fmla="*/ 0 h 1686"/>
                        <a:gd name="T8" fmla="*/ 0 w 6041"/>
                        <a:gd name="T9" fmla="*/ 0 h 1686"/>
                        <a:gd name="T10" fmla="*/ 0 w 6041"/>
                        <a:gd name="T11" fmla="*/ 0 h 1686"/>
                        <a:gd name="T12" fmla="*/ 0 w 6041"/>
                        <a:gd name="T13" fmla="*/ 0 h 1686"/>
                        <a:gd name="T14" fmla="*/ 0 w 6041"/>
                        <a:gd name="T15" fmla="*/ 0 h 1686"/>
                        <a:gd name="T16" fmla="*/ 0 w 6041"/>
                        <a:gd name="T17" fmla="*/ 0 h 1686"/>
                        <a:gd name="T18" fmla="*/ 0 w 6041"/>
                        <a:gd name="T19" fmla="*/ 0 h 1686"/>
                        <a:gd name="T20" fmla="*/ 0 w 6041"/>
                        <a:gd name="T21" fmla="*/ 0 h 1686"/>
                        <a:gd name="T22" fmla="*/ 0 w 6041"/>
                        <a:gd name="T23" fmla="*/ 0 h 1686"/>
                        <a:gd name="T24" fmla="*/ 0 w 6041"/>
                        <a:gd name="T25" fmla="*/ 0 h 1686"/>
                        <a:gd name="T26" fmla="*/ 0 w 6041"/>
                        <a:gd name="T27" fmla="*/ 0 h 1686"/>
                        <a:gd name="T28" fmla="*/ 0 w 6041"/>
                        <a:gd name="T29" fmla="*/ 0 h 1686"/>
                        <a:gd name="T30" fmla="*/ 0 w 6041"/>
                        <a:gd name="T31" fmla="*/ 0 h 1686"/>
                        <a:gd name="T32" fmla="*/ 0 w 6041"/>
                        <a:gd name="T33" fmla="*/ 0 h 1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41" h="1686">
                          <a:moveTo>
                            <a:pt x="6041" y="0"/>
                          </a:moveTo>
                          <a:lnTo>
                            <a:pt x="5450" y="8"/>
                          </a:lnTo>
                          <a:lnTo>
                            <a:pt x="4870" y="32"/>
                          </a:lnTo>
                          <a:lnTo>
                            <a:pt x="4305" y="72"/>
                          </a:lnTo>
                          <a:lnTo>
                            <a:pt x="3758" y="127"/>
                          </a:lnTo>
                          <a:lnTo>
                            <a:pt x="3234" y="195"/>
                          </a:lnTo>
                          <a:lnTo>
                            <a:pt x="2736" y="277"/>
                          </a:lnTo>
                          <a:lnTo>
                            <a:pt x="2267" y="373"/>
                          </a:lnTo>
                          <a:lnTo>
                            <a:pt x="1831" y="478"/>
                          </a:lnTo>
                          <a:lnTo>
                            <a:pt x="1432" y="597"/>
                          </a:lnTo>
                          <a:lnTo>
                            <a:pt x="1075" y="726"/>
                          </a:lnTo>
                          <a:lnTo>
                            <a:pt x="762" y="865"/>
                          </a:lnTo>
                          <a:lnTo>
                            <a:pt x="498" y="1013"/>
                          </a:lnTo>
                          <a:lnTo>
                            <a:pt x="285" y="1169"/>
                          </a:lnTo>
                          <a:lnTo>
                            <a:pt x="129" y="1334"/>
                          </a:lnTo>
                          <a:lnTo>
                            <a:pt x="33" y="1506"/>
                          </a:lnTo>
                          <a:lnTo>
                            <a:pt x="0" y="1686"/>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84" name="Freeform 340"/>
                    <p:cNvSpPr>
                      <a:spLocks/>
                    </p:cNvSpPr>
                    <p:nvPr/>
                  </p:nvSpPr>
                  <p:spPr bwMode="auto">
                    <a:xfrm>
                      <a:off x="2948" y="2394"/>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85" name="Freeform 341"/>
                    <p:cNvSpPr>
                      <a:spLocks/>
                    </p:cNvSpPr>
                    <p:nvPr/>
                  </p:nvSpPr>
                  <p:spPr bwMode="auto">
                    <a:xfrm>
                      <a:off x="2515"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86" name="Freeform 342"/>
                    <p:cNvSpPr>
                      <a:spLocks/>
                    </p:cNvSpPr>
                    <p:nvPr/>
                  </p:nvSpPr>
                  <p:spPr bwMode="auto">
                    <a:xfrm>
                      <a:off x="2517" y="2516"/>
                      <a:ext cx="431" cy="132"/>
                    </a:xfrm>
                    <a:custGeom>
                      <a:avLst/>
                      <a:gdLst>
                        <a:gd name="T0" fmla="*/ 0 w 6041"/>
                        <a:gd name="T1" fmla="*/ 0 h 1848"/>
                        <a:gd name="T2" fmla="*/ 0 w 6041"/>
                        <a:gd name="T3" fmla="*/ 0 h 1848"/>
                        <a:gd name="T4" fmla="*/ 0 w 6041"/>
                        <a:gd name="T5" fmla="*/ 0 h 1848"/>
                        <a:gd name="T6" fmla="*/ 0 w 6041"/>
                        <a:gd name="T7" fmla="*/ 0 h 1848"/>
                        <a:gd name="T8" fmla="*/ 0 w 6041"/>
                        <a:gd name="T9" fmla="*/ 0 h 1848"/>
                        <a:gd name="T10" fmla="*/ 0 w 6041"/>
                        <a:gd name="T11" fmla="*/ 0 h 1848"/>
                        <a:gd name="T12" fmla="*/ 0 w 6041"/>
                        <a:gd name="T13" fmla="*/ 0 h 1848"/>
                        <a:gd name="T14" fmla="*/ 0 w 6041"/>
                        <a:gd name="T15" fmla="*/ 0 h 1848"/>
                        <a:gd name="T16" fmla="*/ 0 w 6041"/>
                        <a:gd name="T17" fmla="*/ 0 h 1848"/>
                        <a:gd name="T18" fmla="*/ 0 w 6041"/>
                        <a:gd name="T19" fmla="*/ 0 h 1848"/>
                        <a:gd name="T20" fmla="*/ 0 w 6041"/>
                        <a:gd name="T21" fmla="*/ 0 h 1848"/>
                        <a:gd name="T22" fmla="*/ 0 w 6041"/>
                        <a:gd name="T23" fmla="*/ 0 h 1848"/>
                        <a:gd name="T24" fmla="*/ 0 w 6041"/>
                        <a:gd name="T25" fmla="*/ 0 h 1848"/>
                        <a:gd name="T26" fmla="*/ 0 w 6041"/>
                        <a:gd name="T27" fmla="*/ 0 h 1848"/>
                        <a:gd name="T28" fmla="*/ 0 w 6041"/>
                        <a:gd name="T29" fmla="*/ 0 h 1848"/>
                        <a:gd name="T30" fmla="*/ 0 w 6041"/>
                        <a:gd name="T31" fmla="*/ 0 h 1848"/>
                        <a:gd name="T32" fmla="*/ 0 w 6041"/>
                        <a:gd name="T33" fmla="*/ 0 h 18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41" h="1848">
                          <a:moveTo>
                            <a:pt x="0" y="0"/>
                          </a:moveTo>
                          <a:lnTo>
                            <a:pt x="29" y="181"/>
                          </a:lnTo>
                          <a:lnTo>
                            <a:pt x="117" y="358"/>
                          </a:lnTo>
                          <a:lnTo>
                            <a:pt x="259" y="532"/>
                          </a:lnTo>
                          <a:lnTo>
                            <a:pt x="455" y="699"/>
                          </a:lnTo>
                          <a:lnTo>
                            <a:pt x="701" y="859"/>
                          </a:lnTo>
                          <a:lnTo>
                            <a:pt x="996" y="1012"/>
                          </a:lnTo>
                          <a:lnTo>
                            <a:pt x="1335" y="1155"/>
                          </a:lnTo>
                          <a:lnTo>
                            <a:pt x="1718" y="1288"/>
                          </a:lnTo>
                          <a:lnTo>
                            <a:pt x="2142" y="1410"/>
                          </a:lnTo>
                          <a:lnTo>
                            <a:pt x="2603" y="1519"/>
                          </a:lnTo>
                          <a:lnTo>
                            <a:pt x="3100" y="1615"/>
                          </a:lnTo>
                          <a:lnTo>
                            <a:pt x="3631" y="1696"/>
                          </a:lnTo>
                          <a:lnTo>
                            <a:pt x="4194" y="1761"/>
                          </a:lnTo>
                          <a:lnTo>
                            <a:pt x="4784" y="1809"/>
                          </a:lnTo>
                          <a:lnTo>
                            <a:pt x="5400" y="1838"/>
                          </a:lnTo>
                          <a:lnTo>
                            <a:pt x="6041" y="1848"/>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87" name="Freeform 343"/>
                    <p:cNvSpPr>
                      <a:spLocks/>
                    </p:cNvSpPr>
                    <p:nvPr/>
                  </p:nvSpPr>
                  <p:spPr bwMode="auto">
                    <a:xfrm>
                      <a:off x="2515"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88" name="Freeform 344"/>
                    <p:cNvSpPr>
                      <a:spLocks/>
                    </p:cNvSpPr>
                    <p:nvPr/>
                  </p:nvSpPr>
                  <p:spPr bwMode="auto">
                    <a:xfrm>
                      <a:off x="2948" y="2646"/>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89" name="Freeform 345"/>
                    <p:cNvSpPr>
                      <a:spLocks/>
                    </p:cNvSpPr>
                    <p:nvPr/>
                  </p:nvSpPr>
                  <p:spPr bwMode="auto">
                    <a:xfrm>
                      <a:off x="2948" y="2516"/>
                      <a:ext cx="471" cy="132"/>
                    </a:xfrm>
                    <a:custGeom>
                      <a:avLst/>
                      <a:gdLst>
                        <a:gd name="T0" fmla="*/ 0 w 6589"/>
                        <a:gd name="T1" fmla="*/ 0 h 1848"/>
                        <a:gd name="T2" fmla="*/ 0 w 6589"/>
                        <a:gd name="T3" fmla="*/ 0 h 1848"/>
                        <a:gd name="T4" fmla="*/ 0 w 6589"/>
                        <a:gd name="T5" fmla="*/ 0 h 1848"/>
                        <a:gd name="T6" fmla="*/ 0 w 6589"/>
                        <a:gd name="T7" fmla="*/ 0 h 1848"/>
                        <a:gd name="T8" fmla="*/ 0 w 6589"/>
                        <a:gd name="T9" fmla="*/ 0 h 1848"/>
                        <a:gd name="T10" fmla="*/ 0 w 6589"/>
                        <a:gd name="T11" fmla="*/ 0 h 1848"/>
                        <a:gd name="T12" fmla="*/ 0 w 6589"/>
                        <a:gd name="T13" fmla="*/ 0 h 1848"/>
                        <a:gd name="T14" fmla="*/ 0 w 6589"/>
                        <a:gd name="T15" fmla="*/ 0 h 1848"/>
                        <a:gd name="T16" fmla="*/ 0 w 6589"/>
                        <a:gd name="T17" fmla="*/ 0 h 1848"/>
                        <a:gd name="T18" fmla="*/ 0 w 6589"/>
                        <a:gd name="T19" fmla="*/ 0 h 1848"/>
                        <a:gd name="T20" fmla="*/ 0 w 6589"/>
                        <a:gd name="T21" fmla="*/ 0 h 1848"/>
                        <a:gd name="T22" fmla="*/ 0 w 6589"/>
                        <a:gd name="T23" fmla="*/ 0 h 1848"/>
                        <a:gd name="T24" fmla="*/ 0 w 6589"/>
                        <a:gd name="T25" fmla="*/ 0 h 1848"/>
                        <a:gd name="T26" fmla="*/ 0 w 6589"/>
                        <a:gd name="T27" fmla="*/ 0 h 1848"/>
                        <a:gd name="T28" fmla="*/ 0 w 6589"/>
                        <a:gd name="T29" fmla="*/ 0 h 1848"/>
                        <a:gd name="T30" fmla="*/ 0 w 6589"/>
                        <a:gd name="T31" fmla="*/ 0 h 1848"/>
                        <a:gd name="T32" fmla="*/ 0 w 6589"/>
                        <a:gd name="T33" fmla="*/ 0 h 18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589" h="1848">
                          <a:moveTo>
                            <a:pt x="0" y="1848"/>
                          </a:moveTo>
                          <a:lnTo>
                            <a:pt x="646" y="1839"/>
                          </a:lnTo>
                          <a:lnTo>
                            <a:pt x="1280" y="1812"/>
                          </a:lnTo>
                          <a:lnTo>
                            <a:pt x="1897" y="1768"/>
                          </a:lnTo>
                          <a:lnTo>
                            <a:pt x="2494" y="1708"/>
                          </a:lnTo>
                          <a:lnTo>
                            <a:pt x="3067" y="1632"/>
                          </a:lnTo>
                          <a:lnTo>
                            <a:pt x="3610" y="1543"/>
                          </a:lnTo>
                          <a:lnTo>
                            <a:pt x="4122" y="1439"/>
                          </a:lnTo>
                          <a:lnTo>
                            <a:pt x="4597" y="1321"/>
                          </a:lnTo>
                          <a:lnTo>
                            <a:pt x="5030" y="1192"/>
                          </a:lnTo>
                          <a:lnTo>
                            <a:pt x="5420" y="1051"/>
                          </a:lnTo>
                          <a:lnTo>
                            <a:pt x="5760" y="898"/>
                          </a:lnTo>
                          <a:lnTo>
                            <a:pt x="6048" y="736"/>
                          </a:lnTo>
                          <a:lnTo>
                            <a:pt x="6278" y="564"/>
                          </a:lnTo>
                          <a:lnTo>
                            <a:pt x="6448" y="383"/>
                          </a:lnTo>
                          <a:lnTo>
                            <a:pt x="6553" y="195"/>
                          </a:lnTo>
                          <a:lnTo>
                            <a:pt x="6589"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90" name="Freeform 346"/>
                    <p:cNvSpPr>
                      <a:spLocks/>
                    </p:cNvSpPr>
                    <p:nvPr/>
                  </p:nvSpPr>
                  <p:spPr bwMode="auto">
                    <a:xfrm>
                      <a:off x="2948" y="2646"/>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91" name="Freeform 347"/>
                    <p:cNvSpPr>
                      <a:spLocks/>
                    </p:cNvSpPr>
                    <p:nvPr/>
                  </p:nvSpPr>
                  <p:spPr bwMode="auto">
                    <a:xfrm>
                      <a:off x="3417"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92" name="Freeform 348"/>
                    <p:cNvSpPr>
                      <a:spLocks/>
                    </p:cNvSpPr>
                    <p:nvPr/>
                  </p:nvSpPr>
                  <p:spPr bwMode="auto">
                    <a:xfrm>
                      <a:off x="2948" y="2373"/>
                      <a:ext cx="471" cy="143"/>
                    </a:xfrm>
                    <a:custGeom>
                      <a:avLst/>
                      <a:gdLst>
                        <a:gd name="T0" fmla="*/ 0 w 6589"/>
                        <a:gd name="T1" fmla="*/ 0 h 2007"/>
                        <a:gd name="T2" fmla="*/ 0 w 6589"/>
                        <a:gd name="T3" fmla="*/ 0 h 2007"/>
                        <a:gd name="T4" fmla="*/ 0 w 6589"/>
                        <a:gd name="T5" fmla="*/ 0 h 2007"/>
                        <a:gd name="T6" fmla="*/ 0 w 6589"/>
                        <a:gd name="T7" fmla="*/ 0 h 2007"/>
                        <a:gd name="T8" fmla="*/ 0 w 6589"/>
                        <a:gd name="T9" fmla="*/ 0 h 2007"/>
                        <a:gd name="T10" fmla="*/ 0 w 6589"/>
                        <a:gd name="T11" fmla="*/ 0 h 2007"/>
                        <a:gd name="T12" fmla="*/ 0 w 6589"/>
                        <a:gd name="T13" fmla="*/ 0 h 2007"/>
                        <a:gd name="T14" fmla="*/ 0 w 6589"/>
                        <a:gd name="T15" fmla="*/ 0 h 2007"/>
                        <a:gd name="T16" fmla="*/ 0 w 6589"/>
                        <a:gd name="T17" fmla="*/ 0 h 2007"/>
                        <a:gd name="T18" fmla="*/ 0 w 6589"/>
                        <a:gd name="T19" fmla="*/ 0 h 2007"/>
                        <a:gd name="T20" fmla="*/ 0 w 6589"/>
                        <a:gd name="T21" fmla="*/ 0 h 2007"/>
                        <a:gd name="T22" fmla="*/ 0 w 6589"/>
                        <a:gd name="T23" fmla="*/ 0 h 2007"/>
                        <a:gd name="T24" fmla="*/ 0 w 6589"/>
                        <a:gd name="T25" fmla="*/ 0 h 2007"/>
                        <a:gd name="T26" fmla="*/ 0 w 6589"/>
                        <a:gd name="T27" fmla="*/ 0 h 2007"/>
                        <a:gd name="T28" fmla="*/ 0 w 6589"/>
                        <a:gd name="T29" fmla="*/ 0 h 2007"/>
                        <a:gd name="T30" fmla="*/ 0 w 6589"/>
                        <a:gd name="T31" fmla="*/ 0 h 2007"/>
                        <a:gd name="T32" fmla="*/ 0 w 6589"/>
                        <a:gd name="T33" fmla="*/ 0 h 20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589" h="2007">
                          <a:moveTo>
                            <a:pt x="6589" y="2007"/>
                          </a:moveTo>
                          <a:lnTo>
                            <a:pt x="6556" y="1809"/>
                          </a:lnTo>
                          <a:lnTo>
                            <a:pt x="6461" y="1617"/>
                          </a:lnTo>
                          <a:lnTo>
                            <a:pt x="6305" y="1428"/>
                          </a:lnTo>
                          <a:lnTo>
                            <a:pt x="6090" y="1247"/>
                          </a:lnTo>
                          <a:lnTo>
                            <a:pt x="5821" y="1072"/>
                          </a:lnTo>
                          <a:lnTo>
                            <a:pt x="5499" y="906"/>
                          </a:lnTo>
                          <a:lnTo>
                            <a:pt x="5128" y="750"/>
                          </a:lnTo>
                          <a:lnTo>
                            <a:pt x="4710" y="606"/>
                          </a:lnTo>
                          <a:lnTo>
                            <a:pt x="4247" y="474"/>
                          </a:lnTo>
                          <a:lnTo>
                            <a:pt x="3743" y="356"/>
                          </a:lnTo>
                          <a:lnTo>
                            <a:pt x="3200" y="252"/>
                          </a:lnTo>
                          <a:lnTo>
                            <a:pt x="2622" y="164"/>
                          </a:lnTo>
                          <a:lnTo>
                            <a:pt x="2009" y="95"/>
                          </a:lnTo>
                          <a:lnTo>
                            <a:pt x="1366" y="43"/>
                          </a:lnTo>
                          <a:lnTo>
                            <a:pt x="695" y="11"/>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93" name="Freeform 349"/>
                    <p:cNvSpPr>
                      <a:spLocks/>
                    </p:cNvSpPr>
                    <p:nvPr/>
                  </p:nvSpPr>
                  <p:spPr bwMode="auto">
                    <a:xfrm>
                      <a:off x="3417"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94" name="Freeform 350"/>
                    <p:cNvSpPr>
                      <a:spLocks/>
                    </p:cNvSpPr>
                    <p:nvPr/>
                  </p:nvSpPr>
                  <p:spPr bwMode="auto">
                    <a:xfrm>
                      <a:off x="2948" y="2371"/>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95" name="Freeform 351"/>
                    <p:cNvSpPr>
                      <a:spLocks/>
                    </p:cNvSpPr>
                    <p:nvPr/>
                  </p:nvSpPr>
                  <p:spPr bwMode="auto">
                    <a:xfrm>
                      <a:off x="2438" y="2373"/>
                      <a:ext cx="510" cy="143"/>
                    </a:xfrm>
                    <a:custGeom>
                      <a:avLst/>
                      <a:gdLst>
                        <a:gd name="T0" fmla="*/ 0 w 7138"/>
                        <a:gd name="T1" fmla="*/ 0 h 2007"/>
                        <a:gd name="T2" fmla="*/ 0 w 7138"/>
                        <a:gd name="T3" fmla="*/ 0 h 2007"/>
                        <a:gd name="T4" fmla="*/ 0 w 7138"/>
                        <a:gd name="T5" fmla="*/ 0 h 2007"/>
                        <a:gd name="T6" fmla="*/ 0 w 7138"/>
                        <a:gd name="T7" fmla="*/ 0 h 2007"/>
                        <a:gd name="T8" fmla="*/ 0 w 7138"/>
                        <a:gd name="T9" fmla="*/ 0 h 2007"/>
                        <a:gd name="T10" fmla="*/ 0 w 7138"/>
                        <a:gd name="T11" fmla="*/ 0 h 2007"/>
                        <a:gd name="T12" fmla="*/ 0 w 7138"/>
                        <a:gd name="T13" fmla="*/ 0 h 2007"/>
                        <a:gd name="T14" fmla="*/ 0 w 7138"/>
                        <a:gd name="T15" fmla="*/ 0 h 2007"/>
                        <a:gd name="T16" fmla="*/ 0 w 7138"/>
                        <a:gd name="T17" fmla="*/ 0 h 2007"/>
                        <a:gd name="T18" fmla="*/ 0 w 7138"/>
                        <a:gd name="T19" fmla="*/ 0 h 2007"/>
                        <a:gd name="T20" fmla="*/ 0 w 7138"/>
                        <a:gd name="T21" fmla="*/ 0 h 2007"/>
                        <a:gd name="T22" fmla="*/ 0 w 7138"/>
                        <a:gd name="T23" fmla="*/ 0 h 2007"/>
                        <a:gd name="T24" fmla="*/ 0 w 7138"/>
                        <a:gd name="T25" fmla="*/ 0 h 2007"/>
                        <a:gd name="T26" fmla="*/ 0 w 7138"/>
                        <a:gd name="T27" fmla="*/ 0 h 2007"/>
                        <a:gd name="T28" fmla="*/ 0 w 7138"/>
                        <a:gd name="T29" fmla="*/ 0 h 2007"/>
                        <a:gd name="T30" fmla="*/ 0 w 7138"/>
                        <a:gd name="T31" fmla="*/ 0 h 2007"/>
                        <a:gd name="T32" fmla="*/ 0 w 7138"/>
                        <a:gd name="T33" fmla="*/ 0 h 20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38" h="2007">
                          <a:moveTo>
                            <a:pt x="7138" y="0"/>
                          </a:moveTo>
                          <a:lnTo>
                            <a:pt x="6435" y="10"/>
                          </a:lnTo>
                          <a:lnTo>
                            <a:pt x="5747" y="39"/>
                          </a:lnTo>
                          <a:lnTo>
                            <a:pt x="5077" y="87"/>
                          </a:lnTo>
                          <a:lnTo>
                            <a:pt x="4430" y="152"/>
                          </a:lnTo>
                          <a:lnTo>
                            <a:pt x="3809" y="234"/>
                          </a:lnTo>
                          <a:lnTo>
                            <a:pt x="3219" y="332"/>
                          </a:lnTo>
                          <a:lnTo>
                            <a:pt x="2666" y="445"/>
                          </a:lnTo>
                          <a:lnTo>
                            <a:pt x="2153" y="573"/>
                          </a:lnTo>
                          <a:lnTo>
                            <a:pt x="1683" y="714"/>
                          </a:lnTo>
                          <a:lnTo>
                            <a:pt x="1262" y="867"/>
                          </a:lnTo>
                          <a:lnTo>
                            <a:pt x="894" y="1033"/>
                          </a:lnTo>
                          <a:lnTo>
                            <a:pt x="584" y="1209"/>
                          </a:lnTo>
                          <a:lnTo>
                            <a:pt x="335" y="1395"/>
                          </a:lnTo>
                          <a:lnTo>
                            <a:pt x="150" y="1591"/>
                          </a:lnTo>
                          <a:lnTo>
                            <a:pt x="38" y="1795"/>
                          </a:lnTo>
                          <a:lnTo>
                            <a:pt x="0" y="2007"/>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96" name="Freeform 352"/>
                    <p:cNvSpPr>
                      <a:spLocks/>
                    </p:cNvSpPr>
                    <p:nvPr/>
                  </p:nvSpPr>
                  <p:spPr bwMode="auto">
                    <a:xfrm>
                      <a:off x="2948" y="2371"/>
                      <a:ext cx="1" cy="4"/>
                    </a:xfrm>
                    <a:custGeom>
                      <a:avLst/>
                      <a:gdLst>
                        <a:gd name="T0" fmla="*/ 0 w 1"/>
                        <a:gd name="T1" fmla="*/ 0 h 53"/>
                        <a:gd name="T2" fmla="*/ 0 w 1"/>
                        <a:gd name="T3" fmla="*/ 0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97" name="Freeform 353"/>
                    <p:cNvSpPr>
                      <a:spLocks/>
                    </p:cNvSpPr>
                    <p:nvPr/>
                  </p:nvSpPr>
                  <p:spPr bwMode="auto">
                    <a:xfrm>
                      <a:off x="2436"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98" name="Freeform 354"/>
                    <p:cNvSpPr>
                      <a:spLocks/>
                    </p:cNvSpPr>
                    <p:nvPr/>
                  </p:nvSpPr>
                  <p:spPr bwMode="auto">
                    <a:xfrm>
                      <a:off x="2438" y="2516"/>
                      <a:ext cx="510" cy="155"/>
                    </a:xfrm>
                    <a:custGeom>
                      <a:avLst/>
                      <a:gdLst>
                        <a:gd name="T0" fmla="*/ 0 w 7138"/>
                        <a:gd name="T1" fmla="*/ 0 h 2168"/>
                        <a:gd name="T2" fmla="*/ 0 w 7138"/>
                        <a:gd name="T3" fmla="*/ 0 h 2168"/>
                        <a:gd name="T4" fmla="*/ 0 w 7138"/>
                        <a:gd name="T5" fmla="*/ 0 h 2168"/>
                        <a:gd name="T6" fmla="*/ 0 w 7138"/>
                        <a:gd name="T7" fmla="*/ 0 h 2168"/>
                        <a:gd name="T8" fmla="*/ 0 w 7138"/>
                        <a:gd name="T9" fmla="*/ 0 h 2168"/>
                        <a:gd name="T10" fmla="*/ 0 w 7138"/>
                        <a:gd name="T11" fmla="*/ 0 h 2168"/>
                        <a:gd name="T12" fmla="*/ 0 w 7138"/>
                        <a:gd name="T13" fmla="*/ 0 h 2168"/>
                        <a:gd name="T14" fmla="*/ 0 w 7138"/>
                        <a:gd name="T15" fmla="*/ 0 h 2168"/>
                        <a:gd name="T16" fmla="*/ 0 w 7138"/>
                        <a:gd name="T17" fmla="*/ 0 h 2168"/>
                        <a:gd name="T18" fmla="*/ 0 w 7138"/>
                        <a:gd name="T19" fmla="*/ 0 h 2168"/>
                        <a:gd name="T20" fmla="*/ 0 w 7138"/>
                        <a:gd name="T21" fmla="*/ 0 h 2168"/>
                        <a:gd name="T22" fmla="*/ 0 w 7138"/>
                        <a:gd name="T23" fmla="*/ 0 h 2168"/>
                        <a:gd name="T24" fmla="*/ 0 w 7138"/>
                        <a:gd name="T25" fmla="*/ 0 h 2168"/>
                        <a:gd name="T26" fmla="*/ 0 w 7138"/>
                        <a:gd name="T27" fmla="*/ 0 h 2168"/>
                        <a:gd name="T28" fmla="*/ 0 w 7138"/>
                        <a:gd name="T29" fmla="*/ 0 h 2168"/>
                        <a:gd name="T30" fmla="*/ 0 w 7138"/>
                        <a:gd name="T31" fmla="*/ 0 h 2168"/>
                        <a:gd name="T32" fmla="*/ 0 w 7138"/>
                        <a:gd name="T33" fmla="*/ 0 h 2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38" h="2168">
                          <a:moveTo>
                            <a:pt x="0" y="0"/>
                          </a:moveTo>
                          <a:lnTo>
                            <a:pt x="35" y="213"/>
                          </a:lnTo>
                          <a:lnTo>
                            <a:pt x="139" y="423"/>
                          </a:lnTo>
                          <a:lnTo>
                            <a:pt x="309" y="627"/>
                          </a:lnTo>
                          <a:lnTo>
                            <a:pt x="541" y="824"/>
                          </a:lnTo>
                          <a:lnTo>
                            <a:pt x="833" y="1012"/>
                          </a:lnTo>
                          <a:lnTo>
                            <a:pt x="1183" y="1191"/>
                          </a:lnTo>
                          <a:lnTo>
                            <a:pt x="1585" y="1359"/>
                          </a:lnTo>
                          <a:lnTo>
                            <a:pt x="2039" y="1515"/>
                          </a:lnTo>
                          <a:lnTo>
                            <a:pt x="2541" y="1657"/>
                          </a:lnTo>
                          <a:lnTo>
                            <a:pt x="3087" y="1785"/>
                          </a:lnTo>
                          <a:lnTo>
                            <a:pt x="3675" y="1897"/>
                          </a:lnTo>
                          <a:lnTo>
                            <a:pt x="4302" y="1991"/>
                          </a:lnTo>
                          <a:lnTo>
                            <a:pt x="4965" y="2067"/>
                          </a:lnTo>
                          <a:lnTo>
                            <a:pt x="5660" y="2121"/>
                          </a:lnTo>
                          <a:lnTo>
                            <a:pt x="6386" y="2157"/>
                          </a:lnTo>
                          <a:lnTo>
                            <a:pt x="7138" y="2168"/>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599" name="Freeform 355"/>
                    <p:cNvSpPr>
                      <a:spLocks/>
                    </p:cNvSpPr>
                    <p:nvPr/>
                  </p:nvSpPr>
                  <p:spPr bwMode="auto">
                    <a:xfrm>
                      <a:off x="2436" y="2516"/>
                      <a:ext cx="4" cy="1"/>
                    </a:xfrm>
                    <a:custGeom>
                      <a:avLst/>
                      <a:gdLst>
                        <a:gd name="T0" fmla="*/ 0 w 53"/>
                        <a:gd name="T1" fmla="*/ 0 h 1"/>
                        <a:gd name="T2" fmla="*/ 0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00" name="Freeform 356"/>
                    <p:cNvSpPr>
                      <a:spLocks/>
                    </p:cNvSpPr>
                    <p:nvPr/>
                  </p:nvSpPr>
                  <p:spPr bwMode="auto">
                    <a:xfrm>
                      <a:off x="2948" y="2669"/>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01" name="Freeform 357"/>
                    <p:cNvSpPr>
                      <a:spLocks/>
                    </p:cNvSpPr>
                    <p:nvPr/>
                  </p:nvSpPr>
                  <p:spPr bwMode="auto">
                    <a:xfrm>
                      <a:off x="2948" y="2516"/>
                      <a:ext cx="549" cy="155"/>
                    </a:xfrm>
                    <a:custGeom>
                      <a:avLst/>
                      <a:gdLst>
                        <a:gd name="T0" fmla="*/ 0 w 7688"/>
                        <a:gd name="T1" fmla="*/ 0 h 2168"/>
                        <a:gd name="T2" fmla="*/ 0 w 7688"/>
                        <a:gd name="T3" fmla="*/ 0 h 2168"/>
                        <a:gd name="T4" fmla="*/ 0 w 7688"/>
                        <a:gd name="T5" fmla="*/ 0 h 2168"/>
                        <a:gd name="T6" fmla="*/ 0 w 7688"/>
                        <a:gd name="T7" fmla="*/ 0 h 2168"/>
                        <a:gd name="T8" fmla="*/ 0 w 7688"/>
                        <a:gd name="T9" fmla="*/ 0 h 2168"/>
                        <a:gd name="T10" fmla="*/ 0 w 7688"/>
                        <a:gd name="T11" fmla="*/ 0 h 2168"/>
                        <a:gd name="T12" fmla="*/ 0 w 7688"/>
                        <a:gd name="T13" fmla="*/ 0 h 2168"/>
                        <a:gd name="T14" fmla="*/ 0 w 7688"/>
                        <a:gd name="T15" fmla="*/ 0 h 2168"/>
                        <a:gd name="T16" fmla="*/ 0 w 7688"/>
                        <a:gd name="T17" fmla="*/ 0 h 2168"/>
                        <a:gd name="T18" fmla="*/ 0 w 7688"/>
                        <a:gd name="T19" fmla="*/ 0 h 2168"/>
                        <a:gd name="T20" fmla="*/ 0 w 7688"/>
                        <a:gd name="T21" fmla="*/ 0 h 2168"/>
                        <a:gd name="T22" fmla="*/ 0 w 7688"/>
                        <a:gd name="T23" fmla="*/ 0 h 2168"/>
                        <a:gd name="T24" fmla="*/ 0 w 7688"/>
                        <a:gd name="T25" fmla="*/ 0 h 2168"/>
                        <a:gd name="T26" fmla="*/ 0 w 7688"/>
                        <a:gd name="T27" fmla="*/ 0 h 2168"/>
                        <a:gd name="T28" fmla="*/ 0 w 7688"/>
                        <a:gd name="T29" fmla="*/ 0 h 2168"/>
                        <a:gd name="T30" fmla="*/ 0 w 7688"/>
                        <a:gd name="T31" fmla="*/ 0 h 2168"/>
                        <a:gd name="T32" fmla="*/ 0 w 7688"/>
                        <a:gd name="T33" fmla="*/ 0 h 2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688" h="2168">
                          <a:moveTo>
                            <a:pt x="0" y="2168"/>
                          </a:moveTo>
                          <a:lnTo>
                            <a:pt x="757" y="2157"/>
                          </a:lnTo>
                          <a:lnTo>
                            <a:pt x="1500" y="2126"/>
                          </a:lnTo>
                          <a:lnTo>
                            <a:pt x="2223" y="2074"/>
                          </a:lnTo>
                          <a:lnTo>
                            <a:pt x="2921" y="2003"/>
                          </a:lnTo>
                          <a:lnTo>
                            <a:pt x="3590" y="1914"/>
                          </a:lnTo>
                          <a:lnTo>
                            <a:pt x="4224" y="1808"/>
                          </a:lnTo>
                          <a:lnTo>
                            <a:pt x="4820" y="1686"/>
                          </a:lnTo>
                          <a:lnTo>
                            <a:pt x="5373" y="1548"/>
                          </a:lnTo>
                          <a:lnTo>
                            <a:pt x="5878" y="1395"/>
                          </a:lnTo>
                          <a:lnTo>
                            <a:pt x="6330" y="1229"/>
                          </a:lnTo>
                          <a:lnTo>
                            <a:pt x="6726" y="1051"/>
                          </a:lnTo>
                          <a:lnTo>
                            <a:pt x="7060" y="860"/>
                          </a:lnTo>
                          <a:lnTo>
                            <a:pt x="7328" y="659"/>
                          </a:lnTo>
                          <a:lnTo>
                            <a:pt x="7524" y="448"/>
                          </a:lnTo>
                          <a:lnTo>
                            <a:pt x="7646" y="228"/>
                          </a:lnTo>
                          <a:lnTo>
                            <a:pt x="7688"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02" name="Freeform 358"/>
                    <p:cNvSpPr>
                      <a:spLocks/>
                    </p:cNvSpPr>
                    <p:nvPr/>
                  </p:nvSpPr>
                  <p:spPr bwMode="auto">
                    <a:xfrm>
                      <a:off x="2948" y="2669"/>
                      <a:ext cx="1" cy="4"/>
                    </a:xfrm>
                    <a:custGeom>
                      <a:avLst/>
                      <a:gdLst>
                        <a:gd name="T0" fmla="*/ 0 w 1"/>
                        <a:gd name="T1" fmla="*/ 0 h 54"/>
                        <a:gd name="T2" fmla="*/ 0 w 1"/>
                        <a:gd name="T3" fmla="*/ 0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03" name="Freeform 359"/>
                    <p:cNvSpPr>
                      <a:spLocks/>
                    </p:cNvSpPr>
                    <p:nvPr/>
                  </p:nvSpPr>
                  <p:spPr bwMode="auto">
                    <a:xfrm>
                      <a:off x="349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04" name="Freeform 360"/>
                    <p:cNvSpPr>
                      <a:spLocks/>
                    </p:cNvSpPr>
                    <p:nvPr/>
                  </p:nvSpPr>
                  <p:spPr bwMode="auto">
                    <a:xfrm>
                      <a:off x="3406" y="2425"/>
                      <a:ext cx="91" cy="91"/>
                    </a:xfrm>
                    <a:custGeom>
                      <a:avLst/>
                      <a:gdLst>
                        <a:gd name="T0" fmla="*/ 0 w 1277"/>
                        <a:gd name="T1" fmla="*/ 0 h 1279"/>
                        <a:gd name="T2" fmla="*/ 0 w 1277"/>
                        <a:gd name="T3" fmla="*/ 0 h 1279"/>
                        <a:gd name="T4" fmla="*/ 0 w 1277"/>
                        <a:gd name="T5" fmla="*/ 0 h 1279"/>
                        <a:gd name="T6" fmla="*/ 0 w 1277"/>
                        <a:gd name="T7" fmla="*/ 0 h 1279"/>
                        <a:gd name="T8" fmla="*/ 0 w 1277"/>
                        <a:gd name="T9" fmla="*/ 0 h 1279"/>
                        <a:gd name="T10" fmla="*/ 0 w 1277"/>
                        <a:gd name="T11" fmla="*/ 0 h 1279"/>
                        <a:gd name="T12" fmla="*/ 0 w 1277"/>
                        <a:gd name="T13" fmla="*/ 0 h 1279"/>
                        <a:gd name="T14" fmla="*/ 0 w 1277"/>
                        <a:gd name="T15" fmla="*/ 0 h 1279"/>
                        <a:gd name="T16" fmla="*/ 0 w 1277"/>
                        <a:gd name="T17" fmla="*/ 0 h 1279"/>
                        <a:gd name="T18" fmla="*/ 0 w 1277"/>
                        <a:gd name="T19" fmla="*/ 0 h 1279"/>
                        <a:gd name="T20" fmla="*/ 0 w 1277"/>
                        <a:gd name="T21" fmla="*/ 0 h 1279"/>
                        <a:gd name="T22" fmla="*/ 0 w 1277"/>
                        <a:gd name="T23" fmla="*/ 0 h 1279"/>
                        <a:gd name="T24" fmla="*/ 0 w 1277"/>
                        <a:gd name="T25" fmla="*/ 0 h 1279"/>
                        <a:gd name="T26" fmla="*/ 0 w 1277"/>
                        <a:gd name="T27" fmla="*/ 0 h 1279"/>
                        <a:gd name="T28" fmla="*/ 0 w 1277"/>
                        <a:gd name="T29" fmla="*/ 0 h 1279"/>
                        <a:gd name="T30" fmla="*/ 0 w 1277"/>
                        <a:gd name="T31" fmla="*/ 0 h 1279"/>
                        <a:gd name="T32" fmla="*/ 0 w 1277"/>
                        <a:gd name="T33" fmla="*/ 0 h 12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77" h="1279">
                          <a:moveTo>
                            <a:pt x="1277" y="1279"/>
                          </a:moveTo>
                          <a:lnTo>
                            <a:pt x="1271" y="1192"/>
                          </a:lnTo>
                          <a:lnTo>
                            <a:pt x="1255" y="1106"/>
                          </a:lnTo>
                          <a:lnTo>
                            <a:pt x="1228" y="1021"/>
                          </a:lnTo>
                          <a:lnTo>
                            <a:pt x="1192" y="936"/>
                          </a:lnTo>
                          <a:lnTo>
                            <a:pt x="1143" y="852"/>
                          </a:lnTo>
                          <a:lnTo>
                            <a:pt x="1087" y="769"/>
                          </a:lnTo>
                          <a:lnTo>
                            <a:pt x="1019" y="687"/>
                          </a:lnTo>
                          <a:lnTo>
                            <a:pt x="942" y="605"/>
                          </a:lnTo>
                          <a:lnTo>
                            <a:pt x="856" y="525"/>
                          </a:lnTo>
                          <a:lnTo>
                            <a:pt x="760" y="446"/>
                          </a:lnTo>
                          <a:lnTo>
                            <a:pt x="655" y="369"/>
                          </a:lnTo>
                          <a:lnTo>
                            <a:pt x="541" y="292"/>
                          </a:lnTo>
                          <a:lnTo>
                            <a:pt x="419" y="216"/>
                          </a:lnTo>
                          <a:lnTo>
                            <a:pt x="287" y="142"/>
                          </a:lnTo>
                          <a:lnTo>
                            <a:pt x="147" y="70"/>
                          </a:lnTo>
                          <a:lnTo>
                            <a:pt x="0" y="0"/>
                          </a:lnTo>
                        </a:path>
                      </a:pathLst>
                    </a:custGeom>
                    <a:noFill/>
                    <a:ln w="635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05" name="Freeform 361"/>
                    <p:cNvSpPr>
                      <a:spLocks/>
                    </p:cNvSpPr>
                    <p:nvPr/>
                  </p:nvSpPr>
                  <p:spPr bwMode="auto">
                    <a:xfrm>
                      <a:off x="3495" y="2516"/>
                      <a:ext cx="4" cy="1"/>
                    </a:xfrm>
                    <a:custGeom>
                      <a:avLst/>
                      <a:gdLst>
                        <a:gd name="T0" fmla="*/ 0 w 54"/>
                        <a:gd name="T1" fmla="*/ 0 h 1"/>
                        <a:gd name="T2" fmla="*/ 0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sp>
                  <p:nvSpPr>
                    <p:cNvPr id="62606" name="Freeform 362"/>
                    <p:cNvSpPr>
                      <a:spLocks/>
                    </p:cNvSpPr>
                    <p:nvPr/>
                  </p:nvSpPr>
                  <p:spPr bwMode="auto">
                    <a:xfrm>
                      <a:off x="3405" y="2423"/>
                      <a:ext cx="2" cy="3"/>
                    </a:xfrm>
                    <a:custGeom>
                      <a:avLst/>
                      <a:gdLst>
                        <a:gd name="T0" fmla="*/ 0 w 21"/>
                        <a:gd name="T1" fmla="*/ 0 h 49"/>
                        <a:gd name="T2" fmla="*/ 0 w 21"/>
                        <a:gd name="T3" fmla="*/ 0 h 49"/>
                        <a:gd name="T4" fmla="*/ 0 w 21"/>
                        <a:gd name="T5" fmla="*/ 0 h 49"/>
                        <a:gd name="T6" fmla="*/ 0 60000 65536"/>
                        <a:gd name="T7" fmla="*/ 0 60000 65536"/>
                        <a:gd name="T8" fmla="*/ 0 60000 65536"/>
                      </a:gdLst>
                      <a:ahLst/>
                      <a:cxnLst>
                        <a:cxn ang="T6">
                          <a:pos x="T0" y="T1"/>
                        </a:cxn>
                        <a:cxn ang="T7">
                          <a:pos x="T2" y="T3"/>
                        </a:cxn>
                        <a:cxn ang="T8">
                          <a:pos x="T4" y="T5"/>
                        </a:cxn>
                      </a:cxnLst>
                      <a:rect l="0" t="0" r="r" b="b"/>
                      <a:pathLst>
                        <a:path w="21" h="49">
                          <a:moveTo>
                            <a:pt x="0" y="49"/>
                          </a:moveTo>
                          <a:lnTo>
                            <a:pt x="21" y="0"/>
                          </a:lnTo>
                          <a:lnTo>
                            <a:pt x="0" y="49"/>
                          </a:lnTo>
                          <a:close/>
                        </a:path>
                      </a:pathLst>
                    </a:custGeom>
                    <a:noFill/>
                    <a:ln w="0">
                      <a:solidFill>
                        <a:schemeClr val="tx2"/>
                      </a:solidFill>
                      <a:prstDash val="solid"/>
                      <a:round/>
                      <a:headEnd/>
                      <a:tailEnd/>
                    </a:ln>
                    <a:extLst>
                      <a:ext uri="{909E8E84-426E-40DD-AFC4-6F175D3DCCD1}">
                        <a14:hiddenFill xmlns:a14="http://schemas.microsoft.com/office/drawing/2010/main">
                          <a:solidFill>
                            <a:schemeClr val="accent2"/>
                          </a:solidFill>
                        </a14:hiddenFill>
                      </a:ext>
                    </a:extLst>
                  </p:spPr>
                  <p:txBody>
                    <a:bodyPr/>
                    <a:lstStyle/>
                    <a:p>
                      <a:endParaRPr lang="zh-CN" altLang="en-US"/>
                    </a:p>
                  </p:txBody>
                </p:sp>
              </p:grpSp>
            </p:grpSp>
            <p:sp>
              <p:nvSpPr>
                <p:cNvPr id="62520" name="Line 363"/>
                <p:cNvSpPr>
                  <a:spLocks noChangeShapeType="1"/>
                </p:cNvSpPr>
                <p:nvPr/>
              </p:nvSpPr>
              <p:spPr bwMode="auto">
                <a:xfrm>
                  <a:off x="4464" y="1248"/>
                  <a:ext cx="0" cy="384"/>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2476" name="Group 364"/>
            <p:cNvGrpSpPr>
              <a:grpSpLocks/>
            </p:cNvGrpSpPr>
            <p:nvPr/>
          </p:nvGrpSpPr>
          <p:grpSpPr bwMode="auto">
            <a:xfrm>
              <a:off x="3400" y="2740"/>
              <a:ext cx="1776" cy="432"/>
              <a:chOff x="3216" y="2160"/>
              <a:chExt cx="1776" cy="432"/>
            </a:xfrm>
          </p:grpSpPr>
          <p:sp>
            <p:nvSpPr>
              <p:cNvPr id="62506" name="Line 365"/>
              <p:cNvSpPr>
                <a:spLocks noChangeShapeType="1"/>
              </p:cNvSpPr>
              <p:nvPr/>
            </p:nvSpPr>
            <p:spPr bwMode="auto">
              <a:xfrm>
                <a:off x="4080" y="2352"/>
                <a:ext cx="0" cy="2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507" name="Group 366"/>
              <p:cNvGrpSpPr>
                <a:grpSpLocks/>
              </p:cNvGrpSpPr>
              <p:nvPr/>
            </p:nvGrpSpPr>
            <p:grpSpPr bwMode="auto">
              <a:xfrm>
                <a:off x="3216" y="2160"/>
                <a:ext cx="1776" cy="384"/>
                <a:chOff x="3600" y="2160"/>
                <a:chExt cx="1776" cy="384"/>
              </a:xfrm>
            </p:grpSpPr>
            <p:sp>
              <p:nvSpPr>
                <p:cNvPr id="62508" name="Line 367"/>
                <p:cNvSpPr>
                  <a:spLocks noChangeShapeType="1"/>
                </p:cNvSpPr>
                <p:nvPr/>
              </p:nvSpPr>
              <p:spPr bwMode="auto">
                <a:xfrm>
                  <a:off x="4608" y="2304"/>
                  <a:ext cx="76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9" name="Line 368"/>
                <p:cNvSpPr>
                  <a:spLocks noChangeShapeType="1"/>
                </p:cNvSpPr>
                <p:nvPr/>
              </p:nvSpPr>
              <p:spPr bwMode="auto">
                <a:xfrm>
                  <a:off x="4560" y="2352"/>
                  <a:ext cx="432" cy="19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10" name="Line 369"/>
                <p:cNvSpPr>
                  <a:spLocks noChangeShapeType="1"/>
                </p:cNvSpPr>
                <p:nvPr/>
              </p:nvSpPr>
              <p:spPr bwMode="auto">
                <a:xfrm>
                  <a:off x="3600" y="2304"/>
                  <a:ext cx="76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11" name="Line 370"/>
                <p:cNvSpPr>
                  <a:spLocks noChangeShapeType="1"/>
                </p:cNvSpPr>
                <p:nvPr/>
              </p:nvSpPr>
              <p:spPr bwMode="auto">
                <a:xfrm flipH="1">
                  <a:off x="3984" y="2352"/>
                  <a:ext cx="432" cy="19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12" name="Line 371"/>
                <p:cNvSpPr>
                  <a:spLocks noChangeShapeType="1"/>
                </p:cNvSpPr>
                <p:nvPr/>
              </p:nvSpPr>
              <p:spPr bwMode="auto">
                <a:xfrm flipH="1" flipV="1">
                  <a:off x="4176" y="2160"/>
                  <a:ext cx="240" cy="96"/>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13" name="Line 372"/>
                <p:cNvSpPr>
                  <a:spLocks noChangeShapeType="1"/>
                </p:cNvSpPr>
                <p:nvPr/>
              </p:nvSpPr>
              <p:spPr bwMode="auto">
                <a:xfrm flipV="1">
                  <a:off x="4512" y="2160"/>
                  <a:ext cx="192" cy="96"/>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2477" name="Group 373"/>
            <p:cNvGrpSpPr>
              <a:grpSpLocks/>
            </p:cNvGrpSpPr>
            <p:nvPr/>
          </p:nvGrpSpPr>
          <p:grpSpPr bwMode="auto">
            <a:xfrm>
              <a:off x="2632" y="1724"/>
              <a:ext cx="768" cy="1951"/>
              <a:chOff x="2496" y="1240"/>
              <a:chExt cx="768" cy="1951"/>
            </a:xfrm>
          </p:grpSpPr>
          <p:grpSp>
            <p:nvGrpSpPr>
              <p:cNvPr id="62499" name="Group 374"/>
              <p:cNvGrpSpPr>
                <a:grpSpLocks/>
              </p:cNvGrpSpPr>
              <p:nvPr/>
            </p:nvGrpSpPr>
            <p:grpSpPr bwMode="auto">
              <a:xfrm>
                <a:off x="2640" y="1607"/>
                <a:ext cx="624" cy="1584"/>
                <a:chOff x="3024" y="1584"/>
                <a:chExt cx="624" cy="1584"/>
              </a:xfrm>
            </p:grpSpPr>
            <p:sp>
              <p:nvSpPr>
                <p:cNvPr id="62501" name="Line 375"/>
                <p:cNvSpPr>
                  <a:spLocks noChangeShapeType="1"/>
                </p:cNvSpPr>
                <p:nvPr/>
              </p:nvSpPr>
              <p:spPr bwMode="auto">
                <a:xfrm flipH="1" flipV="1">
                  <a:off x="3408" y="1584"/>
                  <a:ext cx="240"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2" name="Line 376"/>
                <p:cNvSpPr>
                  <a:spLocks noChangeShapeType="1"/>
                </p:cNvSpPr>
                <p:nvPr/>
              </p:nvSpPr>
              <p:spPr bwMode="auto">
                <a:xfrm>
                  <a:off x="3408" y="1584"/>
                  <a:ext cx="240"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3" name="Line 377"/>
                <p:cNvSpPr>
                  <a:spLocks noChangeShapeType="1"/>
                </p:cNvSpPr>
                <p:nvPr/>
              </p:nvSpPr>
              <p:spPr bwMode="auto">
                <a:xfrm>
                  <a:off x="3408" y="1584"/>
                  <a:ext cx="240" cy="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4" name="Line 378"/>
                <p:cNvSpPr>
                  <a:spLocks noChangeShapeType="1"/>
                </p:cNvSpPr>
                <p:nvPr/>
              </p:nvSpPr>
              <p:spPr bwMode="auto">
                <a:xfrm>
                  <a:off x="3408" y="1584"/>
                  <a:ext cx="240" cy="15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05" name="Line 379"/>
                <p:cNvSpPr>
                  <a:spLocks noChangeShapeType="1"/>
                </p:cNvSpPr>
                <p:nvPr/>
              </p:nvSpPr>
              <p:spPr bwMode="auto">
                <a:xfrm flipH="1">
                  <a:off x="3024" y="1584"/>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5340" name="Text Box 380"/>
              <p:cNvSpPr txBox="1">
                <a:spLocks noChangeArrowheads="1"/>
              </p:cNvSpPr>
              <p:nvPr/>
            </p:nvSpPr>
            <p:spPr bwMode="auto">
              <a:xfrm>
                <a:off x="2496" y="1240"/>
                <a:ext cx="683"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spAutoFit/>
              </a:bodyPr>
              <a:lstStyle/>
              <a:p>
                <a:pPr eaLnBrk="0" hangingPunct="0">
                  <a:lnSpc>
                    <a:spcPct val="125000"/>
                  </a:lnSpc>
                  <a:defRPr/>
                </a:pPr>
                <a:r>
                  <a:rPr kumimoji="1" lang="zh-CN" altLang="en-US" sz="2400">
                    <a:latin typeface="Times New Roman" pitchFamily="18" charset="0"/>
                  </a:rPr>
                  <a:t>柱面</a:t>
                </a:r>
                <a:endParaRPr kumimoji="1" lang="zh-CN" altLang="en-US" sz="2400" b="1">
                  <a:effectLst>
                    <a:outerShdw blurRad="38100" dist="38100" dir="2700000" algn="tl">
                      <a:srgbClr val="C0C0C0"/>
                    </a:outerShdw>
                  </a:effectLst>
                  <a:latin typeface="Times New Roman" pitchFamily="18" charset="0"/>
                </a:endParaRPr>
              </a:p>
            </p:txBody>
          </p:sp>
        </p:grpSp>
        <p:grpSp>
          <p:nvGrpSpPr>
            <p:cNvPr id="62478" name="Group 381"/>
            <p:cNvGrpSpPr>
              <a:grpSpLocks/>
            </p:cNvGrpSpPr>
            <p:nvPr/>
          </p:nvGrpSpPr>
          <p:grpSpPr bwMode="auto">
            <a:xfrm>
              <a:off x="4744" y="2192"/>
              <a:ext cx="1164" cy="740"/>
              <a:chOff x="6230" y="2856"/>
              <a:chExt cx="1697" cy="1027"/>
            </a:xfrm>
          </p:grpSpPr>
          <p:sp>
            <p:nvSpPr>
              <p:cNvPr id="62493" name="Line 382"/>
              <p:cNvSpPr>
                <a:spLocks noChangeShapeType="1"/>
              </p:cNvSpPr>
              <p:nvPr/>
            </p:nvSpPr>
            <p:spPr bwMode="auto">
              <a:xfrm>
                <a:off x="7210" y="3350"/>
                <a:ext cx="49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494" name="Group 383"/>
              <p:cNvGrpSpPr>
                <a:grpSpLocks/>
              </p:cNvGrpSpPr>
              <p:nvPr/>
            </p:nvGrpSpPr>
            <p:grpSpPr bwMode="auto">
              <a:xfrm>
                <a:off x="6230" y="2856"/>
                <a:ext cx="1697" cy="1027"/>
                <a:chOff x="6230" y="2856"/>
                <a:chExt cx="1697" cy="1027"/>
              </a:xfrm>
            </p:grpSpPr>
            <p:sp>
              <p:nvSpPr>
                <p:cNvPr id="62495" name="Line 384"/>
                <p:cNvSpPr>
                  <a:spLocks noChangeShapeType="1"/>
                </p:cNvSpPr>
                <p:nvPr/>
              </p:nvSpPr>
              <p:spPr bwMode="auto">
                <a:xfrm flipH="1">
                  <a:off x="6230" y="3350"/>
                  <a:ext cx="980" cy="33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496" name="Group 385"/>
                <p:cNvGrpSpPr>
                  <a:grpSpLocks/>
                </p:cNvGrpSpPr>
                <p:nvPr/>
              </p:nvGrpSpPr>
              <p:grpSpPr bwMode="auto">
                <a:xfrm>
                  <a:off x="6300" y="2856"/>
                  <a:ext cx="1627" cy="1027"/>
                  <a:chOff x="4608" y="1612"/>
                  <a:chExt cx="1115" cy="740"/>
                </a:xfrm>
              </p:grpSpPr>
              <p:sp>
                <p:nvSpPr>
                  <p:cNvPr id="62497" name="Line 386"/>
                  <p:cNvSpPr>
                    <a:spLocks noChangeShapeType="1"/>
                  </p:cNvSpPr>
                  <p:nvPr/>
                </p:nvSpPr>
                <p:spPr bwMode="auto">
                  <a:xfrm flipV="1">
                    <a:off x="4608" y="1968"/>
                    <a:ext cx="624" cy="384"/>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5347" name="Text Box 387"/>
                  <p:cNvSpPr txBox="1">
                    <a:spLocks noChangeArrowheads="1"/>
                  </p:cNvSpPr>
                  <p:nvPr/>
                </p:nvSpPr>
                <p:spPr bwMode="auto">
                  <a:xfrm>
                    <a:off x="5041" y="1612"/>
                    <a:ext cx="682"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spAutoFit/>
                  </a:bodyPr>
                  <a:lstStyle/>
                  <a:p>
                    <a:pPr eaLnBrk="0" hangingPunct="0">
                      <a:lnSpc>
                        <a:spcPct val="125000"/>
                      </a:lnSpc>
                      <a:defRPr/>
                    </a:pPr>
                    <a:r>
                      <a:rPr kumimoji="1" lang="zh-CN" altLang="en-US" sz="2400">
                        <a:latin typeface="Times New Roman" pitchFamily="18" charset="0"/>
                      </a:rPr>
                      <a:t>扇区</a:t>
                    </a:r>
                    <a:endParaRPr kumimoji="1" lang="zh-CN" altLang="en-US" sz="2400" b="1">
                      <a:effectLst>
                        <a:outerShdw blurRad="38100" dist="38100" dir="2700000" algn="tl">
                          <a:srgbClr val="C0C0C0"/>
                        </a:outerShdw>
                      </a:effectLst>
                      <a:latin typeface="Times New Roman" pitchFamily="18" charset="0"/>
                    </a:endParaRPr>
                  </a:p>
                </p:txBody>
              </p:sp>
            </p:grpSp>
          </p:grpSp>
        </p:grpSp>
        <p:grpSp>
          <p:nvGrpSpPr>
            <p:cNvPr id="62479" name="Group 388"/>
            <p:cNvGrpSpPr>
              <a:grpSpLocks/>
            </p:cNvGrpSpPr>
            <p:nvPr/>
          </p:nvGrpSpPr>
          <p:grpSpPr bwMode="auto">
            <a:xfrm>
              <a:off x="4996" y="1568"/>
              <a:ext cx="732" cy="799"/>
              <a:chOff x="4752" y="1025"/>
              <a:chExt cx="732" cy="799"/>
            </a:xfrm>
          </p:grpSpPr>
          <p:grpSp>
            <p:nvGrpSpPr>
              <p:cNvPr id="62489" name="Group 389"/>
              <p:cNvGrpSpPr>
                <a:grpSpLocks/>
              </p:cNvGrpSpPr>
              <p:nvPr/>
            </p:nvGrpSpPr>
            <p:grpSpPr bwMode="auto">
              <a:xfrm>
                <a:off x="4752" y="1344"/>
                <a:ext cx="576" cy="480"/>
                <a:chOff x="4752" y="1344"/>
                <a:chExt cx="576" cy="480"/>
              </a:xfrm>
            </p:grpSpPr>
            <p:sp>
              <p:nvSpPr>
                <p:cNvPr id="62491" name="Line 390"/>
                <p:cNvSpPr>
                  <a:spLocks noChangeShapeType="1"/>
                </p:cNvSpPr>
                <p:nvPr/>
              </p:nvSpPr>
              <p:spPr bwMode="auto">
                <a:xfrm flipV="1">
                  <a:off x="4752" y="1344"/>
                  <a:ext cx="192"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92" name="Line 391"/>
                <p:cNvSpPr>
                  <a:spLocks noChangeShapeType="1"/>
                </p:cNvSpPr>
                <p:nvPr/>
              </p:nvSpPr>
              <p:spPr bwMode="auto">
                <a:xfrm>
                  <a:off x="4944" y="1344"/>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5352" name="Text Box 392"/>
              <p:cNvSpPr txBox="1">
                <a:spLocks noChangeArrowheads="1"/>
              </p:cNvSpPr>
              <p:nvPr/>
            </p:nvSpPr>
            <p:spPr bwMode="auto">
              <a:xfrm>
                <a:off x="4798" y="1025"/>
                <a:ext cx="684"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spAutoFit/>
              </a:bodyPr>
              <a:lstStyle/>
              <a:p>
                <a:pPr eaLnBrk="0" hangingPunct="0">
                  <a:lnSpc>
                    <a:spcPct val="125000"/>
                  </a:lnSpc>
                  <a:defRPr/>
                </a:pPr>
                <a:r>
                  <a:rPr kumimoji="1" lang="zh-CN" altLang="en-US" sz="2400">
                    <a:latin typeface="Times New Roman" pitchFamily="18" charset="0"/>
                  </a:rPr>
                  <a:t>磁道</a:t>
                </a:r>
                <a:endParaRPr kumimoji="1" lang="zh-CN" altLang="en-US" sz="2400" b="1">
                  <a:effectLst>
                    <a:outerShdw blurRad="38100" dist="38100" dir="2700000" algn="tl">
                      <a:srgbClr val="C0C0C0"/>
                    </a:outerShdw>
                  </a:effectLst>
                  <a:latin typeface="Times New Roman" pitchFamily="18" charset="0"/>
                </a:endParaRPr>
              </a:p>
            </p:txBody>
          </p:sp>
        </p:grpSp>
        <p:grpSp>
          <p:nvGrpSpPr>
            <p:cNvPr id="62480" name="Group 393"/>
            <p:cNvGrpSpPr>
              <a:grpSpLocks/>
            </p:cNvGrpSpPr>
            <p:nvPr/>
          </p:nvGrpSpPr>
          <p:grpSpPr bwMode="auto">
            <a:xfrm>
              <a:off x="3400" y="2308"/>
              <a:ext cx="1776" cy="432"/>
              <a:chOff x="3216" y="2160"/>
              <a:chExt cx="1776" cy="432"/>
            </a:xfrm>
          </p:grpSpPr>
          <p:sp>
            <p:nvSpPr>
              <p:cNvPr id="62481" name="Line 394"/>
              <p:cNvSpPr>
                <a:spLocks noChangeShapeType="1"/>
              </p:cNvSpPr>
              <p:nvPr/>
            </p:nvSpPr>
            <p:spPr bwMode="auto">
              <a:xfrm>
                <a:off x="4080" y="2352"/>
                <a:ext cx="0" cy="2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482" name="Group 395"/>
              <p:cNvGrpSpPr>
                <a:grpSpLocks/>
              </p:cNvGrpSpPr>
              <p:nvPr/>
            </p:nvGrpSpPr>
            <p:grpSpPr bwMode="auto">
              <a:xfrm>
                <a:off x="3216" y="2160"/>
                <a:ext cx="1776" cy="384"/>
                <a:chOff x="3600" y="2160"/>
                <a:chExt cx="1776" cy="384"/>
              </a:xfrm>
            </p:grpSpPr>
            <p:sp>
              <p:nvSpPr>
                <p:cNvPr id="62483" name="Line 396"/>
                <p:cNvSpPr>
                  <a:spLocks noChangeShapeType="1"/>
                </p:cNvSpPr>
                <p:nvPr/>
              </p:nvSpPr>
              <p:spPr bwMode="auto">
                <a:xfrm>
                  <a:off x="4608" y="2304"/>
                  <a:ext cx="76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4" name="Line 397"/>
                <p:cNvSpPr>
                  <a:spLocks noChangeShapeType="1"/>
                </p:cNvSpPr>
                <p:nvPr/>
              </p:nvSpPr>
              <p:spPr bwMode="auto">
                <a:xfrm>
                  <a:off x="4560" y="2352"/>
                  <a:ext cx="432" cy="19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5" name="Line 398"/>
                <p:cNvSpPr>
                  <a:spLocks noChangeShapeType="1"/>
                </p:cNvSpPr>
                <p:nvPr/>
              </p:nvSpPr>
              <p:spPr bwMode="auto">
                <a:xfrm>
                  <a:off x="3600" y="2304"/>
                  <a:ext cx="76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6" name="Line 399"/>
                <p:cNvSpPr>
                  <a:spLocks noChangeShapeType="1"/>
                </p:cNvSpPr>
                <p:nvPr/>
              </p:nvSpPr>
              <p:spPr bwMode="auto">
                <a:xfrm flipH="1">
                  <a:off x="3984" y="2352"/>
                  <a:ext cx="432" cy="19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7" name="Line 400"/>
                <p:cNvSpPr>
                  <a:spLocks noChangeShapeType="1"/>
                </p:cNvSpPr>
                <p:nvPr/>
              </p:nvSpPr>
              <p:spPr bwMode="auto">
                <a:xfrm flipH="1" flipV="1">
                  <a:off x="4176" y="2160"/>
                  <a:ext cx="240" cy="96"/>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8" name="Line 401"/>
                <p:cNvSpPr>
                  <a:spLocks noChangeShapeType="1"/>
                </p:cNvSpPr>
                <p:nvPr/>
              </p:nvSpPr>
              <p:spPr bwMode="auto">
                <a:xfrm flipV="1">
                  <a:off x="4512" y="2160"/>
                  <a:ext cx="192" cy="96"/>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425363" name="Rectangle 403"/>
          <p:cNvSpPr>
            <a:spLocks noChangeArrowheads="1"/>
          </p:cNvSpPr>
          <p:nvPr/>
        </p:nvSpPr>
        <p:spPr bwMode="auto">
          <a:xfrm>
            <a:off x="0" y="5657402"/>
            <a:ext cx="6443663" cy="9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20000"/>
              </a:spcBef>
              <a:buFont typeface="Wingdings" pitchFamily="2" charset="2"/>
              <a:buChar char="Ø"/>
            </a:pPr>
            <a:r>
              <a:rPr kumimoji="1" lang="zh-CN" altLang="en-US" sz="2400" b="1" dirty="0">
                <a:solidFill>
                  <a:srgbClr val="E41202"/>
                </a:solidFill>
                <a:latin typeface="仿宋_GB2312" pitchFamily="49" charset="-122"/>
                <a:ea typeface="仿宋_GB2312" pitchFamily="49" charset="-122"/>
              </a:rPr>
              <a:t>特点：</a:t>
            </a:r>
            <a:r>
              <a:rPr kumimoji="1" lang="zh-CN" altLang="en-US" sz="2400" b="1" dirty="0">
                <a:latin typeface="仿宋_GB2312" pitchFamily="49" charset="-122"/>
                <a:ea typeface="仿宋_GB2312" pitchFamily="49" charset="-122"/>
              </a:rPr>
              <a:t>工作速度较快、存储容量大。</a:t>
            </a:r>
          </a:p>
          <a:p>
            <a:pPr>
              <a:spcBef>
                <a:spcPct val="20000"/>
              </a:spcBef>
              <a:buFont typeface="Wingdings" pitchFamily="2" charset="2"/>
              <a:buChar char="Ø"/>
            </a:pPr>
            <a:r>
              <a:rPr lang="zh-CN" altLang="en-US" sz="2400" b="1" dirty="0">
                <a:solidFill>
                  <a:srgbClr val="E41202"/>
                </a:solidFill>
                <a:latin typeface="仿宋_GB2312" pitchFamily="49" charset="-122"/>
                <a:ea typeface="仿宋_GB2312" pitchFamily="49" charset="-122"/>
              </a:rPr>
              <a:t>硬盘驱动器</a:t>
            </a:r>
            <a:r>
              <a:rPr lang="en-US" altLang="zh-CN" sz="2400" b="1" dirty="0">
                <a:solidFill>
                  <a:srgbClr val="E41202"/>
                </a:solidFill>
                <a:latin typeface="仿宋_GB2312" pitchFamily="49" charset="-122"/>
                <a:ea typeface="仿宋_GB2312" pitchFamily="49" charset="-122"/>
              </a:rPr>
              <a:t>:</a:t>
            </a:r>
            <a:r>
              <a:rPr kumimoji="1" lang="zh-CN" altLang="en-US" sz="2400" b="1" dirty="0">
                <a:latin typeface="仿宋_GB2312" pitchFamily="49" charset="-122"/>
                <a:ea typeface="仿宋_GB2312" pitchFamily="49" charset="-122"/>
              </a:rPr>
              <a:t>常用字母</a:t>
            </a:r>
            <a:r>
              <a:rPr kumimoji="1" lang="en-US" altLang="zh-CN" sz="2400" b="1" dirty="0">
                <a:solidFill>
                  <a:srgbClr val="CC0000"/>
                </a:solidFill>
                <a:latin typeface="仿宋_GB2312" pitchFamily="49" charset="-122"/>
                <a:ea typeface="仿宋_GB2312" pitchFamily="49" charset="-122"/>
              </a:rPr>
              <a:t>C</a:t>
            </a:r>
            <a:r>
              <a:rPr kumimoji="1" lang="en-US" altLang="zh-CN" sz="2400" b="1" dirty="0">
                <a:latin typeface="仿宋_GB2312" pitchFamily="49" charset="-122"/>
                <a:ea typeface="仿宋_GB2312" pitchFamily="49" charset="-122"/>
              </a:rPr>
              <a:t>:</a:t>
            </a:r>
            <a:r>
              <a:rPr kumimoji="1" lang="zh-CN" altLang="en-US" sz="2400" b="1" dirty="0">
                <a:latin typeface="仿宋_GB2312" pitchFamily="49" charset="-122"/>
                <a:ea typeface="仿宋_GB2312" pitchFamily="49" charset="-122"/>
              </a:rPr>
              <a:t>、</a:t>
            </a:r>
            <a:r>
              <a:rPr kumimoji="1" lang="en-US" altLang="zh-CN" sz="2400" b="1" dirty="0">
                <a:solidFill>
                  <a:srgbClr val="CC0000"/>
                </a:solidFill>
                <a:latin typeface="仿宋_GB2312" pitchFamily="49" charset="-122"/>
                <a:ea typeface="仿宋_GB2312" pitchFamily="49" charset="-122"/>
              </a:rPr>
              <a:t>D</a:t>
            </a:r>
            <a:r>
              <a:rPr kumimoji="1" lang="en-US" altLang="zh-CN" sz="2400" b="1" dirty="0">
                <a:latin typeface="仿宋_GB2312" pitchFamily="49" charset="-122"/>
                <a:ea typeface="仿宋_GB2312" pitchFamily="49" charset="-122"/>
              </a:rPr>
              <a:t>: </a:t>
            </a:r>
            <a:r>
              <a:rPr kumimoji="1" lang="en-US" altLang="zh-CN" sz="2400" b="1" dirty="0">
                <a:latin typeface="宋体" pitchFamily="2" charset="-122"/>
                <a:ea typeface="仿宋_GB2312" pitchFamily="49" charset="-122"/>
              </a:rPr>
              <a:t>……</a:t>
            </a:r>
            <a:r>
              <a:rPr kumimoji="1" lang="zh-CN" altLang="en-US" sz="2400" b="1" dirty="0">
                <a:latin typeface="仿宋_GB2312" pitchFamily="49" charset="-122"/>
                <a:ea typeface="仿宋_GB2312" pitchFamily="49" charset="-122"/>
              </a:rPr>
              <a:t>来标识。</a:t>
            </a:r>
          </a:p>
        </p:txBody>
      </p:sp>
      <p:sp>
        <p:nvSpPr>
          <p:cNvPr id="425364" name="Rectangle 404"/>
          <p:cNvSpPr>
            <a:spLocks noGrp="1" noChangeArrowheads="1"/>
          </p:cNvSpPr>
          <p:nvPr>
            <p:ph type="title"/>
          </p:nvPr>
        </p:nvSpPr>
        <p:spPr bwMode="auto">
          <a:xfrm>
            <a:off x="301907" y="2413441"/>
            <a:ext cx="8497887"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buFont typeface="Wingdings" pitchFamily="2" charset="2"/>
              <a:buNone/>
            </a:pPr>
            <a:r>
              <a:rPr lang="zh-CN" altLang="en-US" sz="2400" b="1" dirty="0">
                <a:solidFill>
                  <a:schemeClr val="tx1"/>
                </a:solidFill>
                <a:latin typeface="仿宋_GB2312" pitchFamily="49" charset="-122"/>
                <a:ea typeface="仿宋_GB2312" pitchFamily="49" charset="-122"/>
              </a:rPr>
              <a:t>硬盘存储器的基本组成是硬盘盘片和硬盘驱动器，硬盘盘片由涂有磁性材料的铝合金构成。</a:t>
            </a:r>
          </a:p>
        </p:txBody>
      </p:sp>
      <p:grpSp>
        <p:nvGrpSpPr>
          <p:cNvPr id="425372" name="Group 412"/>
          <p:cNvGrpSpPr>
            <a:grpSpLocks/>
          </p:cNvGrpSpPr>
          <p:nvPr/>
        </p:nvGrpSpPr>
        <p:grpSpPr bwMode="auto">
          <a:xfrm>
            <a:off x="463690" y="3572632"/>
            <a:ext cx="3987662" cy="1942435"/>
            <a:chOff x="158" y="1752"/>
            <a:chExt cx="2814" cy="1156"/>
          </a:xfrm>
        </p:grpSpPr>
        <p:pic>
          <p:nvPicPr>
            <p:cNvPr id="62473" name="Picture 402" descr="DISK"/>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8" y="1752"/>
              <a:ext cx="1361" cy="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74" name="Picture 405" descr="Jf0300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1845"/>
              <a:ext cx="1498" cy="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5366" name="Rectangle 406"/>
          <p:cNvSpPr>
            <a:spLocks noChangeArrowheads="1"/>
          </p:cNvSpPr>
          <p:nvPr/>
        </p:nvSpPr>
        <p:spPr bwMode="gray">
          <a:xfrm>
            <a:off x="0" y="1916113"/>
            <a:ext cx="3059832"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ct val="80000"/>
              </a:lnSpc>
              <a:buClr>
                <a:schemeClr val="hlink"/>
              </a:buClr>
              <a:buFont typeface="Wingdings" pitchFamily="2" charset="2"/>
              <a:buNone/>
            </a:pPr>
            <a:r>
              <a:rPr lang="en-US" altLang="zh-CN" sz="2400" dirty="0">
                <a:solidFill>
                  <a:srgbClr val="E41202"/>
                </a:solidFill>
                <a:latin typeface="黑体" pitchFamily="49" charset="-122"/>
                <a:ea typeface="黑体" pitchFamily="49" charset="-122"/>
              </a:rPr>
              <a:t> </a:t>
            </a:r>
            <a:r>
              <a:rPr lang="en-US" altLang="zh-CN" sz="2800" b="1" dirty="0">
                <a:solidFill>
                  <a:srgbClr val="FF0000"/>
                </a:solidFill>
                <a:latin typeface="+mn-lt"/>
                <a:ea typeface="+mn-ea"/>
              </a:rPr>
              <a:t>1</a:t>
            </a:r>
            <a:r>
              <a:rPr lang="zh-CN" altLang="en-US" sz="2800" b="1" dirty="0">
                <a:solidFill>
                  <a:srgbClr val="FF0000"/>
                </a:solidFill>
                <a:latin typeface="+mn-lt"/>
                <a:ea typeface="+mn-ea"/>
              </a:rPr>
              <a:t>）硬盘（机械）</a:t>
            </a:r>
          </a:p>
        </p:txBody>
      </p:sp>
      <p:sp>
        <p:nvSpPr>
          <p:cNvPr id="62471" name="Rectangle 410"/>
          <p:cNvSpPr>
            <a:spLocks noChangeArrowheads="1"/>
          </p:cNvSpPr>
          <p:nvPr/>
        </p:nvSpPr>
        <p:spPr bwMode="auto">
          <a:xfrm>
            <a:off x="323850" y="404813"/>
            <a:ext cx="7759700" cy="63976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a:solidFill>
                  <a:srgbClr val="E41202"/>
                </a:solidFill>
                <a:latin typeface="黑体" pitchFamily="49" charset="-122"/>
                <a:ea typeface="黑体" pitchFamily="49" charset="-122"/>
              </a:rPr>
              <a:t>外部存储器</a:t>
            </a:r>
            <a:r>
              <a:rPr lang="zh-CN" altLang="en-US" sz="3200" b="1">
                <a:latin typeface="黑体" pitchFamily="49" charset="-122"/>
                <a:ea typeface="黑体" pitchFamily="49" charset="-122"/>
              </a:rPr>
              <a:t>（</a:t>
            </a:r>
            <a:r>
              <a:rPr kumimoji="1" lang="zh-CN" altLang="en-US" sz="3200" b="1">
                <a:ea typeface="黑体" pitchFamily="49" charset="-122"/>
              </a:rPr>
              <a:t>硬盘、光盘、移动盘）</a:t>
            </a:r>
          </a:p>
        </p:txBody>
      </p:sp>
      <p:sp>
        <p:nvSpPr>
          <p:cNvPr id="425371" name="Text Box 411"/>
          <p:cNvSpPr txBox="1">
            <a:spLocks noChangeArrowheads="1"/>
          </p:cNvSpPr>
          <p:nvPr/>
        </p:nvSpPr>
        <p:spPr bwMode="auto">
          <a:xfrm>
            <a:off x="219075" y="1125538"/>
            <a:ext cx="8713788"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lvl="1" eaLnBrk="1" hangingPunct="1">
              <a:buFont typeface="Wingdings" pitchFamily="2" charset="2"/>
              <a:buNone/>
            </a:pPr>
            <a:r>
              <a:rPr lang="zh-CN" altLang="en-US" sz="2400" b="1">
                <a:solidFill>
                  <a:srgbClr val="CC0000"/>
                </a:solidFill>
                <a:latin typeface="仿宋_GB2312" pitchFamily="49" charset="-122"/>
                <a:ea typeface="仿宋_GB2312" pitchFamily="49" charset="-122"/>
              </a:rPr>
              <a:t>外存特点：</a:t>
            </a:r>
            <a:r>
              <a:rPr lang="zh-CN" altLang="en-US" sz="2400" b="1">
                <a:latin typeface="仿宋_GB2312" pitchFamily="49" charset="-122"/>
                <a:ea typeface="仿宋_GB2312" pitchFamily="49" charset="-122"/>
              </a:rPr>
              <a:t>顺序存取</a:t>
            </a:r>
            <a:r>
              <a:rPr lang="en-US" altLang="zh-CN" sz="2400" b="1">
                <a:latin typeface="仿宋_GB2312" pitchFamily="49" charset="-122"/>
                <a:ea typeface="仿宋_GB2312" pitchFamily="49" charset="-122"/>
              </a:rPr>
              <a:t>/</a:t>
            </a:r>
            <a:r>
              <a:rPr lang="zh-CN" altLang="en-US" sz="2400" b="1">
                <a:latin typeface="仿宋_GB2312" pitchFamily="49" charset="-122"/>
                <a:ea typeface="仿宋_GB2312" pitchFamily="49" charset="-122"/>
              </a:rPr>
              <a:t>块存取，容量大，速度慢，价格低；不能由</a:t>
            </a:r>
            <a:r>
              <a:rPr lang="en-US" altLang="zh-CN" sz="2400" b="1">
                <a:latin typeface="仿宋_GB2312" pitchFamily="49" charset="-122"/>
                <a:ea typeface="仿宋_GB2312" pitchFamily="49" charset="-122"/>
              </a:rPr>
              <a:t>CPU</a:t>
            </a:r>
            <a:r>
              <a:rPr lang="zh-CN" altLang="en-US" sz="2400" b="1">
                <a:latin typeface="仿宋_GB2312" pitchFamily="49" charset="-122"/>
                <a:ea typeface="仿宋_GB2312" pitchFamily="49" charset="-122"/>
              </a:rPr>
              <a:t>直接访问，存放暂时不用的数据和程序。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5371"/>
                                        </p:tgtEl>
                                        <p:attrNameLst>
                                          <p:attrName>style.visibility</p:attrName>
                                        </p:attrNameLst>
                                      </p:cBhvr>
                                      <p:to>
                                        <p:strVal val="visible"/>
                                      </p:to>
                                    </p:set>
                                    <p:animEffect transition="in" filter="wipe(left)">
                                      <p:cBhvr>
                                        <p:cTn id="7" dur="500"/>
                                        <p:tgtEl>
                                          <p:spTgt spid="425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536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25364"/>
                                        </p:tgtEl>
                                        <p:attrNameLst>
                                          <p:attrName>style.visibility</p:attrName>
                                        </p:attrNameLst>
                                      </p:cBhvr>
                                      <p:to>
                                        <p:strVal val="visible"/>
                                      </p:to>
                                    </p:set>
                                    <p:animEffect transition="in" filter="wipe(left)">
                                      <p:cBhvr>
                                        <p:cTn id="16" dur="500"/>
                                        <p:tgtEl>
                                          <p:spTgt spid="42536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425372"/>
                                        </p:tgtEl>
                                        <p:attrNameLst>
                                          <p:attrName>style.visibility</p:attrName>
                                        </p:attrNameLst>
                                      </p:cBhvr>
                                      <p:to>
                                        <p:strVal val="visible"/>
                                      </p:to>
                                    </p:set>
                                    <p:animEffect transition="in" filter="wipe(down)">
                                      <p:cBhvr>
                                        <p:cTn id="21" dur="500"/>
                                        <p:tgtEl>
                                          <p:spTgt spid="425372"/>
                                        </p:tgtEl>
                                      </p:cBhvr>
                                    </p:animEffect>
                                  </p:childTnLst>
                                </p:cTn>
                              </p:par>
                            </p:childTnLst>
                          </p:cTn>
                        </p:par>
                      </p:childTnLst>
                    </p:cTn>
                  </p:par>
                  <p:par>
                    <p:cTn id="22" fill="hold">
                      <p:stCondLst>
                        <p:cond delay="indefinite"/>
                      </p:stCondLst>
                      <p:childTnLst>
                        <p:par>
                          <p:cTn id="23" fill="hold">
                            <p:stCondLst>
                              <p:cond delay="0"/>
                            </p:stCondLst>
                            <p:childTnLst>
                              <p:par>
                                <p:cTn id="24" presetID="20" presetClass="entr" presetSubtype="0" fill="hold" nodeType="clickEffect">
                                  <p:stCondLst>
                                    <p:cond delay="0"/>
                                  </p:stCondLst>
                                  <p:childTnLst>
                                    <p:set>
                                      <p:cBhvr>
                                        <p:cTn id="25" dur="1" fill="hold">
                                          <p:stCondLst>
                                            <p:cond delay="0"/>
                                          </p:stCondLst>
                                        </p:cTn>
                                        <p:tgtEl>
                                          <p:spTgt spid="424962"/>
                                        </p:tgtEl>
                                        <p:attrNameLst>
                                          <p:attrName>style.visibility</p:attrName>
                                        </p:attrNameLst>
                                      </p:cBhvr>
                                      <p:to>
                                        <p:strVal val="visible"/>
                                      </p:to>
                                    </p:set>
                                    <p:animEffect transition="in" filter="wedge">
                                      <p:cBhvr>
                                        <p:cTn id="26" dur="2000"/>
                                        <p:tgtEl>
                                          <p:spTgt spid="4249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25363"/>
                                        </p:tgtEl>
                                        <p:attrNameLst>
                                          <p:attrName>style.visibility</p:attrName>
                                        </p:attrNameLst>
                                      </p:cBhvr>
                                      <p:to>
                                        <p:strVal val="visible"/>
                                      </p:to>
                                    </p:set>
                                    <p:animEffect transition="in" filter="wipe(left)">
                                      <p:cBhvr>
                                        <p:cTn id="31" dur="500"/>
                                        <p:tgtEl>
                                          <p:spTgt spid="42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363" grpId="0"/>
      <p:bldP spid="425364" grpId="0"/>
      <p:bldP spid="425366" grpId="0"/>
      <p:bldP spid="42537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p:cNvSpPr>
          <p:nvPr>
            <p:ph idx="1"/>
          </p:nvPr>
        </p:nvSpPr>
        <p:spPr bwMode="auto">
          <a:xfrm>
            <a:off x="323850" y="1196975"/>
            <a:ext cx="8569325" cy="2519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nSpc>
                <a:spcPct val="150000"/>
              </a:lnSpc>
              <a:spcBef>
                <a:spcPct val="0"/>
              </a:spcBef>
              <a:buFontTx/>
              <a:buNone/>
            </a:pPr>
            <a:r>
              <a:rPr lang="en-US" altLang="zh-CN" sz="2800" b="1" dirty="0">
                <a:solidFill>
                  <a:srgbClr val="FF0000"/>
                </a:solidFill>
              </a:rPr>
              <a:t>2</a:t>
            </a:r>
            <a:r>
              <a:rPr lang="zh-CN" altLang="en-US" sz="2800" b="1" dirty="0">
                <a:solidFill>
                  <a:srgbClr val="FF0000"/>
                </a:solidFill>
              </a:rPr>
              <a:t>）</a:t>
            </a:r>
            <a:r>
              <a:rPr lang="zh-CN" altLang="zh-CN" sz="2800" b="1" dirty="0">
                <a:solidFill>
                  <a:srgbClr val="FF0000"/>
                </a:solidFill>
              </a:rPr>
              <a:t>固态硬盘</a:t>
            </a:r>
            <a:r>
              <a:rPr lang="en-US" altLang="zh-CN" sz="2800" b="1" dirty="0">
                <a:solidFill>
                  <a:srgbClr val="FF0000"/>
                </a:solidFill>
              </a:rPr>
              <a:t>  </a:t>
            </a:r>
            <a:r>
              <a:rPr lang="zh-CN" altLang="zh-CN" sz="2800" b="1" dirty="0"/>
              <a:t>（</a:t>
            </a:r>
            <a:r>
              <a:rPr lang="en-US" altLang="zh-CN" sz="2800" b="1" dirty="0"/>
              <a:t>SSD——Solid-State Disk</a:t>
            </a:r>
            <a:r>
              <a:rPr lang="zh-CN" altLang="zh-CN" sz="2800" b="1" dirty="0"/>
              <a:t>）</a:t>
            </a:r>
            <a:endParaRPr lang="en-US" altLang="zh-CN" sz="2800" b="1" dirty="0">
              <a:solidFill>
                <a:srgbClr val="FF0000"/>
              </a:solidFill>
            </a:endParaRPr>
          </a:p>
          <a:p>
            <a:pPr marL="0" indent="0">
              <a:lnSpc>
                <a:spcPct val="150000"/>
              </a:lnSpc>
              <a:spcBef>
                <a:spcPct val="0"/>
              </a:spcBef>
              <a:buFontTx/>
              <a:buNone/>
            </a:pPr>
            <a:r>
              <a:rPr lang="en-US" altLang="zh-CN" sz="2800" b="1" dirty="0">
                <a:solidFill>
                  <a:srgbClr val="FF0000"/>
                </a:solidFill>
              </a:rPr>
              <a:t>       </a:t>
            </a:r>
            <a:r>
              <a:rPr lang="zh-CN" altLang="zh-CN" sz="2600" b="1" dirty="0"/>
              <a:t>采用</a:t>
            </a:r>
            <a:r>
              <a:rPr lang="en-US" altLang="zh-CN" sz="2600" b="1" dirty="0">
                <a:latin typeface="Times New Roman" pitchFamily="18" charset="0"/>
                <a:cs typeface="Times New Roman" pitchFamily="18" charset="0"/>
              </a:rPr>
              <a:t>Flash</a:t>
            </a:r>
            <a:r>
              <a:rPr lang="zh-CN" altLang="zh-CN" sz="2600" b="1" dirty="0"/>
              <a:t>芯片作为</a:t>
            </a:r>
            <a:r>
              <a:rPr lang="zh-CN" altLang="en-US" sz="2600" b="1" dirty="0"/>
              <a:t>存储介质</a:t>
            </a:r>
            <a:r>
              <a:rPr lang="zh-CN" altLang="zh-CN" sz="2600" b="1" dirty="0"/>
              <a:t>的最新硬盘。</a:t>
            </a:r>
            <a:endParaRPr lang="en-US" altLang="zh-CN" sz="2600" b="1" dirty="0"/>
          </a:p>
          <a:p>
            <a:pPr marL="0" indent="0">
              <a:lnSpc>
                <a:spcPct val="150000"/>
              </a:lnSpc>
              <a:spcBef>
                <a:spcPct val="0"/>
              </a:spcBef>
              <a:buFontTx/>
              <a:buNone/>
            </a:pPr>
            <a:r>
              <a:rPr lang="en-US" altLang="zh-CN" sz="2600" b="1" dirty="0"/>
              <a:t>        </a:t>
            </a:r>
            <a:r>
              <a:rPr lang="zh-CN" altLang="zh-CN" sz="2600" b="1" dirty="0"/>
              <a:t>固态硬盘与传统机械硬盘相比具有读写</a:t>
            </a:r>
            <a:r>
              <a:rPr lang="zh-CN" altLang="zh-CN" sz="2600" b="1" dirty="0">
                <a:solidFill>
                  <a:srgbClr val="D60093"/>
                </a:solidFill>
                <a:latin typeface="华文新魏" panose="02010800040101010101" pitchFamily="2" charset="-122"/>
                <a:ea typeface="华文新魏" panose="02010800040101010101" pitchFamily="2" charset="-122"/>
              </a:rPr>
              <a:t>速度快、质量轻、能耗低、防震抗摔</a:t>
            </a:r>
            <a:r>
              <a:rPr lang="zh-CN" altLang="zh-CN" sz="2600" b="1" dirty="0"/>
              <a:t>等特点，但其价格较为</a:t>
            </a:r>
            <a:r>
              <a:rPr lang="zh-CN" altLang="zh-CN" sz="2600" b="1" dirty="0">
                <a:solidFill>
                  <a:srgbClr val="FB5411"/>
                </a:solidFill>
                <a:latin typeface="华文新魏" panose="02010800040101010101" pitchFamily="2" charset="-122"/>
                <a:ea typeface="华文新魏" panose="02010800040101010101" pitchFamily="2" charset="-122"/>
              </a:rPr>
              <a:t>昂贵</a:t>
            </a:r>
            <a:r>
              <a:rPr lang="zh-CN" altLang="zh-CN" sz="2600" b="1" dirty="0"/>
              <a:t>。</a:t>
            </a:r>
            <a:endParaRPr lang="zh-CN" altLang="en-US" sz="2600" b="1" dirty="0"/>
          </a:p>
        </p:txBody>
      </p:sp>
      <p:sp>
        <p:nvSpPr>
          <p:cNvPr id="63491" name="Rectangle 410"/>
          <p:cNvSpPr>
            <a:spLocks noChangeArrowheads="1"/>
          </p:cNvSpPr>
          <p:nvPr/>
        </p:nvSpPr>
        <p:spPr bwMode="auto">
          <a:xfrm>
            <a:off x="323850" y="404813"/>
            <a:ext cx="7759700" cy="63976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a:solidFill>
                  <a:srgbClr val="E41202"/>
                </a:solidFill>
                <a:latin typeface="黑体" pitchFamily="49" charset="-122"/>
                <a:ea typeface="黑体" pitchFamily="49" charset="-122"/>
              </a:rPr>
              <a:t>外部存储器</a:t>
            </a:r>
            <a:r>
              <a:rPr lang="zh-CN" altLang="en-US" sz="3200" b="1">
                <a:latin typeface="黑体" pitchFamily="49" charset="-122"/>
                <a:ea typeface="黑体" pitchFamily="49" charset="-122"/>
              </a:rPr>
              <a:t>（</a:t>
            </a:r>
            <a:r>
              <a:rPr kumimoji="1" lang="zh-CN" altLang="en-US" sz="3200" b="1">
                <a:ea typeface="黑体" pitchFamily="49" charset="-122"/>
              </a:rPr>
              <a:t>硬盘、光盘、移动盘）</a:t>
            </a:r>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129019"/>
            <a:ext cx="27114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01" y="4067301"/>
            <a:ext cx="2555875"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7F3BB25B-E570-46B4-95A7-449398F7A877}"/>
              </a:ext>
            </a:extLst>
          </p:cNvPr>
          <p:cNvPicPr>
            <a:picLocks noChangeAspect="1"/>
          </p:cNvPicPr>
          <p:nvPr/>
        </p:nvPicPr>
        <p:blipFill>
          <a:blip r:embed="rId4"/>
          <a:stretch>
            <a:fillRect/>
          </a:stretch>
        </p:blipFill>
        <p:spPr>
          <a:xfrm>
            <a:off x="4494605" y="4014263"/>
            <a:ext cx="4529970" cy="966432"/>
          </a:xfrm>
          <a:prstGeom prst="rect">
            <a:avLst/>
          </a:prstGeom>
        </p:spPr>
      </p:pic>
      <p:pic>
        <p:nvPicPr>
          <p:cNvPr id="3" name="图片 2">
            <a:extLst>
              <a:ext uri="{FF2B5EF4-FFF2-40B4-BE49-F238E27FC236}">
                <a16:creationId xmlns:a16="http://schemas.microsoft.com/office/drawing/2014/main" id="{B49AB53E-B941-4A6E-99F5-77B2CA937F53}"/>
              </a:ext>
            </a:extLst>
          </p:cNvPr>
          <p:cNvPicPr>
            <a:picLocks noChangeAspect="1"/>
          </p:cNvPicPr>
          <p:nvPr/>
        </p:nvPicPr>
        <p:blipFill>
          <a:blip r:embed="rId5"/>
          <a:stretch>
            <a:fillRect/>
          </a:stretch>
        </p:blipFill>
        <p:spPr>
          <a:xfrm>
            <a:off x="4427984" y="5104892"/>
            <a:ext cx="4596591" cy="96643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5" descr="Jf0300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17092">
            <a:off x="4337052" y="1623873"/>
            <a:ext cx="230505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Rectangle 2"/>
          <p:cNvSpPr>
            <a:spLocks noGrp="1" noChangeArrowheads="1"/>
          </p:cNvSpPr>
          <p:nvPr>
            <p:ph type="title"/>
          </p:nvPr>
        </p:nvSpPr>
        <p:spPr bwMode="auto">
          <a:xfrm>
            <a:off x="250825" y="1277938"/>
            <a:ext cx="4826000" cy="633412"/>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buFont typeface="Wingdings" pitchFamily="2" charset="2"/>
              <a:buNone/>
            </a:pPr>
            <a:r>
              <a:rPr lang="en-US" altLang="zh-CN" sz="2800" b="1">
                <a:solidFill>
                  <a:srgbClr val="CC0000"/>
                </a:solidFill>
                <a:latin typeface="宋体" pitchFamily="2" charset="-122"/>
              </a:rPr>
              <a:t>3</a:t>
            </a:r>
            <a:r>
              <a:rPr lang="zh-CN" altLang="en-US" sz="2800" b="1">
                <a:solidFill>
                  <a:srgbClr val="CC0000"/>
                </a:solidFill>
                <a:latin typeface="宋体" pitchFamily="2" charset="-122"/>
              </a:rPr>
              <a:t>）移动存储设备</a:t>
            </a:r>
          </a:p>
        </p:txBody>
      </p:sp>
      <p:sp>
        <p:nvSpPr>
          <p:cNvPr id="532483" name="Text Box 3"/>
          <p:cNvSpPr txBox="1">
            <a:spLocks noChangeArrowheads="1"/>
          </p:cNvSpPr>
          <p:nvPr/>
        </p:nvSpPr>
        <p:spPr bwMode="auto">
          <a:xfrm>
            <a:off x="458788" y="1916113"/>
            <a:ext cx="4259262" cy="217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130622" tIns="65311" rIns="130622" bIns="65311">
            <a:spAutoFit/>
          </a:bodyPr>
          <a:lstStyle>
            <a:lvl1pPr defTabSz="1306513" eaLnBrk="0" hangingPunct="0">
              <a:defRPr>
                <a:solidFill>
                  <a:schemeClr val="tx1"/>
                </a:solidFill>
                <a:latin typeface="Arial" pitchFamily="34" charset="0"/>
                <a:ea typeface="宋体" pitchFamily="2" charset="-122"/>
              </a:defRPr>
            </a:lvl1pPr>
            <a:lvl2pPr marL="742950" indent="-285750" defTabSz="1306513" eaLnBrk="0" hangingPunct="0">
              <a:defRPr>
                <a:solidFill>
                  <a:schemeClr val="tx1"/>
                </a:solidFill>
                <a:latin typeface="Arial" pitchFamily="34" charset="0"/>
                <a:ea typeface="宋体" pitchFamily="2" charset="-122"/>
              </a:defRPr>
            </a:lvl2pPr>
            <a:lvl3pPr marL="1143000" indent="-228600" defTabSz="1306513" eaLnBrk="0" hangingPunct="0">
              <a:defRPr>
                <a:solidFill>
                  <a:schemeClr val="tx1"/>
                </a:solidFill>
                <a:latin typeface="Arial" pitchFamily="34" charset="0"/>
                <a:ea typeface="宋体" pitchFamily="2" charset="-122"/>
              </a:defRPr>
            </a:lvl3pPr>
            <a:lvl4pPr marL="1600200" indent="-228600" defTabSz="1306513" eaLnBrk="0" hangingPunct="0">
              <a:defRPr>
                <a:solidFill>
                  <a:schemeClr val="tx1"/>
                </a:solidFill>
                <a:latin typeface="Arial" pitchFamily="34" charset="0"/>
                <a:ea typeface="宋体" pitchFamily="2" charset="-122"/>
              </a:defRPr>
            </a:lvl4pPr>
            <a:lvl5pPr marL="2057400" indent="-228600" defTabSz="1306513" eaLnBrk="0" hangingPunct="0">
              <a:defRPr>
                <a:solidFill>
                  <a:schemeClr val="tx1"/>
                </a:solidFill>
                <a:latin typeface="Arial" pitchFamily="34" charset="0"/>
                <a:ea typeface="宋体" pitchFamily="2" charset="-122"/>
              </a:defRPr>
            </a:lvl5pPr>
            <a:lvl6pPr marL="2514600" indent="-228600" defTabSz="130651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130651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130651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1306513"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30000"/>
              </a:lnSpc>
              <a:spcAft>
                <a:spcPct val="40000"/>
              </a:spcAft>
              <a:buFont typeface="Wingdings" pitchFamily="2" charset="2"/>
              <a:buChar char="Ø"/>
            </a:pPr>
            <a:r>
              <a:rPr kumimoji="1" lang="en-US" altLang="zh-CN" sz="2400" b="1">
                <a:latin typeface="Times New Roman" pitchFamily="18" charset="0"/>
              </a:rPr>
              <a:t>Flash</a:t>
            </a:r>
            <a:r>
              <a:rPr kumimoji="1" lang="zh-CN" altLang="en-US" sz="2400" b="1">
                <a:latin typeface="Times New Roman" pitchFamily="18" charset="0"/>
              </a:rPr>
              <a:t>存储设备 </a:t>
            </a:r>
          </a:p>
          <a:p>
            <a:pPr eaLnBrk="1" hangingPunct="1">
              <a:lnSpc>
                <a:spcPct val="130000"/>
              </a:lnSpc>
              <a:buFontTx/>
              <a:buChar char="•"/>
            </a:pPr>
            <a:r>
              <a:rPr kumimoji="1" lang="zh-CN" altLang="en-US" sz="2400" b="1">
                <a:solidFill>
                  <a:srgbClr val="000000"/>
                </a:solidFill>
                <a:latin typeface="宋体" pitchFamily="2" charset="-122"/>
              </a:rPr>
              <a:t>闪存芯片为存储介质</a:t>
            </a:r>
          </a:p>
          <a:p>
            <a:pPr eaLnBrk="1" hangingPunct="1">
              <a:lnSpc>
                <a:spcPct val="130000"/>
              </a:lnSpc>
              <a:buFontTx/>
              <a:buChar char="•"/>
            </a:pPr>
            <a:r>
              <a:rPr kumimoji="1" lang="zh-CN" altLang="en-US" sz="2400" b="1">
                <a:solidFill>
                  <a:srgbClr val="000000"/>
                </a:solidFill>
                <a:latin typeface="宋体" pitchFamily="2" charset="-122"/>
              </a:rPr>
              <a:t>采用</a:t>
            </a:r>
            <a:r>
              <a:rPr kumimoji="1" lang="en-US" altLang="zh-CN" sz="2400" b="1">
                <a:solidFill>
                  <a:srgbClr val="000000"/>
                </a:solidFill>
                <a:latin typeface="Times New Roman" pitchFamily="18" charset="0"/>
              </a:rPr>
              <a:t>USB</a:t>
            </a:r>
            <a:r>
              <a:rPr kumimoji="1" lang="zh-CN" altLang="en-US" sz="2400" b="1">
                <a:solidFill>
                  <a:srgbClr val="000000"/>
                </a:solidFill>
                <a:latin typeface="宋体" pitchFamily="2" charset="-122"/>
              </a:rPr>
              <a:t>的接口</a:t>
            </a:r>
          </a:p>
          <a:p>
            <a:pPr eaLnBrk="1" hangingPunct="1">
              <a:lnSpc>
                <a:spcPct val="130000"/>
              </a:lnSpc>
              <a:buFontTx/>
              <a:buChar char="•"/>
            </a:pPr>
            <a:r>
              <a:rPr kumimoji="1" lang="zh-CN" altLang="en-US" sz="2400" b="1">
                <a:solidFill>
                  <a:srgbClr val="000000"/>
                </a:solidFill>
                <a:latin typeface="宋体" pitchFamily="2" charset="-122"/>
              </a:rPr>
              <a:t>可擦写</a:t>
            </a:r>
            <a:r>
              <a:rPr kumimoji="1" lang="en-US" altLang="zh-CN" sz="2400" b="1">
                <a:solidFill>
                  <a:srgbClr val="000000"/>
                </a:solidFill>
                <a:latin typeface="Times New Roman" pitchFamily="18" charset="0"/>
              </a:rPr>
              <a:t>100</a:t>
            </a:r>
            <a:r>
              <a:rPr kumimoji="1" lang="zh-CN" altLang="en-US" sz="2400" b="1">
                <a:solidFill>
                  <a:srgbClr val="000000"/>
                </a:solidFill>
                <a:latin typeface="宋体" pitchFamily="2" charset="-122"/>
              </a:rPr>
              <a:t>万次以上</a:t>
            </a:r>
            <a:r>
              <a:rPr kumimoji="1" lang="zh-CN" altLang="en-US" sz="2400" b="1">
                <a:latin typeface="Times New Roman" pitchFamily="18" charset="0"/>
              </a:rPr>
              <a:t> </a:t>
            </a:r>
          </a:p>
        </p:txBody>
      </p:sp>
      <p:sp>
        <p:nvSpPr>
          <p:cNvPr id="532484" name="Text Box 4"/>
          <p:cNvSpPr txBox="1">
            <a:spLocks noChangeArrowheads="1"/>
          </p:cNvSpPr>
          <p:nvPr/>
        </p:nvSpPr>
        <p:spPr bwMode="auto">
          <a:xfrm>
            <a:off x="457200" y="4221163"/>
            <a:ext cx="4824413"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130622" tIns="65311" rIns="130622" bIns="65311">
            <a:spAutoFit/>
          </a:bodyPr>
          <a:lstStyle>
            <a:lvl1pPr defTabSz="1306513" eaLnBrk="0" hangingPunct="0">
              <a:defRPr>
                <a:solidFill>
                  <a:schemeClr val="tx1"/>
                </a:solidFill>
                <a:latin typeface="Arial" pitchFamily="34" charset="0"/>
                <a:ea typeface="宋体" pitchFamily="2" charset="-122"/>
              </a:defRPr>
            </a:lvl1pPr>
            <a:lvl2pPr marL="742950" indent="-285750" defTabSz="1306513" eaLnBrk="0" hangingPunct="0">
              <a:defRPr>
                <a:solidFill>
                  <a:schemeClr val="tx1"/>
                </a:solidFill>
                <a:latin typeface="Arial" pitchFamily="34" charset="0"/>
                <a:ea typeface="宋体" pitchFamily="2" charset="-122"/>
              </a:defRPr>
            </a:lvl2pPr>
            <a:lvl3pPr marL="1143000" indent="-228600" defTabSz="1306513" eaLnBrk="0" hangingPunct="0">
              <a:defRPr>
                <a:solidFill>
                  <a:schemeClr val="tx1"/>
                </a:solidFill>
                <a:latin typeface="Arial" pitchFamily="34" charset="0"/>
                <a:ea typeface="宋体" pitchFamily="2" charset="-122"/>
              </a:defRPr>
            </a:lvl3pPr>
            <a:lvl4pPr marL="1600200" indent="-228600" defTabSz="1306513" eaLnBrk="0" hangingPunct="0">
              <a:defRPr>
                <a:solidFill>
                  <a:schemeClr val="tx1"/>
                </a:solidFill>
                <a:latin typeface="Arial" pitchFamily="34" charset="0"/>
                <a:ea typeface="宋体" pitchFamily="2" charset="-122"/>
              </a:defRPr>
            </a:lvl4pPr>
            <a:lvl5pPr marL="2057400" indent="-228600" defTabSz="1306513" eaLnBrk="0" hangingPunct="0">
              <a:defRPr>
                <a:solidFill>
                  <a:schemeClr val="tx1"/>
                </a:solidFill>
                <a:latin typeface="Arial" pitchFamily="34" charset="0"/>
                <a:ea typeface="宋体" pitchFamily="2" charset="-122"/>
              </a:defRPr>
            </a:lvl5pPr>
            <a:lvl6pPr marL="2514600" indent="-228600" defTabSz="130651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130651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130651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1306513"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buFont typeface="Wingdings" pitchFamily="2" charset="2"/>
              <a:buChar char="Ø"/>
            </a:pPr>
            <a:r>
              <a:rPr kumimoji="1" lang="zh-CN" altLang="en-US" sz="2400" b="1">
                <a:latin typeface="Times New Roman" pitchFamily="18" charset="0"/>
              </a:rPr>
              <a:t>移动硬盘</a:t>
            </a:r>
          </a:p>
          <a:p>
            <a:pPr eaLnBrk="1" hangingPunct="1">
              <a:spcBef>
                <a:spcPct val="50000"/>
              </a:spcBef>
              <a:buFontTx/>
              <a:buChar char="•"/>
            </a:pPr>
            <a:r>
              <a:rPr kumimoji="1" lang="zh-CN" altLang="en-US" sz="2400" b="1">
                <a:solidFill>
                  <a:srgbClr val="000000"/>
                </a:solidFill>
                <a:latin typeface="宋体" pitchFamily="2" charset="-122"/>
              </a:rPr>
              <a:t>由笔记本硬盘改装而成，便携 </a:t>
            </a:r>
          </a:p>
          <a:p>
            <a:pPr eaLnBrk="1" hangingPunct="1">
              <a:spcBef>
                <a:spcPct val="50000"/>
              </a:spcBef>
              <a:buFontTx/>
              <a:buChar char="•"/>
            </a:pPr>
            <a:r>
              <a:rPr kumimoji="1" lang="zh-CN" altLang="en-US" sz="2400" b="1">
                <a:latin typeface="Times New Roman" pitchFamily="18" charset="0"/>
              </a:rPr>
              <a:t> 采用</a:t>
            </a:r>
            <a:r>
              <a:rPr kumimoji="1" lang="en-US" altLang="zh-CN" sz="2400" b="1">
                <a:latin typeface="Times New Roman" pitchFamily="18" charset="0"/>
              </a:rPr>
              <a:t>USB</a:t>
            </a:r>
            <a:r>
              <a:rPr kumimoji="1" lang="zh-CN" altLang="en-US" sz="2400" b="1">
                <a:latin typeface="Times New Roman" pitchFamily="18" charset="0"/>
              </a:rPr>
              <a:t>、</a:t>
            </a:r>
            <a:r>
              <a:rPr kumimoji="1" lang="en-US" altLang="zh-CN" sz="2400" b="1">
                <a:latin typeface="Times New Roman" pitchFamily="18" charset="0"/>
              </a:rPr>
              <a:t>IEEE1394</a:t>
            </a:r>
            <a:r>
              <a:rPr kumimoji="1" lang="zh-CN" altLang="en-US" sz="2400" b="1">
                <a:latin typeface="Times New Roman" pitchFamily="18" charset="0"/>
              </a:rPr>
              <a:t>接口</a:t>
            </a:r>
          </a:p>
        </p:txBody>
      </p:sp>
      <p:pic>
        <p:nvPicPr>
          <p:cNvPr id="8198" name="Picture 6" descr="Jf030050"/>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090974" y="4422496"/>
            <a:ext cx="3006725" cy="19036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410"/>
          <p:cNvSpPr>
            <a:spLocks noChangeArrowheads="1"/>
          </p:cNvSpPr>
          <p:nvPr/>
        </p:nvSpPr>
        <p:spPr bwMode="auto">
          <a:xfrm>
            <a:off x="323850" y="404813"/>
            <a:ext cx="7759700" cy="63976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a:solidFill>
                  <a:srgbClr val="E41202"/>
                </a:solidFill>
                <a:latin typeface="黑体" pitchFamily="49" charset="-122"/>
                <a:ea typeface="黑体" pitchFamily="49" charset="-122"/>
              </a:rPr>
              <a:t>外部存储器</a:t>
            </a:r>
            <a:r>
              <a:rPr lang="zh-CN" altLang="en-US" sz="3200" b="1">
                <a:latin typeface="黑体" pitchFamily="49" charset="-122"/>
                <a:ea typeface="黑体" pitchFamily="49" charset="-122"/>
              </a:rPr>
              <a:t>（</a:t>
            </a:r>
            <a:r>
              <a:rPr kumimoji="1" lang="zh-CN" altLang="en-US" sz="3200" b="1">
                <a:ea typeface="黑体" pitchFamily="49" charset="-122"/>
              </a:rPr>
              <a:t>硬盘、光盘、移动盘）</a:t>
            </a:r>
          </a:p>
        </p:txBody>
      </p:sp>
      <p:pic>
        <p:nvPicPr>
          <p:cNvPr id="2" name="图片 1">
            <a:extLst>
              <a:ext uri="{FF2B5EF4-FFF2-40B4-BE49-F238E27FC236}">
                <a16:creationId xmlns:a16="http://schemas.microsoft.com/office/drawing/2014/main" id="{BC13DA42-A683-40CD-8C3D-C3B13B7237D2}"/>
              </a:ext>
            </a:extLst>
          </p:cNvPr>
          <p:cNvPicPr>
            <a:picLocks noChangeAspect="1"/>
          </p:cNvPicPr>
          <p:nvPr/>
        </p:nvPicPr>
        <p:blipFill>
          <a:blip r:embed="rId4"/>
          <a:stretch>
            <a:fillRect/>
          </a:stretch>
        </p:blipFill>
        <p:spPr>
          <a:xfrm>
            <a:off x="6012160" y="1688309"/>
            <a:ext cx="2779787" cy="207557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517"/>
                                        </p:tgtEl>
                                        <p:attrNameLst>
                                          <p:attrName>style.visibility</p:attrName>
                                        </p:attrNameLst>
                                      </p:cBhvr>
                                      <p:to>
                                        <p:strVal val="visible"/>
                                      </p:to>
                                    </p:set>
                                    <p:anim calcmode="lin" valueType="num">
                                      <p:cBhvr additive="base">
                                        <p:cTn id="11" dur="500" fill="hold"/>
                                        <p:tgtEl>
                                          <p:spTgt spid="64517"/>
                                        </p:tgtEl>
                                        <p:attrNameLst>
                                          <p:attrName>ppt_x</p:attrName>
                                        </p:attrNameLst>
                                      </p:cBhvr>
                                      <p:tavLst>
                                        <p:tav tm="0">
                                          <p:val>
                                            <p:strVal val="#ppt_x"/>
                                          </p:val>
                                        </p:tav>
                                        <p:tav tm="100000">
                                          <p:val>
                                            <p:strVal val="#ppt_x"/>
                                          </p:val>
                                        </p:tav>
                                      </p:tavLst>
                                    </p:anim>
                                    <p:anim calcmode="lin" valueType="num">
                                      <p:cBhvr additive="base">
                                        <p:cTn id="12" dur="500" fill="hold"/>
                                        <p:tgtEl>
                                          <p:spTgt spid="645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32483"/>
                                        </p:tgtEl>
                                        <p:attrNameLst>
                                          <p:attrName>style.visibility</p:attrName>
                                        </p:attrNameLst>
                                      </p:cBhvr>
                                      <p:to>
                                        <p:strVal val="visible"/>
                                      </p:to>
                                    </p:set>
                                    <p:anim calcmode="lin" valueType="num">
                                      <p:cBhvr additive="base">
                                        <p:cTn id="15" dur="500" fill="hold"/>
                                        <p:tgtEl>
                                          <p:spTgt spid="532483"/>
                                        </p:tgtEl>
                                        <p:attrNameLst>
                                          <p:attrName>ppt_x</p:attrName>
                                        </p:attrNameLst>
                                      </p:cBhvr>
                                      <p:tavLst>
                                        <p:tav tm="0">
                                          <p:val>
                                            <p:strVal val="#ppt_x"/>
                                          </p:val>
                                        </p:tav>
                                        <p:tav tm="100000">
                                          <p:val>
                                            <p:strVal val="#ppt_x"/>
                                          </p:val>
                                        </p:tav>
                                      </p:tavLst>
                                    </p:anim>
                                    <p:anim calcmode="lin" valueType="num">
                                      <p:cBhvr additive="base">
                                        <p:cTn id="16" dur="500" fill="hold"/>
                                        <p:tgtEl>
                                          <p:spTgt spid="53248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532484"/>
                                        </p:tgtEl>
                                        <p:attrNameLst>
                                          <p:attrName>style.visibility</p:attrName>
                                        </p:attrNameLst>
                                      </p:cBhvr>
                                      <p:to>
                                        <p:strVal val="visible"/>
                                      </p:to>
                                    </p:set>
                                    <p:animEffect transition="in" filter="wipe(up)">
                                      <p:cBhvr>
                                        <p:cTn id="21" dur="500"/>
                                        <p:tgtEl>
                                          <p:spTgt spid="532484"/>
                                        </p:tgtEl>
                                      </p:cBhvr>
                                    </p:animEffect>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8198"/>
                                        </p:tgtEl>
                                        <p:attrNameLst>
                                          <p:attrName>style.visibility</p:attrName>
                                        </p:attrNameLst>
                                      </p:cBhvr>
                                      <p:to>
                                        <p:strVal val="visible"/>
                                      </p:to>
                                    </p:set>
                                    <p:animEffect transition="in" filter="fade">
                                      <p:cBhvr>
                                        <p:cTn id="25" dur="1000"/>
                                        <p:tgtEl>
                                          <p:spTgt spid="8198"/>
                                        </p:tgtEl>
                                      </p:cBhvr>
                                    </p:animEffect>
                                    <p:anim calcmode="lin" valueType="num">
                                      <p:cBhvr>
                                        <p:cTn id="26" dur="1000" fill="hold"/>
                                        <p:tgtEl>
                                          <p:spTgt spid="8198"/>
                                        </p:tgtEl>
                                        <p:attrNameLst>
                                          <p:attrName>ppt_x</p:attrName>
                                        </p:attrNameLst>
                                      </p:cBhvr>
                                      <p:tavLst>
                                        <p:tav tm="0">
                                          <p:val>
                                            <p:strVal val="#ppt_x"/>
                                          </p:val>
                                        </p:tav>
                                        <p:tav tm="100000">
                                          <p:val>
                                            <p:strVal val="#ppt_x"/>
                                          </p:val>
                                        </p:tav>
                                      </p:tavLst>
                                    </p:anim>
                                    <p:anim calcmode="lin" valueType="num">
                                      <p:cBhvr>
                                        <p:cTn id="27" dur="1000" fill="hold"/>
                                        <p:tgtEl>
                                          <p:spTgt spid="8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3" grpId="0"/>
      <p:bldP spid="53248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7230584-1E07-4F12-930E-7D88EA89A471}"/>
              </a:ext>
            </a:extLst>
          </p:cNvPr>
          <p:cNvSpPr txBox="1"/>
          <p:nvPr>
            <p:custDataLst>
              <p:tags r:id="rId2"/>
            </p:custDataLst>
          </p:nvPr>
        </p:nvSpPr>
        <p:spPr>
          <a:xfrm>
            <a:off x="914400" y="635000"/>
            <a:ext cx="7315200" cy="1936751"/>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以下可以作为计算机存储器的是：</a:t>
            </a:r>
          </a:p>
        </p:txBody>
      </p:sp>
      <p:sp>
        <p:nvSpPr>
          <p:cNvPr id="7" name="文本框 6">
            <a:extLst>
              <a:ext uri="{FF2B5EF4-FFF2-40B4-BE49-F238E27FC236}">
                <a16:creationId xmlns:a16="http://schemas.microsoft.com/office/drawing/2014/main" id="{BF8F8569-E9A1-43E4-ABDD-02F153C9302A}"/>
              </a:ext>
            </a:extLst>
          </p:cNvPr>
          <p:cNvSpPr txBox="1"/>
          <p:nvPr>
            <p:custDataLst>
              <p:tags r:id="rId3"/>
            </p:custDataLst>
          </p:nvPr>
        </p:nvSpPr>
        <p:spPr>
          <a:xfrm>
            <a:off x="1828800" y="2204864"/>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内存</a:t>
            </a:r>
          </a:p>
        </p:txBody>
      </p:sp>
      <p:sp>
        <p:nvSpPr>
          <p:cNvPr id="8" name="文本框 7">
            <a:extLst>
              <a:ext uri="{FF2B5EF4-FFF2-40B4-BE49-F238E27FC236}">
                <a16:creationId xmlns:a16="http://schemas.microsoft.com/office/drawing/2014/main" id="{2C6BB3F2-905D-43C6-BA88-5D35FB06E8EB}"/>
              </a:ext>
            </a:extLst>
          </p:cNvPr>
          <p:cNvSpPr txBox="1"/>
          <p:nvPr>
            <p:custDataLst>
              <p:tags r:id="rId4"/>
            </p:custDataLst>
          </p:nvPr>
        </p:nvSpPr>
        <p:spPr>
          <a:xfrm>
            <a:off x="1828800" y="2890664"/>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缓存</a:t>
            </a:r>
          </a:p>
        </p:txBody>
      </p:sp>
      <p:sp>
        <p:nvSpPr>
          <p:cNvPr id="9" name="文本框 8">
            <a:extLst>
              <a:ext uri="{FF2B5EF4-FFF2-40B4-BE49-F238E27FC236}">
                <a16:creationId xmlns:a16="http://schemas.microsoft.com/office/drawing/2014/main" id="{655AF91D-B3A8-4CAC-A704-304B901EFA34}"/>
              </a:ext>
            </a:extLst>
          </p:cNvPr>
          <p:cNvSpPr txBox="1"/>
          <p:nvPr>
            <p:custDataLst>
              <p:tags r:id="rId5"/>
            </p:custDataLst>
          </p:nvPr>
        </p:nvSpPr>
        <p:spPr>
          <a:xfrm>
            <a:off x="1828800" y="3576464"/>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硬盘</a:t>
            </a:r>
          </a:p>
        </p:txBody>
      </p:sp>
      <p:sp>
        <p:nvSpPr>
          <p:cNvPr id="10" name="文本框 9">
            <a:extLst>
              <a:ext uri="{FF2B5EF4-FFF2-40B4-BE49-F238E27FC236}">
                <a16:creationId xmlns:a16="http://schemas.microsoft.com/office/drawing/2014/main" id="{E97B0BBD-344D-4796-949C-9A5F824B65BE}"/>
              </a:ext>
            </a:extLst>
          </p:cNvPr>
          <p:cNvSpPr txBox="1"/>
          <p:nvPr>
            <p:custDataLst>
              <p:tags r:id="rId6"/>
            </p:custDataLst>
          </p:nvPr>
        </p:nvSpPr>
        <p:spPr>
          <a:xfrm>
            <a:off x="1828800" y="4262264"/>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光盘</a:t>
            </a:r>
          </a:p>
        </p:txBody>
      </p:sp>
      <p:sp>
        <p:nvSpPr>
          <p:cNvPr id="11" name="矩形 10">
            <a:extLst>
              <a:ext uri="{FF2B5EF4-FFF2-40B4-BE49-F238E27FC236}">
                <a16:creationId xmlns:a16="http://schemas.microsoft.com/office/drawing/2014/main" id="{E11C7A47-504A-479D-AA61-DB1110BDEC2F}"/>
              </a:ext>
            </a:extLst>
          </p:cNvPr>
          <p:cNvSpPr>
            <a:spLocks noChangeAspect="1"/>
          </p:cNvSpPr>
          <p:nvPr>
            <p:custDataLst>
              <p:tags r:id="rId7"/>
            </p:custDataLst>
          </p:nvPr>
        </p:nvSpPr>
        <p:spPr bwMode="auto">
          <a:xfrm>
            <a:off x="1114425" y="2269157"/>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594413D8-F3D6-40DF-8BD3-CDD3EF9FF07C}"/>
              </a:ext>
            </a:extLst>
          </p:cNvPr>
          <p:cNvSpPr>
            <a:spLocks noChangeAspect="1"/>
          </p:cNvSpPr>
          <p:nvPr>
            <p:custDataLst>
              <p:tags r:id="rId8"/>
            </p:custDataLst>
          </p:nvPr>
        </p:nvSpPr>
        <p:spPr bwMode="auto">
          <a:xfrm>
            <a:off x="1114425" y="2954957"/>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26FC3F16-8018-4F06-9F46-4A78CACF68BD}"/>
              </a:ext>
            </a:extLst>
          </p:cNvPr>
          <p:cNvSpPr>
            <a:spLocks noChangeAspect="1"/>
          </p:cNvSpPr>
          <p:nvPr>
            <p:custDataLst>
              <p:tags r:id="rId9"/>
            </p:custDataLst>
          </p:nvPr>
        </p:nvSpPr>
        <p:spPr bwMode="auto">
          <a:xfrm>
            <a:off x="1114425" y="3640757"/>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B3C8BE3F-0B54-494B-9AE8-15A16075DCA8}"/>
              </a:ext>
            </a:extLst>
          </p:cNvPr>
          <p:cNvSpPr>
            <a:spLocks noChangeAspect="1"/>
          </p:cNvSpPr>
          <p:nvPr>
            <p:custDataLst>
              <p:tags r:id="rId10"/>
            </p:custDataLst>
          </p:nvPr>
        </p:nvSpPr>
        <p:spPr bwMode="auto">
          <a:xfrm>
            <a:off x="1114425" y="4326557"/>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5C848E2E-3E97-49B0-89D5-286D3E6DC6B0}"/>
              </a:ext>
            </a:extLst>
          </p:cNvPr>
          <p:cNvSpPr/>
          <p:nvPr>
            <p:custDataLst>
              <p:tags r:id="rId11"/>
            </p:custDataLst>
          </p:nvPr>
        </p:nvSpPr>
        <p:spPr bwMode="auto">
          <a:xfrm>
            <a:off x="6028655" y="5811520"/>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文本框 21">
            <a:extLst>
              <a:ext uri="{FF2B5EF4-FFF2-40B4-BE49-F238E27FC236}">
                <a16:creationId xmlns:a16="http://schemas.microsoft.com/office/drawing/2014/main" id="{83E13EDD-4252-434E-BDC5-CEE98E284734}"/>
              </a:ext>
            </a:extLst>
          </p:cNvPr>
          <p:cNvSpPr txBox="1"/>
          <p:nvPr>
            <p:custDataLst>
              <p:tags r:id="rId12"/>
            </p:custDataLst>
          </p:nvPr>
        </p:nvSpPr>
        <p:spPr>
          <a:xfrm>
            <a:off x="1828800" y="4948064"/>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盘</a:t>
            </a:r>
          </a:p>
        </p:txBody>
      </p:sp>
      <p:sp>
        <p:nvSpPr>
          <p:cNvPr id="23" name="矩形 22">
            <a:extLst>
              <a:ext uri="{FF2B5EF4-FFF2-40B4-BE49-F238E27FC236}">
                <a16:creationId xmlns:a16="http://schemas.microsoft.com/office/drawing/2014/main" id="{8ADB7877-0DF0-4F7E-A8F4-8290152A8F50}"/>
              </a:ext>
            </a:extLst>
          </p:cNvPr>
          <p:cNvSpPr>
            <a:spLocks noChangeAspect="1"/>
          </p:cNvSpPr>
          <p:nvPr>
            <p:custDataLst>
              <p:tags r:id="rId13"/>
            </p:custDataLst>
          </p:nvPr>
        </p:nvSpPr>
        <p:spPr bwMode="auto">
          <a:xfrm>
            <a:off x="1114425" y="5012357"/>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E</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7411763D-9551-4BF0-9C8C-2E0B4FDBB936}"/>
              </a:ext>
            </a:extLst>
          </p:cNvPr>
          <p:cNvGrpSpPr/>
          <p:nvPr>
            <p:custDataLst>
              <p:tags r:id="rId14"/>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3F4C4224-91FA-4B39-AE48-7A054B5C3766}"/>
                </a:ext>
              </a:extLst>
            </p:cNvPr>
            <p:cNvSpPr/>
            <p:nvPr>
              <p:custDataLst>
                <p:tags r:id="rId16"/>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7" name="ColorBlock">
              <a:extLst>
                <a:ext uri="{FF2B5EF4-FFF2-40B4-BE49-F238E27FC236}">
                  <a16:creationId xmlns:a16="http://schemas.microsoft.com/office/drawing/2014/main" id="{E08C19A4-F9C9-4E65-9C30-82715EA00E80}"/>
                </a:ext>
              </a:extLst>
            </p:cNvPr>
            <p:cNvSpPr/>
            <p:nvPr>
              <p:custDataLst>
                <p:tags r:id="rId17"/>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
          <p:nvSpPr>
            <p:cNvPr id="18" name="TypeText">
              <a:extLst>
                <a:ext uri="{FF2B5EF4-FFF2-40B4-BE49-F238E27FC236}">
                  <a16:creationId xmlns:a16="http://schemas.microsoft.com/office/drawing/2014/main" id="{27B58097-796A-42DC-A50C-F85B685BC67E}"/>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9" name="TipText">
              <a:extLst>
                <a:ext uri="{FF2B5EF4-FFF2-40B4-BE49-F238E27FC236}">
                  <a16:creationId xmlns:a16="http://schemas.microsoft.com/office/drawing/2014/main" id="{083723D4-44D4-45CA-9E7C-D47E36B58A98}"/>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268E11F7-7244-41C3-9657-6E961B5E5A05}"/>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34987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bwMode="auto">
          <a:xfrm>
            <a:off x="457200" y="346075"/>
            <a:ext cx="5986463" cy="7064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zh-CN" sz="3600">
                <a:solidFill>
                  <a:schemeClr val="tx1"/>
                </a:solidFill>
                <a:latin typeface="黑体" pitchFamily="49" charset="-122"/>
                <a:ea typeface="黑体" pitchFamily="49" charset="-122"/>
              </a:rPr>
              <a:t>3.4.4 </a:t>
            </a:r>
            <a:r>
              <a:rPr lang="zh-CN" altLang="en-US" sz="3600">
                <a:solidFill>
                  <a:schemeClr val="tx1"/>
                </a:solidFill>
                <a:latin typeface="黑体" pitchFamily="49" charset="-122"/>
                <a:ea typeface="黑体" pitchFamily="49" charset="-122"/>
              </a:rPr>
              <a:t>输入输出设备</a:t>
            </a:r>
            <a:endParaRPr lang="en-US" altLang="zh-CN" sz="3600">
              <a:solidFill>
                <a:schemeClr val="tx1"/>
              </a:solidFill>
              <a:latin typeface="黑体" pitchFamily="49" charset="-122"/>
              <a:ea typeface="黑体" pitchFamily="49" charset="-122"/>
            </a:endParaRPr>
          </a:p>
        </p:txBody>
      </p:sp>
      <p:sp>
        <p:nvSpPr>
          <p:cNvPr id="65539" name="内容占位符 1"/>
          <p:cNvSpPr>
            <a:spLocks noGrp="1"/>
          </p:cNvSpPr>
          <p:nvPr>
            <p:ph idx="1"/>
          </p:nvPr>
        </p:nvSpPr>
        <p:spPr bwMode="auto">
          <a:xfrm>
            <a:off x="215900" y="1196975"/>
            <a:ext cx="8677275"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Tx/>
              <a:buNone/>
            </a:pPr>
            <a:r>
              <a:rPr lang="en-US" altLang="zh-CN" sz="2400" dirty="0"/>
              <a:t>       </a:t>
            </a:r>
            <a:r>
              <a:rPr lang="zh-CN" altLang="zh-CN" sz="2400" dirty="0"/>
              <a:t>输入</a:t>
            </a:r>
            <a:r>
              <a:rPr lang="en-US" altLang="zh-CN" sz="2400" dirty="0"/>
              <a:t>/</a:t>
            </a:r>
            <a:r>
              <a:rPr lang="zh-CN" altLang="zh-CN" sz="2400" dirty="0"/>
              <a:t>输出设备也称为</a:t>
            </a:r>
            <a:r>
              <a:rPr lang="zh-CN" altLang="zh-CN" sz="2400" b="1" dirty="0"/>
              <a:t>外部设备</a:t>
            </a:r>
            <a:r>
              <a:rPr lang="zh-CN" altLang="zh-CN" sz="2400" dirty="0"/>
              <a:t>，是计算机系统的重要组成部分，计算机与外界的信息交换是通过输入</a:t>
            </a:r>
            <a:r>
              <a:rPr lang="en-US" altLang="zh-CN" sz="2400" dirty="0"/>
              <a:t>/</a:t>
            </a:r>
            <a:r>
              <a:rPr lang="zh-CN" altLang="zh-CN" sz="2400" dirty="0"/>
              <a:t>输出设备进行的。</a:t>
            </a:r>
            <a:endParaRPr lang="zh-CN" altLang="en-US" sz="2400" dirty="0"/>
          </a:p>
        </p:txBody>
      </p:sp>
      <p:sp>
        <p:nvSpPr>
          <p:cNvPr id="6" name="Rectangle 12"/>
          <p:cNvSpPr txBox="1">
            <a:spLocks noChangeArrowheads="1"/>
          </p:cNvSpPr>
          <p:nvPr/>
        </p:nvSpPr>
        <p:spPr bwMode="auto">
          <a:xfrm>
            <a:off x="530225" y="1955800"/>
            <a:ext cx="361632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b="1">
                <a:solidFill>
                  <a:srgbClr val="000066"/>
                </a:solidFill>
                <a:latin typeface="黑体" pitchFamily="49" charset="-122"/>
                <a:ea typeface="黑体" pitchFamily="49" charset="-122"/>
              </a:rPr>
              <a:t>(1) </a:t>
            </a:r>
            <a:r>
              <a:rPr lang="zh-CN" altLang="en-US" sz="2800" b="1">
                <a:solidFill>
                  <a:srgbClr val="000066"/>
                </a:solidFill>
                <a:latin typeface="黑体" pitchFamily="49" charset="-122"/>
                <a:ea typeface="黑体" pitchFamily="49" charset="-122"/>
              </a:rPr>
              <a:t>输入设备</a:t>
            </a:r>
          </a:p>
        </p:txBody>
      </p:sp>
      <p:sp>
        <p:nvSpPr>
          <p:cNvPr id="7" name="Rectangle 2"/>
          <p:cNvSpPr>
            <a:spLocks noChangeArrowheads="1"/>
          </p:cNvSpPr>
          <p:nvPr/>
        </p:nvSpPr>
        <p:spPr bwMode="auto">
          <a:xfrm>
            <a:off x="230188" y="2503488"/>
            <a:ext cx="8634412"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0" hangingPunct="0">
              <a:lnSpc>
                <a:spcPct val="120000"/>
              </a:lnSpc>
              <a:buClr>
                <a:schemeClr val="hlink"/>
              </a:buClr>
              <a:buFont typeface="Wingdings" pitchFamily="2" charset="2"/>
              <a:buNone/>
            </a:pPr>
            <a:r>
              <a:rPr lang="zh-CN" altLang="en-US" sz="2400" b="1">
                <a:latin typeface="仿宋_GB2312" pitchFamily="49" charset="-122"/>
                <a:ea typeface="仿宋_GB2312" pitchFamily="49" charset="-122"/>
              </a:rPr>
              <a:t>    输入设备将数据、程序等转换成计算机能接受的二进制码，并将它们送入内存。</a:t>
            </a:r>
            <a:r>
              <a:rPr kumimoji="1" lang="zh-CN" altLang="en-US" sz="2400" b="1">
                <a:latin typeface="仿宋_GB2312" pitchFamily="49" charset="-122"/>
                <a:ea typeface="仿宋_GB2312" pitchFamily="49" charset="-122"/>
              </a:rPr>
              <a:t>常用的输入设备有：</a:t>
            </a:r>
            <a:endParaRPr kumimoji="1" lang="zh-CN" altLang="en-US" sz="2400">
              <a:latin typeface="仿宋_GB2312" pitchFamily="49" charset="-122"/>
              <a:ea typeface="仿宋_GB2312" pitchFamily="49" charset="-122"/>
            </a:endParaRPr>
          </a:p>
        </p:txBody>
      </p:sp>
      <p:grpSp>
        <p:nvGrpSpPr>
          <p:cNvPr id="13" name="组合 12"/>
          <p:cNvGrpSpPr>
            <a:grpSpLocks/>
          </p:cNvGrpSpPr>
          <p:nvPr/>
        </p:nvGrpSpPr>
        <p:grpSpPr bwMode="auto">
          <a:xfrm>
            <a:off x="655238" y="3613766"/>
            <a:ext cx="2829644" cy="1476375"/>
            <a:chOff x="107505" y="3926018"/>
            <a:chExt cx="3456384" cy="1672514"/>
          </a:xfrm>
        </p:grpSpPr>
        <p:pic>
          <p:nvPicPr>
            <p:cNvPr id="6556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07505" y="3926018"/>
              <a:ext cx="3456384" cy="128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62" name="矩形 3"/>
            <p:cNvSpPr>
              <a:spLocks noChangeArrowheads="1"/>
            </p:cNvSpPr>
            <p:nvPr/>
          </p:nvSpPr>
          <p:spPr bwMode="auto">
            <a:xfrm>
              <a:off x="1403648" y="5229200"/>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a:latin typeface="仿宋_GB2312" pitchFamily="49" charset="-122"/>
                  <a:ea typeface="仿宋_GB2312" pitchFamily="49" charset="-122"/>
                </a:rPr>
                <a:t>键盘</a:t>
              </a:r>
              <a:endParaRPr lang="zh-CN" altLang="en-US"/>
            </a:p>
          </p:txBody>
        </p:sp>
      </p:grpSp>
      <p:grpSp>
        <p:nvGrpSpPr>
          <p:cNvPr id="12" name="组合 11"/>
          <p:cNvGrpSpPr>
            <a:grpSpLocks/>
          </p:cNvGrpSpPr>
          <p:nvPr/>
        </p:nvGrpSpPr>
        <p:grpSpPr bwMode="auto">
          <a:xfrm>
            <a:off x="2354258" y="5210175"/>
            <a:ext cx="1696588" cy="1015515"/>
            <a:chOff x="4299598" y="3733482"/>
            <a:chExt cx="1919279" cy="1153498"/>
          </a:xfrm>
        </p:grpSpPr>
        <p:pic>
          <p:nvPicPr>
            <p:cNvPr id="6555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299598" y="3733482"/>
              <a:ext cx="136207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60" name="矩形 4"/>
            <p:cNvSpPr>
              <a:spLocks noChangeArrowheads="1"/>
            </p:cNvSpPr>
            <p:nvPr/>
          </p:nvSpPr>
          <p:spPr bwMode="auto">
            <a:xfrm>
              <a:off x="5104469" y="4517648"/>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a:latin typeface="仿宋_GB2312" pitchFamily="49" charset="-122"/>
                  <a:ea typeface="仿宋_GB2312" pitchFamily="49" charset="-122"/>
                </a:rPr>
                <a:t>无线鼠标</a:t>
              </a:r>
              <a:endParaRPr lang="zh-CN" altLang="en-US"/>
            </a:p>
          </p:txBody>
        </p:sp>
      </p:grpSp>
      <p:grpSp>
        <p:nvGrpSpPr>
          <p:cNvPr id="11" name="组合 10"/>
          <p:cNvGrpSpPr>
            <a:grpSpLocks/>
          </p:cNvGrpSpPr>
          <p:nvPr/>
        </p:nvGrpSpPr>
        <p:grpSpPr bwMode="auto">
          <a:xfrm>
            <a:off x="696599" y="5351562"/>
            <a:ext cx="1484431" cy="920750"/>
            <a:chOff x="6955235" y="3312520"/>
            <a:chExt cx="1801660" cy="982830"/>
          </a:xfrm>
        </p:grpSpPr>
        <p:pic>
          <p:nvPicPr>
            <p:cNvPr id="6555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955235" y="3312520"/>
              <a:ext cx="1476891" cy="968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58" name="矩形 15"/>
            <p:cNvSpPr>
              <a:spLocks noChangeArrowheads="1"/>
            </p:cNvSpPr>
            <p:nvPr/>
          </p:nvSpPr>
          <p:spPr bwMode="auto">
            <a:xfrm>
              <a:off x="8107358" y="3926018"/>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a:latin typeface="仿宋_GB2312" pitchFamily="49" charset="-122"/>
                  <a:ea typeface="仿宋_GB2312" pitchFamily="49" charset="-122"/>
                </a:rPr>
                <a:t>鼠标</a:t>
              </a:r>
              <a:endParaRPr lang="zh-CN" altLang="en-US"/>
            </a:p>
          </p:txBody>
        </p:sp>
      </p:grpSp>
      <p:grpSp>
        <p:nvGrpSpPr>
          <p:cNvPr id="14" name="组合 13"/>
          <p:cNvGrpSpPr>
            <a:grpSpLocks/>
          </p:cNvGrpSpPr>
          <p:nvPr/>
        </p:nvGrpSpPr>
        <p:grpSpPr bwMode="auto">
          <a:xfrm>
            <a:off x="6485717" y="3341565"/>
            <a:ext cx="1817191" cy="1246683"/>
            <a:chOff x="3721031" y="4449838"/>
            <a:chExt cx="2521709" cy="1476375"/>
          </a:xfrm>
        </p:grpSpPr>
        <p:pic>
          <p:nvPicPr>
            <p:cNvPr id="655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3721031" y="4449838"/>
              <a:ext cx="202882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56" name="矩形 8"/>
            <p:cNvSpPr>
              <a:spLocks noChangeArrowheads="1"/>
            </p:cNvSpPr>
            <p:nvPr/>
          </p:nvSpPr>
          <p:spPr bwMode="auto">
            <a:xfrm>
              <a:off x="5360767" y="5522077"/>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a:latin typeface="仿宋_GB2312" pitchFamily="49" charset="-122"/>
                  <a:ea typeface="仿宋_GB2312" pitchFamily="49" charset="-122"/>
                </a:rPr>
                <a:t>触摸屏</a:t>
              </a:r>
              <a:endParaRPr lang="zh-CN" altLang="en-US"/>
            </a:p>
          </p:txBody>
        </p:sp>
      </p:grpSp>
      <p:grpSp>
        <p:nvGrpSpPr>
          <p:cNvPr id="15" name="组合 14"/>
          <p:cNvGrpSpPr>
            <a:grpSpLocks/>
          </p:cNvGrpSpPr>
          <p:nvPr/>
        </p:nvGrpSpPr>
        <p:grpSpPr bwMode="auto">
          <a:xfrm>
            <a:off x="4316846" y="3635756"/>
            <a:ext cx="1747520" cy="1073742"/>
            <a:chOff x="6595214" y="4664497"/>
            <a:chExt cx="2297266" cy="1222067"/>
          </a:xfrm>
        </p:grpSpPr>
        <p:pic>
          <p:nvPicPr>
            <p:cNvPr id="6555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6595214" y="4664497"/>
              <a:ext cx="2297266" cy="121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54" name="矩形 9"/>
            <p:cNvSpPr>
              <a:spLocks noChangeArrowheads="1"/>
            </p:cNvSpPr>
            <p:nvPr/>
          </p:nvSpPr>
          <p:spPr bwMode="auto">
            <a:xfrm>
              <a:off x="8010507" y="5517232"/>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a:latin typeface="仿宋_GB2312" pitchFamily="49" charset="-122"/>
                  <a:ea typeface="仿宋_GB2312" pitchFamily="49" charset="-122"/>
                </a:rPr>
                <a:t>扫描仪</a:t>
              </a:r>
              <a:endParaRPr lang="zh-CN" altLang="en-US"/>
            </a:p>
          </p:txBody>
        </p:sp>
      </p:grpSp>
      <p:grpSp>
        <p:nvGrpSpPr>
          <p:cNvPr id="18" name="组合 17"/>
          <p:cNvGrpSpPr>
            <a:grpSpLocks/>
          </p:cNvGrpSpPr>
          <p:nvPr/>
        </p:nvGrpSpPr>
        <p:grpSpPr bwMode="auto">
          <a:xfrm>
            <a:off x="4690485" y="5304940"/>
            <a:ext cx="1469181" cy="920750"/>
            <a:chOff x="4146777" y="4812382"/>
            <a:chExt cx="2181225" cy="1409700"/>
          </a:xfrm>
        </p:grpSpPr>
        <p:pic>
          <p:nvPicPr>
            <p:cNvPr id="6555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4146777" y="4812382"/>
              <a:ext cx="2181225"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52" name="矩形 16"/>
            <p:cNvSpPr>
              <a:spLocks noChangeArrowheads="1"/>
            </p:cNvSpPr>
            <p:nvPr/>
          </p:nvSpPr>
          <p:spPr bwMode="auto">
            <a:xfrm>
              <a:off x="4250380" y="5726203"/>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a:latin typeface="仿宋_GB2312" pitchFamily="49" charset="-122"/>
                  <a:ea typeface="仿宋_GB2312" pitchFamily="49" charset="-122"/>
                </a:rPr>
                <a:t>光笔</a:t>
              </a:r>
              <a:endParaRPr lang="zh-CN" altLang="en-US"/>
            </a:p>
          </p:txBody>
        </p:sp>
      </p:grpSp>
      <p:grpSp>
        <p:nvGrpSpPr>
          <p:cNvPr id="20" name="组合 19"/>
          <p:cNvGrpSpPr>
            <a:grpSpLocks/>
          </p:cNvGrpSpPr>
          <p:nvPr/>
        </p:nvGrpSpPr>
        <p:grpSpPr bwMode="auto">
          <a:xfrm>
            <a:off x="6719285" y="4956855"/>
            <a:ext cx="1655515" cy="1457320"/>
            <a:chOff x="3722661" y="4698804"/>
            <a:chExt cx="2149238" cy="1743075"/>
          </a:xfrm>
        </p:grpSpPr>
        <p:pic>
          <p:nvPicPr>
            <p:cNvPr id="65549"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3722661" y="4698804"/>
              <a:ext cx="17049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50" name="矩形 18"/>
            <p:cNvSpPr>
              <a:spLocks noChangeArrowheads="1"/>
            </p:cNvSpPr>
            <p:nvPr/>
          </p:nvSpPr>
          <p:spPr bwMode="auto">
            <a:xfrm>
              <a:off x="4640472" y="5201009"/>
              <a:ext cx="12314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a:latin typeface="仿宋_GB2312" pitchFamily="49" charset="-122"/>
                  <a:ea typeface="仿宋_GB2312" pitchFamily="49" charset="-122"/>
                </a:rPr>
                <a:t>数字化仪 </a:t>
              </a: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2"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15"/>
          <p:cNvSpPr>
            <a:spLocks noChangeArrowheads="1"/>
          </p:cNvSpPr>
          <p:nvPr/>
        </p:nvSpPr>
        <p:spPr bwMode="auto">
          <a:xfrm>
            <a:off x="558800" y="1268413"/>
            <a:ext cx="39608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b="1">
                <a:solidFill>
                  <a:srgbClr val="000066"/>
                </a:solidFill>
              </a:rPr>
              <a:t>（</a:t>
            </a:r>
            <a:r>
              <a:rPr lang="en-US" altLang="zh-CN" sz="3200" b="1">
                <a:solidFill>
                  <a:srgbClr val="000066"/>
                </a:solidFill>
              </a:rPr>
              <a:t>2</a:t>
            </a:r>
            <a:r>
              <a:rPr lang="zh-CN" altLang="en-US" sz="3200" b="1">
                <a:solidFill>
                  <a:srgbClr val="000066"/>
                </a:solidFill>
              </a:rPr>
              <a:t>）输出设备</a:t>
            </a:r>
          </a:p>
        </p:txBody>
      </p:sp>
      <p:sp>
        <p:nvSpPr>
          <p:cNvPr id="66563" name="Rectangle 16"/>
          <p:cNvSpPr>
            <a:spLocks noChangeArrowheads="1"/>
          </p:cNvSpPr>
          <p:nvPr/>
        </p:nvSpPr>
        <p:spPr bwMode="auto">
          <a:xfrm>
            <a:off x="538163" y="1854200"/>
            <a:ext cx="79946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eaLnBrk="0" hangingPunct="0">
              <a:buClr>
                <a:schemeClr val="hlink"/>
              </a:buClr>
              <a:buFont typeface="Wingdings" pitchFamily="2" charset="2"/>
              <a:buNone/>
            </a:pPr>
            <a:r>
              <a:rPr lang="zh-CN" altLang="en-US" sz="2400" b="1">
                <a:latin typeface="仿宋_GB2312" pitchFamily="49" charset="-122"/>
                <a:ea typeface="仿宋_GB2312" pitchFamily="49" charset="-122"/>
              </a:rPr>
              <a:t>    输出设备将数据、程序等转换成人们能接受的编码输出出来。</a:t>
            </a:r>
            <a:r>
              <a:rPr kumimoji="1" lang="zh-CN" altLang="en-US" sz="2400" b="1">
                <a:latin typeface="仿宋_GB2312" pitchFamily="49" charset="-122"/>
                <a:ea typeface="仿宋_GB2312" pitchFamily="49" charset="-122"/>
              </a:rPr>
              <a:t>常用的输出设备：</a:t>
            </a:r>
            <a:endParaRPr lang="en-US" altLang="zh-CN" sz="2400" b="1">
              <a:latin typeface="仿宋_GB2312" pitchFamily="49" charset="-122"/>
              <a:ea typeface="仿宋_GB2312" pitchFamily="49" charset="-122"/>
            </a:endParaRPr>
          </a:p>
        </p:txBody>
      </p:sp>
      <p:sp>
        <p:nvSpPr>
          <p:cNvPr id="66564" name="Rectangle 2"/>
          <p:cNvSpPr>
            <a:spLocks noGrp="1" noChangeArrowheads="1"/>
          </p:cNvSpPr>
          <p:nvPr>
            <p:ph type="title"/>
          </p:nvPr>
        </p:nvSpPr>
        <p:spPr bwMode="auto">
          <a:xfrm>
            <a:off x="457200" y="346075"/>
            <a:ext cx="5986463" cy="7064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zh-CN" sz="3600">
                <a:solidFill>
                  <a:schemeClr val="tx1"/>
                </a:solidFill>
                <a:latin typeface="黑体" pitchFamily="49" charset="-122"/>
                <a:ea typeface="黑体" pitchFamily="49" charset="-122"/>
              </a:rPr>
              <a:t>3.4.4 </a:t>
            </a:r>
            <a:r>
              <a:rPr lang="zh-CN" altLang="en-US" sz="3600">
                <a:solidFill>
                  <a:schemeClr val="tx1"/>
                </a:solidFill>
                <a:latin typeface="黑体" pitchFamily="49" charset="-122"/>
                <a:ea typeface="黑体" pitchFamily="49" charset="-122"/>
              </a:rPr>
              <a:t>输入输出设备</a:t>
            </a:r>
            <a:endParaRPr lang="en-US" altLang="zh-CN" sz="3600">
              <a:solidFill>
                <a:schemeClr val="tx1"/>
              </a:solidFill>
              <a:latin typeface="黑体" pitchFamily="49" charset="-122"/>
              <a:ea typeface="黑体" pitchFamily="49" charset="-122"/>
            </a:endParaRPr>
          </a:p>
        </p:txBody>
      </p:sp>
      <p:grpSp>
        <p:nvGrpSpPr>
          <p:cNvPr id="6" name="组合 5"/>
          <p:cNvGrpSpPr>
            <a:grpSpLocks/>
          </p:cNvGrpSpPr>
          <p:nvPr/>
        </p:nvGrpSpPr>
        <p:grpSpPr bwMode="auto">
          <a:xfrm>
            <a:off x="755650" y="2700338"/>
            <a:ext cx="3024262" cy="1521822"/>
            <a:chOff x="1043608" y="2924944"/>
            <a:chExt cx="3303186" cy="1632026"/>
          </a:xfrm>
        </p:grpSpPr>
        <p:sp>
          <p:nvSpPr>
            <p:cNvPr id="66574" name="矩形 2"/>
            <p:cNvSpPr>
              <a:spLocks noChangeArrowheads="1"/>
            </p:cNvSpPr>
            <p:nvPr/>
          </p:nvSpPr>
          <p:spPr bwMode="auto">
            <a:xfrm>
              <a:off x="2843808" y="4156860"/>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latin typeface="仿宋_GB2312" pitchFamily="49" charset="-122"/>
                  <a:ea typeface="仿宋_GB2312" pitchFamily="49" charset="-122"/>
                </a:rPr>
                <a:t>显示器</a:t>
              </a:r>
              <a:endParaRPr lang="zh-CN" altLang="en-US" sz="2000"/>
            </a:p>
          </p:txBody>
        </p:sp>
        <p:pic>
          <p:nvPicPr>
            <p:cNvPr id="665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043608" y="2924944"/>
              <a:ext cx="1664886" cy="1632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2708494" y="2949542"/>
              <a:ext cx="16383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组合 7"/>
          <p:cNvGrpSpPr>
            <a:grpSpLocks/>
          </p:cNvGrpSpPr>
          <p:nvPr/>
        </p:nvGrpSpPr>
        <p:grpSpPr bwMode="auto">
          <a:xfrm>
            <a:off x="4572000" y="2723275"/>
            <a:ext cx="2946138" cy="1521822"/>
            <a:chOff x="5032028" y="2687405"/>
            <a:chExt cx="3644428" cy="1858364"/>
          </a:xfrm>
        </p:grpSpPr>
        <p:sp>
          <p:nvSpPr>
            <p:cNvPr id="66571" name="矩形 3"/>
            <p:cNvSpPr>
              <a:spLocks noChangeArrowheads="1"/>
            </p:cNvSpPr>
            <p:nvPr/>
          </p:nvSpPr>
          <p:spPr bwMode="auto">
            <a:xfrm>
              <a:off x="5444711" y="4116155"/>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latin typeface="仿宋_GB2312" pitchFamily="49" charset="-122"/>
                  <a:ea typeface="仿宋_GB2312" pitchFamily="49" charset="-122"/>
                </a:rPr>
                <a:t>打印机</a:t>
              </a:r>
              <a:endParaRPr lang="zh-CN" altLang="en-US" sz="2000"/>
            </a:p>
          </p:txBody>
        </p:sp>
        <p:pic>
          <p:nvPicPr>
            <p:cNvPr id="6657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532190" y="2687405"/>
              <a:ext cx="2144266" cy="1858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73"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5032028" y="2687405"/>
              <a:ext cx="13716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组合 8"/>
          <p:cNvGrpSpPr>
            <a:grpSpLocks/>
          </p:cNvGrpSpPr>
          <p:nvPr/>
        </p:nvGrpSpPr>
        <p:grpSpPr bwMode="auto">
          <a:xfrm>
            <a:off x="1691680" y="4429799"/>
            <a:ext cx="5184576" cy="1922292"/>
            <a:chOff x="1588019" y="4429173"/>
            <a:chExt cx="6071117" cy="2167681"/>
          </a:xfrm>
        </p:grpSpPr>
        <p:sp>
          <p:nvSpPr>
            <p:cNvPr id="66568" name="矩形 4"/>
            <p:cNvSpPr>
              <a:spLocks noChangeArrowheads="1"/>
            </p:cNvSpPr>
            <p:nvPr/>
          </p:nvSpPr>
          <p:spPr bwMode="auto">
            <a:xfrm>
              <a:off x="2760153" y="5933311"/>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000" b="1">
                  <a:latin typeface="仿宋_GB2312" pitchFamily="49" charset="-122"/>
                  <a:ea typeface="仿宋_GB2312" pitchFamily="49" charset="-122"/>
                </a:rPr>
                <a:t>绘图仪</a:t>
              </a:r>
              <a:endParaRPr lang="zh-CN" altLang="en-US" sz="2000"/>
            </a:p>
          </p:txBody>
        </p:sp>
        <p:pic>
          <p:nvPicPr>
            <p:cNvPr id="6656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330620" y="4429173"/>
              <a:ext cx="3328516" cy="2167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7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1588019" y="4509120"/>
              <a:ext cx="27717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11"/>
          <p:cNvSpPr>
            <a:spLocks noChangeArrowheads="1"/>
          </p:cNvSpPr>
          <p:nvPr/>
        </p:nvSpPr>
        <p:spPr bwMode="auto">
          <a:xfrm>
            <a:off x="250825" y="1196975"/>
            <a:ext cx="67167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800" b="1">
                <a:solidFill>
                  <a:srgbClr val="CC0000"/>
                </a:solidFill>
                <a:latin typeface="Times New Roman" pitchFamily="18" charset="0"/>
                <a:ea typeface="黑体" pitchFamily="49" charset="-122"/>
              </a:rPr>
              <a:t>1. </a:t>
            </a:r>
            <a:r>
              <a:rPr kumimoji="1" lang="zh-CN" altLang="en-US" sz="2800" b="1">
                <a:solidFill>
                  <a:srgbClr val="CC0000"/>
                </a:solidFill>
                <a:latin typeface="Times New Roman" pitchFamily="18" charset="0"/>
                <a:ea typeface="黑体" pitchFamily="49" charset="-122"/>
              </a:rPr>
              <a:t>图灵机</a:t>
            </a:r>
            <a:r>
              <a:rPr kumimoji="1" lang="en-US" altLang="zh-CN" sz="2800" b="1">
                <a:solidFill>
                  <a:srgbClr val="CC0000"/>
                </a:solidFill>
                <a:latin typeface="Times New Roman" pitchFamily="18" charset="0"/>
                <a:ea typeface="黑体" pitchFamily="49" charset="-122"/>
              </a:rPr>
              <a:t>——</a:t>
            </a:r>
            <a:r>
              <a:rPr kumimoji="1" lang="zh-CN" altLang="en-US" sz="2800" b="1">
                <a:solidFill>
                  <a:srgbClr val="CC0000"/>
                </a:solidFill>
                <a:latin typeface="Times New Roman" pitchFamily="18" charset="0"/>
                <a:ea typeface="黑体" pitchFamily="49" charset="-122"/>
              </a:rPr>
              <a:t>计算机的理论模型</a:t>
            </a:r>
          </a:p>
        </p:txBody>
      </p:sp>
      <p:sp>
        <p:nvSpPr>
          <p:cNvPr id="6148" name="Text Box 12"/>
          <p:cNvSpPr txBox="1">
            <a:spLocks noChangeArrowheads="1"/>
          </p:cNvSpPr>
          <p:nvPr/>
        </p:nvSpPr>
        <p:spPr bwMode="gray">
          <a:xfrm>
            <a:off x="5148263" y="1341438"/>
            <a:ext cx="3744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endParaRPr lang="en-US" altLang="zh-CN"/>
          </a:p>
        </p:txBody>
      </p:sp>
      <p:sp>
        <p:nvSpPr>
          <p:cNvPr id="6149" name="Rectangle 8"/>
          <p:cNvSpPr>
            <a:spLocks noChangeArrowheads="1"/>
          </p:cNvSpPr>
          <p:nvPr/>
        </p:nvSpPr>
        <p:spPr bwMode="auto">
          <a:xfrm>
            <a:off x="395288" y="333375"/>
            <a:ext cx="82296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4000" b="1">
                <a:solidFill>
                  <a:schemeClr val="tx2"/>
                </a:solidFill>
              </a:rPr>
              <a:t>3.1 </a:t>
            </a:r>
            <a:r>
              <a:rPr lang="zh-CN" altLang="en-US" sz="4000" b="1">
                <a:solidFill>
                  <a:schemeClr val="tx2"/>
                </a:solidFill>
              </a:rPr>
              <a:t>计算机结构</a:t>
            </a:r>
          </a:p>
        </p:txBody>
      </p:sp>
      <p:sp>
        <p:nvSpPr>
          <p:cNvPr id="6150" name="Text Box 14"/>
          <p:cNvSpPr txBox="1">
            <a:spLocks noChangeArrowheads="1"/>
          </p:cNvSpPr>
          <p:nvPr/>
        </p:nvSpPr>
        <p:spPr bwMode="auto">
          <a:xfrm>
            <a:off x="3594750" y="2172939"/>
            <a:ext cx="49342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400" dirty="0"/>
              <a:t>       </a:t>
            </a:r>
            <a:r>
              <a:rPr lang="en-US" altLang="zh-CN" sz="2000" dirty="0"/>
              <a:t>1931</a:t>
            </a:r>
            <a:r>
              <a:rPr lang="zh-CN" altLang="en-US" sz="2000" dirty="0"/>
              <a:t>年图灵进入剑桥大学国王学院，毕业后到美国普林斯顿大学攻读博士学位。 二战爆发后回到剑桥，应邀参加破解德军密码工作，为二战的胜利做出了杰出贡献。 </a:t>
            </a:r>
            <a:endParaRPr lang="zh-CN" altLang="en-US" sz="2400" dirty="0"/>
          </a:p>
        </p:txBody>
      </p:sp>
      <p:sp>
        <p:nvSpPr>
          <p:cNvPr id="9" name="Text Box 13"/>
          <p:cNvSpPr txBox="1">
            <a:spLocks noChangeArrowheads="1"/>
          </p:cNvSpPr>
          <p:nvPr/>
        </p:nvSpPr>
        <p:spPr bwMode="auto">
          <a:xfrm>
            <a:off x="3530095" y="4016654"/>
            <a:ext cx="5508139"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ts val="600"/>
              </a:spcBef>
              <a:defRPr/>
            </a:pPr>
            <a:r>
              <a:rPr lang="zh-CN" altLang="en-US" sz="2400" dirty="0"/>
              <a:t>     图灵对现代计算机的贡献主要是：</a:t>
            </a:r>
          </a:p>
          <a:p>
            <a:pPr marL="342900" indent="-342900" eaLnBrk="1" hangingPunct="1">
              <a:spcBef>
                <a:spcPts val="600"/>
              </a:spcBef>
              <a:buFont typeface="Arial" panose="020B0604020202020204" pitchFamily="34" charset="0"/>
              <a:buChar char="•"/>
              <a:defRPr/>
            </a:pPr>
            <a:r>
              <a:rPr lang="zh-CN" altLang="en-US" sz="2400" b="1" dirty="0">
                <a:solidFill>
                  <a:srgbClr val="7030A0"/>
                </a:solidFill>
              </a:rPr>
              <a:t>建立了图灵机的理论模型，发展了可计算性理论；</a:t>
            </a:r>
            <a:endParaRPr lang="en-US" altLang="zh-CN" sz="2400" b="1" dirty="0">
              <a:solidFill>
                <a:srgbClr val="7030A0"/>
              </a:solidFill>
            </a:endParaRPr>
          </a:p>
          <a:p>
            <a:pPr marL="342900" indent="-342900" eaLnBrk="1" hangingPunct="1">
              <a:spcBef>
                <a:spcPts val="600"/>
              </a:spcBef>
              <a:buFont typeface="Arial" panose="020B0604020202020204" pitchFamily="34" charset="0"/>
              <a:buChar char="•"/>
              <a:defRPr/>
            </a:pPr>
            <a:r>
              <a:rPr lang="zh-CN" altLang="en-US" sz="2400" b="1" dirty="0">
                <a:solidFill>
                  <a:srgbClr val="7030A0"/>
                </a:solidFill>
              </a:rPr>
              <a:t>提出了定义机器智能的图灵测试。 </a:t>
            </a:r>
          </a:p>
        </p:txBody>
      </p:sp>
      <p:pic>
        <p:nvPicPr>
          <p:cNvPr id="2" name="图片 1">
            <a:extLst>
              <a:ext uri="{FF2B5EF4-FFF2-40B4-BE49-F238E27FC236}">
                <a16:creationId xmlns:a16="http://schemas.microsoft.com/office/drawing/2014/main" id="{E2E13294-8892-457A-92C8-2AF090DECD06}"/>
              </a:ext>
            </a:extLst>
          </p:cNvPr>
          <p:cNvPicPr>
            <a:picLocks noChangeAspect="1"/>
          </p:cNvPicPr>
          <p:nvPr/>
        </p:nvPicPr>
        <p:blipFill>
          <a:blip r:embed="rId3"/>
          <a:stretch>
            <a:fillRect/>
          </a:stretch>
        </p:blipFill>
        <p:spPr>
          <a:xfrm>
            <a:off x="107504" y="2348881"/>
            <a:ext cx="3367519" cy="2539110"/>
          </a:xfrm>
          <a:prstGeom prst="rect">
            <a:avLst/>
          </a:prstGeom>
        </p:spPr>
      </p:pic>
      <p:sp>
        <p:nvSpPr>
          <p:cNvPr id="3" name="流程图: 终止 2">
            <a:extLst>
              <a:ext uri="{FF2B5EF4-FFF2-40B4-BE49-F238E27FC236}">
                <a16:creationId xmlns:a16="http://schemas.microsoft.com/office/drawing/2014/main" id="{FF50ECAA-884E-4F0A-A6D8-FD508552BE4D}"/>
              </a:ext>
            </a:extLst>
          </p:cNvPr>
          <p:cNvSpPr/>
          <p:nvPr/>
        </p:nvSpPr>
        <p:spPr bwMode="auto">
          <a:xfrm>
            <a:off x="683568" y="4965911"/>
            <a:ext cx="2261543" cy="626618"/>
          </a:xfrm>
          <a:prstGeom prst="flowChartTerminator">
            <a:avLst/>
          </a:prstGeom>
          <a:solidFill>
            <a:srgbClr val="CCFF99"/>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algn="just"/>
            <a:r>
              <a:rPr lang="zh-CN" altLang="en-US" sz="1400" b="1" dirty="0">
                <a:solidFill>
                  <a:srgbClr val="333300"/>
                </a:solidFill>
                <a:latin typeface="宋体" pitchFamily="2" charset="-122"/>
              </a:rPr>
              <a:t>英国科学家阿兰</a:t>
            </a:r>
            <a:r>
              <a:rPr lang="en-US" altLang="zh-CN" sz="1400" b="1" dirty="0">
                <a:solidFill>
                  <a:srgbClr val="333300"/>
                </a:solidFill>
                <a:latin typeface="宋体" pitchFamily="2" charset="-122"/>
              </a:rPr>
              <a:t>.</a:t>
            </a:r>
            <a:r>
              <a:rPr lang="zh-CN" altLang="en-US" sz="1400" b="1" dirty="0">
                <a:solidFill>
                  <a:srgbClr val="333300"/>
                </a:solidFill>
                <a:latin typeface="宋体" pitchFamily="2" charset="-122"/>
              </a:rPr>
              <a:t>图灵</a:t>
            </a:r>
          </a:p>
          <a:p>
            <a:pPr algn="ctr"/>
            <a:r>
              <a:rPr lang="zh-CN" altLang="en-US" sz="1400" b="1" dirty="0">
                <a:solidFill>
                  <a:srgbClr val="333300"/>
                </a:solidFill>
                <a:latin typeface="宋体" pitchFamily="2" charset="-122"/>
              </a:rPr>
              <a:t>（</a:t>
            </a:r>
            <a:r>
              <a:rPr lang="en-US" altLang="zh-CN" sz="1400" b="1" dirty="0">
                <a:solidFill>
                  <a:srgbClr val="333300"/>
                </a:solidFill>
                <a:latin typeface="宋体" pitchFamily="2" charset="-122"/>
              </a:rPr>
              <a:t>1912-1954</a:t>
            </a:r>
            <a:r>
              <a:rPr lang="zh-CN" altLang="en-US" sz="1400" b="1" dirty="0">
                <a:solidFill>
                  <a:srgbClr val="333300"/>
                </a:solidFill>
                <a:latin typeface="宋体" pitchFamily="2" charset="-122"/>
              </a:rPr>
              <a:t>）</a:t>
            </a:r>
            <a:endParaRPr lang="zh-CN" altLang="en-US" sz="1400" b="1" dirty="0">
              <a:solidFill>
                <a:srgbClr val="333300"/>
              </a:solidFill>
              <a:latin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bwMode="auto">
          <a:xfrm rot="20866084">
            <a:off x="3603814" y="5458791"/>
            <a:ext cx="5531527" cy="210279"/>
          </a:xfrm>
          <a:noFill/>
          <a:ln w="34925">
            <a:solidFill>
              <a:srgbClr val="FFFFFF"/>
            </a:solidFill>
          </a:ln>
          <a:effectLst>
            <a:outerShdw blurRad="317500" dir="2700000" algn="ctr">
              <a:srgbClr val="000000">
                <a:alpha val="43000"/>
              </a:srgbClr>
            </a:outerShdw>
          </a:effectLst>
          <a:scene3d>
            <a:camera prst="perspectiveContrastingRightFacing"/>
            <a:lightRig rig="threePt" dir="t"/>
          </a:scene3d>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prstTxWarp prst="textNoShape">
              <a:avLst/>
            </a:prstTxWarp>
          </a:bodyPr>
          <a:lstStyle/>
          <a:p>
            <a:pPr eaLnBrk="1" hangingPunct="1"/>
            <a:r>
              <a:rPr lang="zh-CN" altLang="en-US" sz="2400" b="1" dirty="0">
                <a:solidFill>
                  <a:srgbClr val="CC0000"/>
                </a:solidFill>
              </a:rPr>
              <a:t>设备与各部件之间的连接</a:t>
            </a:r>
          </a:p>
        </p:txBody>
      </p:sp>
      <p:grpSp>
        <p:nvGrpSpPr>
          <p:cNvPr id="548879" name="Group 15"/>
          <p:cNvGrpSpPr>
            <a:grpSpLocks/>
          </p:cNvGrpSpPr>
          <p:nvPr/>
        </p:nvGrpSpPr>
        <p:grpSpPr bwMode="auto">
          <a:xfrm>
            <a:off x="442912" y="2515364"/>
            <a:ext cx="8281863" cy="3581399"/>
            <a:chOff x="385" y="1281"/>
            <a:chExt cx="4854" cy="1788"/>
          </a:xfrm>
          <a:scene3d>
            <a:camera prst="perspectiveFront" fov="2700000">
              <a:rot lat="19086000" lon="19067999" rev="3108000"/>
            </a:camera>
            <a:lightRig rig="threePt" dir="t">
              <a:rot lat="0" lon="0" rev="0"/>
            </a:lightRig>
          </a:scene3d>
        </p:grpSpPr>
        <p:sp>
          <p:nvSpPr>
            <p:cNvPr id="67591" name="AutoShape 4"/>
            <p:cNvSpPr>
              <a:spLocks noChangeArrowheads="1"/>
            </p:cNvSpPr>
            <p:nvPr/>
          </p:nvSpPr>
          <p:spPr bwMode="gray">
            <a:xfrm>
              <a:off x="385" y="2024"/>
              <a:ext cx="4854" cy="317"/>
            </a:xfrm>
            <a:prstGeom prst="leftRightArrow">
              <a:avLst>
                <a:gd name="adj1" fmla="val 50000"/>
                <a:gd name="adj2" fmla="val 306246"/>
              </a:avLst>
            </a:prstGeom>
            <a:solidFill>
              <a:schemeClr val="accent1"/>
            </a:solidFill>
            <a:ln w="34925" algn="ctr">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wrap="none" anchor="ctr"/>
            <a:lstStyle/>
            <a:p>
              <a:pPr algn="ctr"/>
              <a:r>
                <a:rPr lang="zh-CN" altLang="en-US" dirty="0">
                  <a:solidFill>
                    <a:srgbClr val="CC0000"/>
                  </a:solidFill>
                  <a:latin typeface="黑体" pitchFamily="49" charset="-122"/>
                  <a:ea typeface="黑体" pitchFamily="49" charset="-122"/>
                </a:rPr>
                <a:t>总  线</a:t>
              </a:r>
            </a:p>
          </p:txBody>
        </p:sp>
        <p:sp>
          <p:nvSpPr>
            <p:cNvPr id="67592" name="AutoShape 5"/>
            <p:cNvSpPr>
              <a:spLocks noChangeArrowheads="1"/>
            </p:cNvSpPr>
            <p:nvPr/>
          </p:nvSpPr>
          <p:spPr bwMode="gray">
            <a:xfrm>
              <a:off x="2088" y="1679"/>
              <a:ext cx="157" cy="427"/>
            </a:xfrm>
            <a:prstGeom prst="upArrow">
              <a:avLst>
                <a:gd name="adj1" fmla="val 50000"/>
                <a:gd name="adj2" fmla="val 67994"/>
              </a:avLst>
            </a:prstGeom>
            <a:solidFill>
              <a:schemeClr val="accent1"/>
            </a:solidFill>
            <a:ln w="34925" algn="ctr">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wrap="none" anchor="ctr"/>
            <a:lstStyle/>
            <a:p>
              <a:endParaRPr lang="zh-CN" altLang="en-US"/>
            </a:p>
          </p:txBody>
        </p:sp>
        <p:sp>
          <p:nvSpPr>
            <p:cNvPr id="67593" name="AutoShape 6"/>
            <p:cNvSpPr>
              <a:spLocks noChangeArrowheads="1"/>
            </p:cNvSpPr>
            <p:nvPr/>
          </p:nvSpPr>
          <p:spPr bwMode="gray">
            <a:xfrm>
              <a:off x="3470" y="1679"/>
              <a:ext cx="136" cy="427"/>
            </a:xfrm>
            <a:prstGeom prst="upArrow">
              <a:avLst>
                <a:gd name="adj1" fmla="val 50000"/>
                <a:gd name="adj2" fmla="val 78493"/>
              </a:avLst>
            </a:prstGeom>
            <a:solidFill>
              <a:schemeClr val="accent1"/>
            </a:solidFill>
            <a:ln w="34925" algn="ctr">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wrap="none" anchor="ctr"/>
            <a:lstStyle/>
            <a:p>
              <a:endParaRPr lang="zh-CN" altLang="en-US"/>
            </a:p>
          </p:txBody>
        </p:sp>
        <p:sp>
          <p:nvSpPr>
            <p:cNvPr id="67594" name="AutoShape 7"/>
            <p:cNvSpPr>
              <a:spLocks noChangeArrowheads="1"/>
            </p:cNvSpPr>
            <p:nvPr/>
          </p:nvSpPr>
          <p:spPr bwMode="gray">
            <a:xfrm>
              <a:off x="1655" y="2251"/>
              <a:ext cx="136" cy="408"/>
            </a:xfrm>
            <a:prstGeom prst="downArrow">
              <a:avLst>
                <a:gd name="adj1" fmla="val 50000"/>
                <a:gd name="adj2" fmla="val 75000"/>
              </a:avLst>
            </a:prstGeom>
            <a:solidFill>
              <a:schemeClr val="accent1"/>
            </a:solidFill>
            <a:ln w="34925" algn="ctr">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wrap="none" anchor="ctr"/>
            <a:lstStyle/>
            <a:p>
              <a:endParaRPr lang="zh-CN" altLang="en-US"/>
            </a:p>
          </p:txBody>
        </p:sp>
        <p:sp>
          <p:nvSpPr>
            <p:cNvPr id="67595" name="AutoShape 8"/>
            <p:cNvSpPr>
              <a:spLocks noChangeArrowheads="1"/>
            </p:cNvSpPr>
            <p:nvPr/>
          </p:nvSpPr>
          <p:spPr bwMode="gray">
            <a:xfrm>
              <a:off x="3016" y="2251"/>
              <a:ext cx="136" cy="408"/>
            </a:xfrm>
            <a:prstGeom prst="downArrow">
              <a:avLst>
                <a:gd name="adj1" fmla="val 50000"/>
                <a:gd name="adj2" fmla="val 75000"/>
              </a:avLst>
            </a:prstGeom>
            <a:solidFill>
              <a:schemeClr val="accent1"/>
            </a:solidFill>
            <a:ln w="34925" algn="ctr">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p:spPr>
          <p:txBody>
            <a:bodyPr wrap="none" anchor="ctr"/>
            <a:lstStyle/>
            <a:p>
              <a:endParaRPr lang="zh-CN" altLang="en-US"/>
            </a:p>
          </p:txBody>
        </p:sp>
        <p:sp>
          <p:nvSpPr>
            <p:cNvPr id="67596" name="Text Box 9"/>
            <p:cNvSpPr txBox="1">
              <a:spLocks noChangeArrowheads="1"/>
            </p:cNvSpPr>
            <p:nvPr/>
          </p:nvSpPr>
          <p:spPr bwMode="gray">
            <a:xfrm>
              <a:off x="1764" y="1281"/>
              <a:ext cx="725" cy="410"/>
            </a:xfrm>
            <a:prstGeom prst="rect">
              <a:avLst/>
            </a:prstGeom>
            <a:noFill/>
            <a:ln w="34925" algn="ctr">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solidFill>
                    <a:schemeClr val="accent1"/>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en-US" altLang="zh-CN" b="1"/>
                <a:t>CPU</a:t>
              </a:r>
              <a:r>
                <a:rPr lang="zh-CN" altLang="en-US" b="1"/>
                <a:t>及其他芯片</a:t>
              </a:r>
            </a:p>
          </p:txBody>
        </p:sp>
        <p:sp>
          <p:nvSpPr>
            <p:cNvPr id="67597" name="Text Box 10"/>
            <p:cNvSpPr txBox="1">
              <a:spLocks noChangeArrowheads="1"/>
            </p:cNvSpPr>
            <p:nvPr/>
          </p:nvSpPr>
          <p:spPr bwMode="gray">
            <a:xfrm>
              <a:off x="3170" y="1443"/>
              <a:ext cx="725" cy="237"/>
            </a:xfrm>
            <a:prstGeom prst="rect">
              <a:avLst/>
            </a:prstGeom>
            <a:noFill/>
            <a:ln w="34925" algn="ctr">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solidFill>
                    <a:schemeClr val="accent1"/>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b="1"/>
                <a:t>内存</a:t>
              </a:r>
            </a:p>
          </p:txBody>
        </p:sp>
        <p:sp>
          <p:nvSpPr>
            <p:cNvPr id="67598" name="Text Box 11"/>
            <p:cNvSpPr txBox="1">
              <a:spLocks noChangeArrowheads="1"/>
            </p:cNvSpPr>
            <p:nvPr/>
          </p:nvSpPr>
          <p:spPr bwMode="gray">
            <a:xfrm>
              <a:off x="1383" y="2659"/>
              <a:ext cx="725" cy="410"/>
            </a:xfrm>
            <a:prstGeom prst="rect">
              <a:avLst/>
            </a:prstGeom>
            <a:noFill/>
            <a:ln w="34925" algn="ctr">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solidFill>
                    <a:schemeClr val="accent1"/>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b="1"/>
                <a:t>外存储器接口</a:t>
              </a:r>
            </a:p>
          </p:txBody>
        </p:sp>
        <p:sp>
          <p:nvSpPr>
            <p:cNvPr id="67599" name="Text Box 12"/>
            <p:cNvSpPr txBox="1">
              <a:spLocks noChangeArrowheads="1"/>
            </p:cNvSpPr>
            <p:nvPr/>
          </p:nvSpPr>
          <p:spPr bwMode="gray">
            <a:xfrm>
              <a:off x="2653" y="2659"/>
              <a:ext cx="998" cy="410"/>
            </a:xfrm>
            <a:prstGeom prst="rect">
              <a:avLst/>
            </a:prstGeom>
            <a:noFill/>
            <a:ln w="34925" algn="ctr">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solidFill>
                    <a:schemeClr val="accent1"/>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b="1"/>
                <a:t>外部设备接口</a:t>
              </a:r>
              <a:r>
                <a:rPr lang="en-US" altLang="zh-CN" b="1"/>
                <a:t>/</a:t>
              </a:r>
              <a:r>
                <a:rPr lang="zh-CN" altLang="en-US" b="1"/>
                <a:t>接口卡</a:t>
              </a:r>
            </a:p>
          </p:txBody>
        </p:sp>
      </p:grpSp>
      <p:sp>
        <p:nvSpPr>
          <p:cNvPr id="67588" name="Rectangle 13"/>
          <p:cNvSpPr>
            <a:spLocks noChangeArrowheads="1"/>
          </p:cNvSpPr>
          <p:nvPr/>
        </p:nvSpPr>
        <p:spPr bwMode="auto">
          <a:xfrm>
            <a:off x="323850" y="26035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200" b="1">
                <a:solidFill>
                  <a:srgbClr val="000066"/>
                </a:solidFill>
                <a:latin typeface="黑体" pitchFamily="49" charset="-122"/>
                <a:ea typeface="黑体" pitchFamily="49" charset="-122"/>
              </a:rPr>
              <a:t>3.4.5 </a:t>
            </a:r>
            <a:r>
              <a:rPr lang="zh-CN" altLang="en-US" sz="3200" b="1">
                <a:solidFill>
                  <a:srgbClr val="000066"/>
                </a:solidFill>
                <a:latin typeface="黑体" pitchFamily="49" charset="-122"/>
                <a:ea typeface="黑体" pitchFamily="49" charset="-122"/>
              </a:rPr>
              <a:t>总线与接口</a:t>
            </a:r>
            <a:endParaRPr lang="en-US" altLang="zh-CN" sz="3200" b="1">
              <a:solidFill>
                <a:srgbClr val="000066"/>
              </a:solidFill>
              <a:latin typeface="黑体" pitchFamily="49" charset="-122"/>
              <a:ea typeface="黑体" pitchFamily="49" charset="-122"/>
            </a:endParaRPr>
          </a:p>
        </p:txBody>
      </p:sp>
      <p:sp>
        <p:nvSpPr>
          <p:cNvPr id="67589" name="Text Box 14"/>
          <p:cNvSpPr txBox="1">
            <a:spLocks noChangeArrowheads="1"/>
          </p:cNvSpPr>
          <p:nvPr/>
        </p:nvSpPr>
        <p:spPr bwMode="auto">
          <a:xfrm>
            <a:off x="311150" y="1646238"/>
            <a:ext cx="8389938" cy="1111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spAutoFit/>
          </a:bodyPr>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15000"/>
              </a:spcBef>
            </a:pPr>
            <a:r>
              <a:rPr lang="zh-CN" altLang="en-US" sz="2400" b="1" dirty="0">
                <a:ea typeface="仿宋_GB2312" pitchFamily="49" charset="-122"/>
              </a:rPr>
              <a:t>      </a:t>
            </a:r>
            <a:r>
              <a:rPr lang="zh-CN" altLang="en-US" sz="2000" dirty="0">
                <a:latin typeface="华文宋体" panose="02010600040101010101" pitchFamily="2" charset="-122"/>
                <a:ea typeface="华文宋体" panose="02010600040101010101" pitchFamily="2" charset="-122"/>
              </a:rPr>
              <a:t>总线是计算机中各部件之间传输数据的公用通道，从主机各部件之间的连接，到主机与外设之间的连接，都采用了总线结构。总线的数据交换能力用</a:t>
            </a:r>
            <a:r>
              <a:rPr lang="zh-CN" altLang="en-US" sz="2400" b="1" dirty="0">
                <a:solidFill>
                  <a:srgbClr val="CC00CC"/>
                </a:solidFill>
                <a:latin typeface="华文楷体" panose="02010600040101010101" pitchFamily="2" charset="-122"/>
                <a:ea typeface="华文楷体" panose="02010600040101010101" pitchFamily="2" charset="-122"/>
              </a:rPr>
              <a:t>总线带宽</a:t>
            </a:r>
            <a:r>
              <a:rPr lang="zh-CN" altLang="en-US" sz="2000" dirty="0">
                <a:latin typeface="华文宋体" panose="02010600040101010101" pitchFamily="2" charset="-122"/>
                <a:ea typeface="华文宋体" panose="02010600040101010101" pitchFamily="2" charset="-122"/>
              </a:rPr>
              <a:t>（同一时刻能够传送的二进制位数）来衡量。       </a:t>
            </a:r>
            <a:endParaRPr kumimoji="1" lang="zh-CN" altLang="en-US" sz="2400" dirty="0">
              <a:solidFill>
                <a:srgbClr val="000066"/>
              </a:solidFill>
              <a:latin typeface="华文宋体" panose="02010600040101010101" pitchFamily="2" charset="-122"/>
              <a:ea typeface="华文宋体" panose="02010600040101010101" pitchFamily="2" charset="-122"/>
            </a:endParaRPr>
          </a:p>
        </p:txBody>
      </p:sp>
      <p:sp>
        <p:nvSpPr>
          <p:cNvPr id="67590" name="Rectangle 16"/>
          <p:cNvSpPr>
            <a:spLocks noChangeArrowheads="1"/>
          </p:cNvSpPr>
          <p:nvPr/>
        </p:nvSpPr>
        <p:spPr bwMode="auto">
          <a:xfrm>
            <a:off x="395288" y="1125538"/>
            <a:ext cx="25923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800" b="1">
                <a:solidFill>
                  <a:srgbClr val="CC0000"/>
                </a:solidFill>
                <a:ea typeface="黑体" pitchFamily="49" charset="-122"/>
              </a:rPr>
              <a:t>总线（</a:t>
            </a:r>
            <a:r>
              <a:rPr lang="en-US" altLang="zh-CN" sz="2800" b="1">
                <a:solidFill>
                  <a:srgbClr val="CC0000"/>
                </a:solidFill>
                <a:ea typeface="黑体" pitchFamily="49" charset="-122"/>
              </a:rPr>
              <a:t>BUS</a:t>
            </a:r>
            <a:r>
              <a:rPr lang="zh-CN" altLang="en-US" sz="2800" b="1">
                <a:solidFill>
                  <a:srgbClr val="CC0000"/>
                </a:solidFill>
                <a:ea typeface="黑体" pitchFamily="49" charset="-122"/>
              </a:rPr>
              <a:t>） </a:t>
            </a:r>
            <a:endParaRPr lang="en-US" altLang="zh-CN" sz="2800" b="1">
              <a:solidFill>
                <a:srgbClr val="CC0000"/>
              </a:solidFill>
              <a:ea typeface="黑体" pitchFamily="49" charset="-122"/>
            </a:endParaRPr>
          </a:p>
        </p:txBody>
      </p:sp>
      <p:pic>
        <p:nvPicPr>
          <p:cNvPr id="4" name="图片 3">
            <a:extLst>
              <a:ext uri="{FF2B5EF4-FFF2-40B4-BE49-F238E27FC236}">
                <a16:creationId xmlns:a16="http://schemas.microsoft.com/office/drawing/2014/main" id="{A1AF0140-3BEE-4E4B-A819-246570F89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000" y="469008"/>
            <a:ext cx="2842000" cy="1177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48879"/>
                                        </p:tgtEl>
                                        <p:attrNameLst>
                                          <p:attrName>style.visibility</p:attrName>
                                        </p:attrNameLst>
                                      </p:cBhvr>
                                      <p:to>
                                        <p:strVal val="visible"/>
                                      </p:to>
                                    </p:set>
                                    <p:animEffect transition="in" filter="wipe(up)">
                                      <p:cBhvr>
                                        <p:cTn id="7" dur="500"/>
                                        <p:tgtEl>
                                          <p:spTgt spid="54887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48866"/>
                                        </p:tgtEl>
                                        <p:attrNameLst>
                                          <p:attrName>style.visibility</p:attrName>
                                        </p:attrNameLst>
                                      </p:cBhvr>
                                      <p:to>
                                        <p:strVal val="visible"/>
                                      </p:to>
                                    </p:set>
                                    <p:animEffect transition="in" filter="wipe(left)">
                                      <p:cBhvr>
                                        <p:cTn id="10" dur="500"/>
                                        <p:tgtEl>
                                          <p:spTgt spid="548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2"/>
          <p:cNvSpPr txBox="1">
            <a:spLocks noChangeArrowheads="1"/>
          </p:cNvSpPr>
          <p:nvPr/>
        </p:nvSpPr>
        <p:spPr bwMode="auto">
          <a:xfrm>
            <a:off x="323850" y="1674813"/>
            <a:ext cx="84963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zh-CN" altLang="en-US" sz="2400" b="1">
                <a:solidFill>
                  <a:srgbClr val="FF0000"/>
                </a:solidFill>
              </a:rPr>
              <a:t>数据</a:t>
            </a:r>
            <a:r>
              <a:rPr lang="zh-CN" altLang="zh-CN" sz="2400" b="1">
                <a:solidFill>
                  <a:srgbClr val="FF0000"/>
                </a:solidFill>
              </a:rPr>
              <a:t>总线</a:t>
            </a:r>
            <a:r>
              <a:rPr lang="en-US" altLang="zh-CN" sz="2400"/>
              <a:t>DB(Data Bus) </a:t>
            </a:r>
            <a:r>
              <a:rPr lang="zh-CN" altLang="en-US" sz="2400"/>
              <a:t>：</a:t>
            </a:r>
            <a:r>
              <a:rPr lang="zh-CN" altLang="zh-CN" sz="2400"/>
              <a:t>传送数据</a:t>
            </a:r>
            <a:r>
              <a:rPr lang="zh-CN" altLang="en-US" sz="2400"/>
              <a:t>信号的总线</a:t>
            </a:r>
            <a:r>
              <a:rPr lang="en-US" altLang="zh-CN" sz="2400"/>
              <a:t> </a:t>
            </a:r>
            <a:r>
              <a:rPr lang="zh-CN" altLang="zh-CN" sz="2400"/>
              <a:t>。</a:t>
            </a:r>
            <a:endParaRPr lang="en-US" altLang="zh-CN" sz="2400"/>
          </a:p>
          <a:p>
            <a:pPr eaLnBrk="1" hangingPunct="1">
              <a:lnSpc>
                <a:spcPct val="150000"/>
              </a:lnSpc>
            </a:pPr>
            <a:r>
              <a:rPr lang="zh-CN" altLang="en-US" sz="2400" b="1">
                <a:solidFill>
                  <a:srgbClr val="FF0000"/>
                </a:solidFill>
              </a:rPr>
              <a:t>地址</a:t>
            </a:r>
            <a:r>
              <a:rPr lang="zh-CN" altLang="zh-CN" sz="2400" b="1">
                <a:solidFill>
                  <a:srgbClr val="FF0000"/>
                </a:solidFill>
              </a:rPr>
              <a:t>总线</a:t>
            </a:r>
            <a:r>
              <a:rPr lang="en-US" altLang="zh-CN" sz="2400"/>
              <a:t>AB(Address Bus) </a:t>
            </a:r>
            <a:r>
              <a:rPr lang="zh-CN" altLang="en-US" sz="2400"/>
              <a:t>：</a:t>
            </a:r>
            <a:r>
              <a:rPr lang="zh-CN" altLang="zh-CN" sz="2400"/>
              <a:t>传送</a:t>
            </a:r>
            <a:r>
              <a:rPr lang="zh-CN" altLang="en-US" sz="2400"/>
              <a:t>地址信号的总线</a:t>
            </a:r>
            <a:r>
              <a:rPr lang="zh-CN" altLang="zh-CN" sz="2400"/>
              <a:t>。</a:t>
            </a:r>
            <a:endParaRPr lang="en-US" altLang="zh-CN" sz="2400"/>
          </a:p>
          <a:p>
            <a:pPr eaLnBrk="1" hangingPunct="1">
              <a:lnSpc>
                <a:spcPct val="150000"/>
              </a:lnSpc>
            </a:pPr>
            <a:r>
              <a:rPr lang="zh-CN" altLang="en-US" sz="2400" b="1">
                <a:solidFill>
                  <a:srgbClr val="FF0000"/>
                </a:solidFill>
              </a:rPr>
              <a:t>控制</a:t>
            </a:r>
            <a:r>
              <a:rPr lang="zh-CN" altLang="zh-CN" sz="2400" b="1">
                <a:solidFill>
                  <a:srgbClr val="FF0000"/>
                </a:solidFill>
              </a:rPr>
              <a:t>总线</a:t>
            </a:r>
            <a:r>
              <a:rPr lang="en-US" altLang="zh-CN" sz="2400"/>
              <a:t>CB(Control Bus) </a:t>
            </a:r>
            <a:r>
              <a:rPr lang="zh-CN" altLang="en-US" sz="2400"/>
              <a:t>：</a:t>
            </a:r>
            <a:r>
              <a:rPr lang="zh-CN" altLang="zh-CN" sz="2400"/>
              <a:t>传送</a:t>
            </a:r>
            <a:r>
              <a:rPr lang="zh-CN" altLang="en-US" sz="2400"/>
              <a:t>控制信号的总线。</a:t>
            </a:r>
            <a:endParaRPr lang="en-US" altLang="zh-CN" sz="2400"/>
          </a:p>
        </p:txBody>
      </p:sp>
      <p:sp>
        <p:nvSpPr>
          <p:cNvPr id="68611" name="TextBox 3"/>
          <p:cNvSpPr txBox="1">
            <a:spLocks noChangeArrowheads="1"/>
          </p:cNvSpPr>
          <p:nvPr/>
        </p:nvSpPr>
        <p:spPr bwMode="auto">
          <a:xfrm>
            <a:off x="417513" y="1203325"/>
            <a:ext cx="47529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a:t>（</a:t>
            </a:r>
            <a:r>
              <a:rPr lang="en-US" altLang="zh-CN" sz="2800"/>
              <a:t>1</a:t>
            </a:r>
            <a:r>
              <a:rPr lang="zh-CN" altLang="en-US" sz="2800"/>
              <a:t>）</a:t>
            </a:r>
            <a:r>
              <a:rPr lang="zh-CN" altLang="zh-CN" sz="2800"/>
              <a:t>按照传输对象</a:t>
            </a:r>
            <a:endParaRPr lang="zh-CN" altLang="en-US" sz="2800"/>
          </a:p>
        </p:txBody>
      </p:sp>
      <p:sp>
        <p:nvSpPr>
          <p:cNvPr id="68612" name="Text Box 3"/>
          <p:cNvSpPr txBox="1">
            <a:spLocks noChangeArrowheads="1"/>
          </p:cNvSpPr>
          <p:nvPr/>
        </p:nvSpPr>
        <p:spPr bwMode="auto">
          <a:xfrm>
            <a:off x="683572" y="3517900"/>
            <a:ext cx="546742" cy="1428750"/>
          </a:xfrm>
          <a:prstGeom prst="rect">
            <a:avLst/>
          </a:prstGeom>
          <a:gradFill rotWithShape="0">
            <a:gsLst>
              <a:gs pos="0">
                <a:srgbClr val="FFFF00"/>
              </a:gs>
              <a:gs pos="30000">
                <a:srgbClr val="92D050"/>
              </a:gs>
              <a:gs pos="100000">
                <a:schemeClr val="accent5">
                  <a:lumMod val="75000"/>
                </a:schemeClr>
              </a:gs>
            </a:gsLst>
            <a:lin ang="2700000" scaled="1"/>
          </a:gradFill>
          <a:ln>
            <a:noFill/>
          </a:ln>
          <a:effectLst/>
          <a:scene3d>
            <a:camera prst="orthographicFront">
              <a:rot lat="0" lon="0" rev="0"/>
            </a:camera>
            <a:lightRig rig="glow" dir="t">
              <a:rot lat="0" lon="0" rev="14100000"/>
            </a:lightRig>
          </a:scene3d>
          <a:sp3d prstMaterial="softEdge">
            <a:bevelT w="127000" prst="artDeco"/>
          </a:sp3d>
        </p:spPr>
        <p:txBody>
          <a:bodyPr lIns="37800" tIns="57960" rIns="37800" bIns="756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88000"/>
              </a:lnSpc>
              <a:spcBef>
                <a:spcPts val="563"/>
              </a:spcBef>
              <a:spcAft>
                <a:spcPts val="275"/>
              </a:spcAft>
            </a:pPr>
            <a:r>
              <a:rPr lang="zh-CN" altLang="en-US" sz="2200" b="1" dirty="0">
                <a:latin typeface="宋体" pitchFamily="2" charset="-122"/>
              </a:rPr>
              <a:t>微处理器</a:t>
            </a:r>
          </a:p>
        </p:txBody>
      </p:sp>
      <p:grpSp>
        <p:nvGrpSpPr>
          <p:cNvPr id="68613" name="Group 4"/>
          <p:cNvGrpSpPr>
            <a:grpSpLocks/>
          </p:cNvGrpSpPr>
          <p:nvPr/>
        </p:nvGrpSpPr>
        <p:grpSpPr bwMode="auto">
          <a:xfrm>
            <a:off x="1225550" y="3714750"/>
            <a:ext cx="5611813" cy="1493838"/>
            <a:chOff x="1074" y="1727"/>
            <a:chExt cx="5154" cy="1306"/>
          </a:xfrm>
        </p:grpSpPr>
        <p:sp>
          <p:nvSpPr>
            <p:cNvPr id="68629" name="Line 5"/>
            <p:cNvSpPr>
              <a:spLocks noChangeShapeType="1"/>
            </p:cNvSpPr>
            <p:nvPr/>
          </p:nvSpPr>
          <p:spPr bwMode="auto">
            <a:xfrm>
              <a:off x="1077" y="1746"/>
              <a:ext cx="5151" cy="0"/>
            </a:xfrm>
            <a:prstGeom prst="line">
              <a:avLst/>
            </a:prstGeom>
            <a:noFill/>
            <a:ln w="7620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30" name="Line 6"/>
            <p:cNvSpPr>
              <a:spLocks noChangeShapeType="1"/>
            </p:cNvSpPr>
            <p:nvPr/>
          </p:nvSpPr>
          <p:spPr bwMode="auto">
            <a:xfrm>
              <a:off x="1074" y="2150"/>
              <a:ext cx="5151" cy="0"/>
            </a:xfrm>
            <a:prstGeom prst="line">
              <a:avLst/>
            </a:prstGeom>
            <a:noFill/>
            <a:ln w="76200">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31" name="Line 7"/>
            <p:cNvSpPr>
              <a:spLocks noChangeShapeType="1"/>
            </p:cNvSpPr>
            <p:nvPr/>
          </p:nvSpPr>
          <p:spPr bwMode="auto">
            <a:xfrm>
              <a:off x="1077" y="2572"/>
              <a:ext cx="5151" cy="0"/>
            </a:xfrm>
            <a:prstGeom prst="line">
              <a:avLst/>
            </a:prstGeom>
            <a:noFill/>
            <a:ln w="76200">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32" name="Line 8"/>
            <p:cNvSpPr>
              <a:spLocks noChangeShapeType="1"/>
            </p:cNvSpPr>
            <p:nvPr/>
          </p:nvSpPr>
          <p:spPr bwMode="auto">
            <a:xfrm>
              <a:off x="1483" y="1746"/>
              <a:ext cx="0" cy="1268"/>
            </a:xfrm>
            <a:prstGeom prst="line">
              <a:avLst/>
            </a:prstGeom>
            <a:noFill/>
            <a:ln w="571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33" name="Line 9"/>
            <p:cNvSpPr>
              <a:spLocks noChangeShapeType="1"/>
            </p:cNvSpPr>
            <p:nvPr/>
          </p:nvSpPr>
          <p:spPr bwMode="auto">
            <a:xfrm>
              <a:off x="3914" y="1727"/>
              <a:ext cx="0" cy="1268"/>
            </a:xfrm>
            <a:prstGeom prst="line">
              <a:avLst/>
            </a:prstGeom>
            <a:noFill/>
            <a:ln w="571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34" name="Line 10"/>
            <p:cNvSpPr>
              <a:spLocks noChangeShapeType="1"/>
            </p:cNvSpPr>
            <p:nvPr/>
          </p:nvSpPr>
          <p:spPr bwMode="auto">
            <a:xfrm>
              <a:off x="5130" y="1727"/>
              <a:ext cx="0" cy="1268"/>
            </a:xfrm>
            <a:prstGeom prst="line">
              <a:avLst/>
            </a:prstGeom>
            <a:noFill/>
            <a:ln w="571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35" name="Line 11"/>
            <p:cNvSpPr>
              <a:spLocks noChangeShapeType="1"/>
            </p:cNvSpPr>
            <p:nvPr/>
          </p:nvSpPr>
          <p:spPr bwMode="auto">
            <a:xfrm>
              <a:off x="2699" y="1727"/>
              <a:ext cx="0" cy="1268"/>
            </a:xfrm>
            <a:prstGeom prst="line">
              <a:avLst/>
            </a:prstGeom>
            <a:noFill/>
            <a:ln w="571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36" name="Line 12"/>
            <p:cNvSpPr>
              <a:spLocks noChangeShapeType="1"/>
            </p:cNvSpPr>
            <p:nvPr/>
          </p:nvSpPr>
          <p:spPr bwMode="auto">
            <a:xfrm>
              <a:off x="1888" y="2150"/>
              <a:ext cx="0" cy="845"/>
            </a:xfrm>
            <a:prstGeom prst="line">
              <a:avLst/>
            </a:prstGeom>
            <a:noFill/>
            <a:ln w="57150">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37" name="Line 13"/>
            <p:cNvSpPr>
              <a:spLocks noChangeShapeType="1"/>
            </p:cNvSpPr>
            <p:nvPr/>
          </p:nvSpPr>
          <p:spPr bwMode="auto">
            <a:xfrm>
              <a:off x="3104" y="2150"/>
              <a:ext cx="0" cy="845"/>
            </a:xfrm>
            <a:prstGeom prst="line">
              <a:avLst/>
            </a:prstGeom>
            <a:noFill/>
            <a:ln w="57150">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38" name="Line 14"/>
            <p:cNvSpPr>
              <a:spLocks noChangeShapeType="1"/>
            </p:cNvSpPr>
            <p:nvPr/>
          </p:nvSpPr>
          <p:spPr bwMode="auto">
            <a:xfrm>
              <a:off x="4320" y="2150"/>
              <a:ext cx="0" cy="845"/>
            </a:xfrm>
            <a:prstGeom prst="line">
              <a:avLst/>
            </a:prstGeom>
            <a:noFill/>
            <a:ln w="57150">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39" name="Line 15"/>
            <p:cNvSpPr>
              <a:spLocks noChangeShapeType="1"/>
            </p:cNvSpPr>
            <p:nvPr/>
          </p:nvSpPr>
          <p:spPr bwMode="auto">
            <a:xfrm>
              <a:off x="5536" y="2150"/>
              <a:ext cx="0" cy="845"/>
            </a:xfrm>
            <a:prstGeom prst="line">
              <a:avLst/>
            </a:prstGeom>
            <a:noFill/>
            <a:ln w="57150">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40" name="Line 16"/>
            <p:cNvSpPr>
              <a:spLocks noChangeShapeType="1"/>
            </p:cNvSpPr>
            <p:nvPr/>
          </p:nvSpPr>
          <p:spPr bwMode="auto">
            <a:xfrm>
              <a:off x="2293" y="2572"/>
              <a:ext cx="0" cy="461"/>
            </a:xfrm>
            <a:prstGeom prst="line">
              <a:avLst/>
            </a:prstGeom>
            <a:noFill/>
            <a:ln w="57150">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41" name="Line 17"/>
            <p:cNvSpPr>
              <a:spLocks noChangeShapeType="1"/>
            </p:cNvSpPr>
            <p:nvPr/>
          </p:nvSpPr>
          <p:spPr bwMode="auto">
            <a:xfrm>
              <a:off x="3509" y="2572"/>
              <a:ext cx="0" cy="461"/>
            </a:xfrm>
            <a:prstGeom prst="line">
              <a:avLst/>
            </a:prstGeom>
            <a:noFill/>
            <a:ln w="57150">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42" name="Line 18"/>
            <p:cNvSpPr>
              <a:spLocks noChangeShapeType="1"/>
            </p:cNvSpPr>
            <p:nvPr/>
          </p:nvSpPr>
          <p:spPr bwMode="auto">
            <a:xfrm>
              <a:off x="4725" y="2572"/>
              <a:ext cx="0" cy="461"/>
            </a:xfrm>
            <a:prstGeom prst="line">
              <a:avLst/>
            </a:prstGeom>
            <a:noFill/>
            <a:ln w="57150">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8643" name="Line 19"/>
            <p:cNvSpPr>
              <a:spLocks noChangeShapeType="1"/>
            </p:cNvSpPr>
            <p:nvPr/>
          </p:nvSpPr>
          <p:spPr bwMode="auto">
            <a:xfrm>
              <a:off x="5941" y="2572"/>
              <a:ext cx="0" cy="461"/>
            </a:xfrm>
            <a:prstGeom prst="line">
              <a:avLst/>
            </a:prstGeom>
            <a:noFill/>
            <a:ln w="57150">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68614" name="Group 20"/>
          <p:cNvGrpSpPr>
            <a:grpSpLocks/>
          </p:cNvGrpSpPr>
          <p:nvPr/>
        </p:nvGrpSpPr>
        <p:grpSpPr bwMode="auto">
          <a:xfrm>
            <a:off x="6873875" y="3560763"/>
            <a:ext cx="1187450" cy="1385887"/>
            <a:chOff x="6262" y="1554"/>
            <a:chExt cx="1091" cy="1213"/>
          </a:xfrm>
        </p:grpSpPr>
        <p:sp>
          <p:nvSpPr>
            <p:cNvPr id="68626" name="Text Box 21"/>
            <p:cNvSpPr txBox="1">
              <a:spLocks noChangeArrowheads="1"/>
            </p:cNvSpPr>
            <p:nvPr/>
          </p:nvSpPr>
          <p:spPr bwMode="auto">
            <a:xfrm>
              <a:off x="6262" y="1554"/>
              <a:ext cx="109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txBody>
            <a:bodyPr lIns="12600" tIns="0" rIns="12600" bIns="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200" b="1">
                  <a:latin typeface="Times New Roman" pitchFamily="18" charset="0"/>
                  <a:hlinkClick r:id="rId3" action="ppaction://hlinksldjump"/>
                </a:rPr>
                <a:t>地址总线</a:t>
              </a:r>
              <a:endParaRPr lang="zh-CN" altLang="en-US" sz="2200" b="1">
                <a:latin typeface="Times New Roman" pitchFamily="18" charset="0"/>
              </a:endParaRPr>
            </a:p>
          </p:txBody>
        </p:sp>
        <p:sp>
          <p:nvSpPr>
            <p:cNvPr id="68627" name="Text Box 22"/>
            <p:cNvSpPr txBox="1">
              <a:spLocks noChangeArrowheads="1"/>
            </p:cNvSpPr>
            <p:nvPr/>
          </p:nvSpPr>
          <p:spPr bwMode="auto">
            <a:xfrm>
              <a:off x="6262" y="1999"/>
              <a:ext cx="109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txBody>
            <a:bodyPr lIns="12600" tIns="0" rIns="12600" bIns="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200" b="1">
                  <a:latin typeface="Times New Roman" pitchFamily="18" charset="0"/>
                  <a:hlinkClick r:id="rId4" action="ppaction://hlinksldjump"/>
                </a:rPr>
                <a:t>数据总线</a:t>
              </a:r>
              <a:endParaRPr lang="zh-CN" altLang="en-US" sz="2200" b="1">
                <a:latin typeface="Times New Roman" pitchFamily="18" charset="0"/>
              </a:endParaRPr>
            </a:p>
          </p:txBody>
        </p:sp>
        <p:sp>
          <p:nvSpPr>
            <p:cNvPr id="68628" name="Text Box 23"/>
            <p:cNvSpPr txBox="1">
              <a:spLocks noChangeArrowheads="1"/>
            </p:cNvSpPr>
            <p:nvPr/>
          </p:nvSpPr>
          <p:spPr bwMode="auto">
            <a:xfrm>
              <a:off x="6262" y="2399"/>
              <a:ext cx="109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txBody>
            <a:bodyPr lIns="12600" tIns="0" rIns="12600" bIns="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200" b="1">
                  <a:latin typeface="Times New Roman" pitchFamily="18" charset="0"/>
                  <a:hlinkClick r:id="rId5" action="ppaction://hlinksldjump"/>
                </a:rPr>
                <a:t>控制总线</a:t>
              </a:r>
              <a:endParaRPr lang="zh-CN" altLang="en-US" sz="2200" b="1">
                <a:latin typeface="Times New Roman" pitchFamily="18" charset="0"/>
              </a:endParaRPr>
            </a:p>
          </p:txBody>
        </p:sp>
      </p:grpSp>
      <p:grpSp>
        <p:nvGrpSpPr>
          <p:cNvPr id="68615" name="Group 24"/>
          <p:cNvGrpSpPr>
            <a:grpSpLocks/>
          </p:cNvGrpSpPr>
          <p:nvPr/>
        </p:nvGrpSpPr>
        <p:grpSpPr bwMode="auto">
          <a:xfrm>
            <a:off x="1560513" y="5213350"/>
            <a:ext cx="6740525" cy="1044575"/>
            <a:chOff x="1381" y="2983"/>
            <a:chExt cx="6059" cy="857"/>
          </a:xfrm>
        </p:grpSpPr>
        <p:sp>
          <p:nvSpPr>
            <p:cNvPr id="68617" name="Text Box 25"/>
            <p:cNvSpPr txBox="1">
              <a:spLocks noChangeArrowheads="1"/>
            </p:cNvSpPr>
            <p:nvPr/>
          </p:nvSpPr>
          <p:spPr bwMode="auto">
            <a:xfrm>
              <a:off x="1384" y="2995"/>
              <a:ext cx="1027" cy="422"/>
            </a:xfrm>
            <a:prstGeom prst="rect">
              <a:avLst/>
            </a:prstGeom>
            <a:solidFill>
              <a:srgbClr val="CC6600"/>
            </a:solidFill>
            <a:ln>
              <a:noFill/>
            </a:ln>
            <a:effectLst>
              <a:outerShdw dist="107763" dir="2700000" algn="ctr" rotWithShape="0">
                <a:srgbClr val="FFFF66"/>
              </a:outerShdw>
            </a:effectLst>
            <a:extLst>
              <a:ext uri="{91240B29-F687-4F45-9708-019B960494DF}">
                <a14:hiddenLine xmlns:a14="http://schemas.microsoft.com/office/drawing/2010/main" w="38100">
                  <a:solidFill>
                    <a:schemeClr val="tx1"/>
                  </a:solidFill>
                  <a:miter lim="800000"/>
                  <a:headEnd/>
                  <a:tailEnd/>
                </a14:hiddenLine>
              </a:ext>
            </a:extLst>
          </p:spPr>
          <p:txBody>
            <a:bodyPr lIns="37800" tIns="7560" rIns="37800" bIns="756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dirty="0">
                  <a:latin typeface="宋体" pitchFamily="2" charset="-122"/>
                </a:rPr>
                <a:t>内存插槽</a:t>
              </a:r>
              <a:endParaRPr lang="zh-CN" altLang="en-US" sz="2000" b="1" dirty="0">
                <a:latin typeface="Times New Roman" pitchFamily="18" charset="0"/>
              </a:endParaRPr>
            </a:p>
          </p:txBody>
        </p:sp>
        <p:sp>
          <p:nvSpPr>
            <p:cNvPr id="68618" name="Text Box 26"/>
            <p:cNvSpPr txBox="1">
              <a:spLocks noChangeArrowheads="1"/>
            </p:cNvSpPr>
            <p:nvPr/>
          </p:nvSpPr>
          <p:spPr bwMode="auto">
            <a:xfrm>
              <a:off x="2599" y="2995"/>
              <a:ext cx="1028" cy="422"/>
            </a:xfrm>
            <a:prstGeom prst="rect">
              <a:avLst/>
            </a:prstGeom>
            <a:solidFill>
              <a:srgbClr val="FF9966"/>
            </a:solidFill>
            <a:ln>
              <a:noFill/>
            </a:ln>
            <a:effectLst>
              <a:outerShdw dist="99190" dir="3011666" algn="ctr" rotWithShape="0">
                <a:srgbClr val="FFFF66"/>
              </a:outerShdw>
            </a:effectLst>
            <a:extLst>
              <a:ext uri="{91240B29-F687-4F45-9708-019B960494DF}">
                <a14:hiddenLine xmlns:a14="http://schemas.microsoft.com/office/drawing/2010/main" w="38100">
                  <a:solidFill>
                    <a:srgbClr val="CC3300"/>
                  </a:solidFill>
                  <a:miter lim="800000"/>
                  <a:headEnd/>
                  <a:tailEnd/>
                </a14:hiddenLine>
              </a:ext>
            </a:extLst>
          </p:spPr>
          <p:txBody>
            <a:bodyPr lIns="37800" tIns="7560" rIns="37800" bIns="756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a:latin typeface="宋体" pitchFamily="2" charset="-122"/>
                </a:rPr>
                <a:t>外存接口</a:t>
              </a:r>
              <a:endParaRPr lang="zh-CN" altLang="en-US" sz="2000" b="1">
                <a:latin typeface="Times New Roman" pitchFamily="18" charset="0"/>
              </a:endParaRPr>
            </a:p>
          </p:txBody>
        </p:sp>
        <p:sp>
          <p:nvSpPr>
            <p:cNvPr id="68619" name="Text Box 27"/>
            <p:cNvSpPr txBox="1">
              <a:spLocks noChangeArrowheads="1"/>
            </p:cNvSpPr>
            <p:nvPr/>
          </p:nvSpPr>
          <p:spPr bwMode="auto">
            <a:xfrm>
              <a:off x="3830" y="2995"/>
              <a:ext cx="1028" cy="422"/>
            </a:xfrm>
            <a:prstGeom prst="rect">
              <a:avLst/>
            </a:prstGeom>
            <a:solidFill>
              <a:srgbClr val="EEE4CE"/>
            </a:solidFill>
            <a:ln>
              <a:noFill/>
            </a:ln>
            <a:effectLst>
              <a:outerShdw dist="107763" dir="2700000" algn="ctr" rotWithShape="0">
                <a:srgbClr val="FFFF66"/>
              </a:outerShdw>
            </a:effectLst>
            <a:extLst>
              <a:ext uri="{91240B29-F687-4F45-9708-019B960494DF}">
                <a14:hiddenLine xmlns:a14="http://schemas.microsoft.com/office/drawing/2010/main" w="38100">
                  <a:solidFill>
                    <a:schemeClr val="tx1"/>
                  </a:solidFill>
                  <a:miter lim="800000"/>
                  <a:headEnd/>
                  <a:tailEnd/>
                </a14:hiddenLine>
              </a:ext>
            </a:extLst>
          </p:spPr>
          <p:txBody>
            <a:bodyPr lIns="37800" tIns="7560" rIns="37800" bIns="756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000" b="1">
                  <a:latin typeface="宋体" pitchFamily="2" charset="-122"/>
                </a:rPr>
                <a:t>I/O</a:t>
              </a:r>
              <a:r>
                <a:rPr lang="zh-CN" altLang="en-US" sz="2000" b="1">
                  <a:latin typeface="Times New Roman" pitchFamily="18" charset="0"/>
                </a:rPr>
                <a:t>接口</a:t>
              </a:r>
            </a:p>
          </p:txBody>
        </p:sp>
        <p:sp>
          <p:nvSpPr>
            <p:cNvPr id="68620" name="Text Box 28"/>
            <p:cNvSpPr txBox="1">
              <a:spLocks noChangeArrowheads="1"/>
            </p:cNvSpPr>
            <p:nvPr/>
          </p:nvSpPr>
          <p:spPr bwMode="auto">
            <a:xfrm>
              <a:off x="5031" y="2995"/>
              <a:ext cx="1028" cy="422"/>
            </a:xfrm>
            <a:prstGeom prst="rect">
              <a:avLst/>
            </a:prstGeom>
            <a:solidFill>
              <a:srgbClr val="EEE4CE"/>
            </a:solidFill>
            <a:ln>
              <a:noFill/>
            </a:ln>
            <a:effectLst>
              <a:outerShdw dist="107763" dir="2700000" algn="ctr" rotWithShape="0">
                <a:srgbClr val="FFFF66"/>
              </a:outerShdw>
            </a:effectLst>
            <a:extLst>
              <a:ext uri="{91240B29-F687-4F45-9708-019B960494DF}">
                <a14:hiddenLine xmlns:a14="http://schemas.microsoft.com/office/drawing/2010/main" w="38100">
                  <a:solidFill>
                    <a:schemeClr val="tx1"/>
                  </a:solidFill>
                  <a:miter lim="800000"/>
                  <a:headEnd/>
                  <a:tailEnd/>
                </a14:hiddenLine>
              </a:ext>
            </a:extLst>
          </p:spPr>
          <p:txBody>
            <a:bodyPr lIns="37800" tIns="7560" rIns="37800" bIns="756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a:latin typeface="宋体" pitchFamily="2" charset="-122"/>
                </a:rPr>
                <a:t>其他</a:t>
              </a:r>
              <a:r>
                <a:rPr lang="en-US" altLang="zh-CN" sz="2000" b="1">
                  <a:latin typeface="宋体" pitchFamily="2" charset="-122"/>
                </a:rPr>
                <a:t>I/O</a:t>
              </a:r>
              <a:endParaRPr lang="en-US" altLang="zh-CN" sz="2000" b="1">
                <a:latin typeface="Times New Roman" pitchFamily="18" charset="0"/>
              </a:endParaRPr>
            </a:p>
          </p:txBody>
        </p:sp>
        <p:sp>
          <p:nvSpPr>
            <p:cNvPr id="68621" name="Text Box 29"/>
            <p:cNvSpPr txBox="1">
              <a:spLocks noChangeArrowheads="1"/>
            </p:cNvSpPr>
            <p:nvPr/>
          </p:nvSpPr>
          <p:spPr bwMode="auto">
            <a:xfrm>
              <a:off x="1381" y="3417"/>
              <a:ext cx="1028" cy="423"/>
            </a:xfrm>
            <a:prstGeom prst="rect">
              <a:avLst/>
            </a:prstGeom>
            <a:solidFill>
              <a:srgbClr val="CC6600"/>
            </a:solidFill>
            <a:ln w="38100">
              <a:solidFill>
                <a:srgbClr val="FFFF66"/>
              </a:solidFill>
              <a:miter lim="800000"/>
              <a:headEnd/>
              <a:tailEnd/>
            </a:ln>
            <a:effectLst>
              <a:outerShdw dist="89803" dir="2700000" algn="ctr" rotWithShape="0">
                <a:srgbClr val="FFFF66"/>
              </a:outerShdw>
            </a:effectLst>
          </p:spPr>
          <p:txBody>
            <a:bodyPr lIns="37800" tIns="7560" rIns="37800" bIns="756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dirty="0">
                  <a:latin typeface="宋体" pitchFamily="2" charset="-122"/>
                </a:rPr>
                <a:t>主</a:t>
              </a:r>
              <a:r>
                <a:rPr lang="zh-CN" altLang="en-US" sz="2000" b="1" dirty="0">
                  <a:latin typeface="Times New Roman" pitchFamily="18" charset="0"/>
                </a:rPr>
                <a:t>存储器</a:t>
              </a:r>
            </a:p>
          </p:txBody>
        </p:sp>
        <p:sp>
          <p:nvSpPr>
            <p:cNvPr id="68622" name="Text Box 30"/>
            <p:cNvSpPr txBox="1">
              <a:spLocks noChangeArrowheads="1"/>
            </p:cNvSpPr>
            <p:nvPr/>
          </p:nvSpPr>
          <p:spPr bwMode="auto">
            <a:xfrm>
              <a:off x="2597" y="3417"/>
              <a:ext cx="1028" cy="423"/>
            </a:xfrm>
            <a:prstGeom prst="rect">
              <a:avLst/>
            </a:prstGeom>
            <a:solidFill>
              <a:srgbClr val="FF9966"/>
            </a:solidFill>
            <a:ln w="38100">
              <a:solidFill>
                <a:schemeClr val="tx1"/>
              </a:solidFill>
              <a:miter lim="800000"/>
              <a:headEnd/>
              <a:tailEnd/>
            </a:ln>
            <a:effectLst>
              <a:outerShdw dist="107763" dir="2700000" algn="ctr" rotWithShape="0">
                <a:srgbClr val="FFFF66"/>
              </a:outerShdw>
            </a:effectLst>
          </p:spPr>
          <p:txBody>
            <a:bodyPr lIns="37800" tIns="7560" rIns="37800" bIns="756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ts val="563"/>
                </a:spcBef>
                <a:spcAft>
                  <a:spcPts val="275"/>
                </a:spcAft>
              </a:pPr>
              <a:r>
                <a:rPr lang="zh-CN" altLang="en-US" sz="2000" b="1">
                  <a:latin typeface="Times New Roman" pitchFamily="18" charset="0"/>
                </a:rPr>
                <a:t>硬盘等</a:t>
              </a:r>
            </a:p>
          </p:txBody>
        </p:sp>
        <p:sp>
          <p:nvSpPr>
            <p:cNvPr id="68623" name="Text Box 31"/>
            <p:cNvSpPr txBox="1">
              <a:spLocks noChangeArrowheads="1"/>
            </p:cNvSpPr>
            <p:nvPr/>
          </p:nvSpPr>
          <p:spPr bwMode="auto">
            <a:xfrm>
              <a:off x="5031" y="3417"/>
              <a:ext cx="1028" cy="423"/>
            </a:xfrm>
            <a:prstGeom prst="rect">
              <a:avLst/>
            </a:prstGeom>
            <a:solidFill>
              <a:srgbClr val="EEE4CE"/>
            </a:solidFill>
            <a:ln w="38100">
              <a:solidFill>
                <a:schemeClr val="tx1"/>
              </a:solidFill>
              <a:miter lim="800000"/>
              <a:headEnd/>
              <a:tailEnd/>
            </a:ln>
            <a:effectLst>
              <a:outerShdw dist="107763" dir="2700000" algn="ctr" rotWithShape="0">
                <a:srgbClr val="FFFF66"/>
              </a:outerShdw>
            </a:effectLst>
          </p:spPr>
          <p:txBody>
            <a:bodyPr lIns="37800" tIns="7560" rIns="37800" bIns="756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a:latin typeface="Times New Roman" pitchFamily="18" charset="0"/>
                </a:rPr>
                <a:t>各种外设</a:t>
              </a:r>
            </a:p>
          </p:txBody>
        </p:sp>
        <p:sp>
          <p:nvSpPr>
            <p:cNvPr id="68624" name="Text Box 32"/>
            <p:cNvSpPr txBox="1">
              <a:spLocks noChangeArrowheads="1"/>
            </p:cNvSpPr>
            <p:nvPr/>
          </p:nvSpPr>
          <p:spPr bwMode="auto">
            <a:xfrm>
              <a:off x="3832" y="3417"/>
              <a:ext cx="1028" cy="423"/>
            </a:xfrm>
            <a:prstGeom prst="rect">
              <a:avLst/>
            </a:prstGeom>
            <a:solidFill>
              <a:srgbClr val="EEE4CE"/>
            </a:solidFill>
            <a:ln w="38100">
              <a:solidFill>
                <a:schemeClr val="tx1"/>
              </a:solidFill>
              <a:miter lim="800000"/>
              <a:headEnd/>
              <a:tailEnd/>
            </a:ln>
            <a:effectLst>
              <a:outerShdw dist="107763" dir="2700000" algn="ctr" rotWithShape="0">
                <a:srgbClr val="FFFF66"/>
              </a:outerShdw>
            </a:effectLst>
          </p:spPr>
          <p:txBody>
            <a:bodyPr lIns="37800" tIns="7560" rIns="37800" bIns="756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a:latin typeface="宋体" pitchFamily="2" charset="-122"/>
                </a:rPr>
                <a:t>键盘显示</a:t>
              </a:r>
              <a:endParaRPr lang="zh-CN" altLang="en-US" sz="2000" b="1">
                <a:latin typeface="Times New Roman" pitchFamily="18" charset="0"/>
              </a:endParaRPr>
            </a:p>
          </p:txBody>
        </p:sp>
        <p:sp>
          <p:nvSpPr>
            <p:cNvPr id="68625" name="Text Box 33"/>
            <p:cNvSpPr txBox="1">
              <a:spLocks noChangeArrowheads="1"/>
            </p:cNvSpPr>
            <p:nvPr/>
          </p:nvSpPr>
          <p:spPr bwMode="auto">
            <a:xfrm>
              <a:off x="6224" y="2983"/>
              <a:ext cx="121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txBody>
            <a:bodyPr lIns="12600" tIns="7560" rIns="12600" bIns="7560"/>
            <a:lstStyle>
              <a:lvl1pPr defTabSz="639763" eaLnBrk="0" hangingPunct="0">
                <a:defRPr>
                  <a:solidFill>
                    <a:schemeClr val="tx1"/>
                  </a:solidFill>
                  <a:latin typeface="Arial" pitchFamily="34" charset="0"/>
                  <a:ea typeface="宋体" pitchFamily="2" charset="-122"/>
                </a:defRPr>
              </a:lvl1pPr>
              <a:lvl2pPr marL="742950" indent="-285750" defTabSz="639763" eaLnBrk="0" hangingPunct="0">
                <a:defRPr>
                  <a:solidFill>
                    <a:schemeClr val="tx1"/>
                  </a:solidFill>
                  <a:latin typeface="Arial" pitchFamily="34" charset="0"/>
                  <a:ea typeface="宋体" pitchFamily="2" charset="-122"/>
                </a:defRPr>
              </a:lvl2pPr>
              <a:lvl3pPr marL="1143000" indent="-228600" defTabSz="639763" eaLnBrk="0" hangingPunct="0">
                <a:defRPr>
                  <a:solidFill>
                    <a:schemeClr val="tx1"/>
                  </a:solidFill>
                  <a:latin typeface="Arial" pitchFamily="34" charset="0"/>
                  <a:ea typeface="宋体" pitchFamily="2" charset="-122"/>
                </a:defRPr>
              </a:lvl3pPr>
              <a:lvl4pPr marL="1600200" indent="-228600" defTabSz="639763" eaLnBrk="0" hangingPunct="0">
                <a:defRPr>
                  <a:solidFill>
                    <a:schemeClr val="tx1"/>
                  </a:solidFill>
                  <a:latin typeface="Arial" pitchFamily="34" charset="0"/>
                  <a:ea typeface="宋体" pitchFamily="2" charset="-122"/>
                </a:defRPr>
              </a:lvl4pPr>
              <a:lvl5pPr marL="2057400" indent="-228600" defTabSz="639763" eaLnBrk="0" hangingPunct="0">
                <a:defRPr>
                  <a:solidFill>
                    <a:schemeClr val="tx1"/>
                  </a:solidFill>
                  <a:latin typeface="Arial" pitchFamily="34" charset="0"/>
                  <a:ea typeface="宋体" pitchFamily="2" charset="-122"/>
                </a:defRPr>
              </a:lvl5pPr>
              <a:lvl6pPr marL="2514600" indent="-228600" defTabSz="63976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3976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3976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39763"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200" b="1">
                  <a:latin typeface="Times New Roman" pitchFamily="18" charset="0"/>
                </a:rPr>
                <a:t>接口电路</a:t>
              </a:r>
            </a:p>
          </p:txBody>
        </p:sp>
      </p:grpSp>
      <p:sp>
        <p:nvSpPr>
          <p:cNvPr id="68616" name="Rectangle 13"/>
          <p:cNvSpPr>
            <a:spLocks noChangeArrowheads="1"/>
          </p:cNvSpPr>
          <p:nvPr/>
        </p:nvSpPr>
        <p:spPr bwMode="auto">
          <a:xfrm>
            <a:off x="323850" y="26035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200" b="1">
                <a:solidFill>
                  <a:srgbClr val="000066"/>
                </a:solidFill>
                <a:latin typeface="黑体" pitchFamily="49" charset="-122"/>
                <a:ea typeface="黑体" pitchFamily="49" charset="-122"/>
              </a:rPr>
              <a:t>3.4.5 </a:t>
            </a:r>
            <a:r>
              <a:rPr lang="zh-CN" altLang="en-US" sz="3200" b="1">
                <a:solidFill>
                  <a:srgbClr val="000066"/>
                </a:solidFill>
                <a:latin typeface="黑体" pitchFamily="49" charset="-122"/>
                <a:ea typeface="黑体" pitchFamily="49" charset="-122"/>
              </a:rPr>
              <a:t>总线与接口</a:t>
            </a:r>
            <a:endParaRPr lang="en-US" altLang="zh-CN" sz="3200" b="1">
              <a:solidFill>
                <a:srgbClr val="000066"/>
              </a:solidFill>
              <a:latin typeface="黑体" pitchFamily="49" charset="-122"/>
              <a:ea typeface="黑体"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50825" y="1123950"/>
            <a:ext cx="8569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3200" b="1">
                <a:solidFill>
                  <a:schemeClr val="accent2"/>
                </a:solidFill>
                <a:latin typeface="宋体" pitchFamily="2" charset="-122"/>
              </a:rPr>
              <a:t>  </a:t>
            </a:r>
          </a:p>
        </p:txBody>
      </p:sp>
      <p:sp>
        <p:nvSpPr>
          <p:cNvPr id="69635" name="Rectangle 6"/>
          <p:cNvSpPr>
            <a:spLocks noGrp="1" noChangeArrowheads="1"/>
          </p:cNvSpPr>
          <p:nvPr>
            <p:ph type="title"/>
          </p:nvPr>
        </p:nvSpPr>
        <p:spPr bwMode="auto">
          <a:xfrm>
            <a:off x="393700" y="1123950"/>
            <a:ext cx="8389938" cy="7191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zh-CN" altLang="en-US" sz="3200" b="1">
                <a:solidFill>
                  <a:srgbClr val="E41202"/>
                </a:solidFill>
                <a:latin typeface="黑体" pitchFamily="49" charset="-122"/>
                <a:ea typeface="黑体" pitchFamily="49" charset="-122"/>
              </a:rPr>
              <a:t>接口</a:t>
            </a:r>
          </a:p>
        </p:txBody>
      </p:sp>
      <p:sp>
        <p:nvSpPr>
          <p:cNvPr id="69636" name="Text Box 7"/>
          <p:cNvSpPr txBox="1">
            <a:spLocks noChangeArrowheads="1"/>
          </p:cNvSpPr>
          <p:nvPr/>
        </p:nvSpPr>
        <p:spPr bwMode="gray">
          <a:xfrm>
            <a:off x="250825" y="2754313"/>
            <a:ext cx="859155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spcBef>
                <a:spcPct val="50000"/>
              </a:spcBef>
            </a:pPr>
            <a:r>
              <a:rPr lang="en-US" altLang="zh-CN" sz="2400" b="1"/>
              <a:t>       </a:t>
            </a:r>
            <a:r>
              <a:rPr lang="zh-CN" altLang="zh-CN" sz="2400" b="1"/>
              <a:t>计算机中的外设都是通过主板进行连接的。主板上常见的外部设备接口有</a:t>
            </a:r>
            <a:r>
              <a:rPr lang="en-US" altLang="zh-CN" sz="2400" b="1"/>
              <a:t>USB</a:t>
            </a:r>
            <a:r>
              <a:rPr lang="zh-CN" altLang="zh-CN" sz="2400" b="1"/>
              <a:t>接口、</a:t>
            </a:r>
            <a:r>
              <a:rPr lang="en-US" altLang="zh-CN" sz="2400" b="1"/>
              <a:t>PS/2</a:t>
            </a:r>
            <a:r>
              <a:rPr lang="zh-CN" altLang="zh-CN" sz="2400" b="1"/>
              <a:t>、</a:t>
            </a:r>
            <a:r>
              <a:rPr lang="en-US" altLang="zh-CN" sz="2400" b="1"/>
              <a:t>HDMI</a:t>
            </a:r>
            <a:r>
              <a:rPr lang="zh-CN" altLang="zh-CN" sz="2400" b="1"/>
              <a:t>接口、音频接口等，</a:t>
            </a:r>
            <a:endParaRPr lang="zh-CN" altLang="en-US" sz="2400" b="1">
              <a:latin typeface="仿宋_GB2312" pitchFamily="49" charset="-122"/>
              <a:ea typeface="仿宋_GB2312" pitchFamily="49" charset="-122"/>
            </a:endParaRPr>
          </a:p>
        </p:txBody>
      </p:sp>
      <p:sp>
        <p:nvSpPr>
          <p:cNvPr id="69637" name="TextBox 1"/>
          <p:cNvSpPr txBox="1">
            <a:spLocks noChangeArrowheads="1"/>
          </p:cNvSpPr>
          <p:nvPr/>
        </p:nvSpPr>
        <p:spPr bwMode="auto">
          <a:xfrm>
            <a:off x="479425" y="1657350"/>
            <a:ext cx="836295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en-US" altLang="zh-CN" sz="2400" b="1"/>
              <a:t>       </a:t>
            </a:r>
            <a:r>
              <a:rPr lang="zh-CN" altLang="zh-CN" sz="2400" b="1"/>
              <a:t>接口是系统单元和外部设备的连接槽，计算机通过接口与各种外部设备相连。</a:t>
            </a:r>
            <a:endParaRPr lang="zh-CN" altLang="en-US" sz="2400" b="1"/>
          </a:p>
        </p:txBody>
      </p:sp>
      <p:pic>
        <p:nvPicPr>
          <p:cNvPr id="6963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862" y="3836988"/>
            <a:ext cx="517207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Rectangle 13"/>
          <p:cNvSpPr>
            <a:spLocks noChangeArrowheads="1"/>
          </p:cNvSpPr>
          <p:nvPr/>
        </p:nvSpPr>
        <p:spPr bwMode="auto">
          <a:xfrm>
            <a:off x="323850" y="26035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200" b="1">
                <a:solidFill>
                  <a:srgbClr val="000066"/>
                </a:solidFill>
                <a:latin typeface="黑体" pitchFamily="49" charset="-122"/>
                <a:ea typeface="黑体" pitchFamily="49" charset="-122"/>
              </a:rPr>
              <a:t>3.4.5 </a:t>
            </a:r>
            <a:r>
              <a:rPr lang="zh-CN" altLang="en-US" sz="3200" b="1">
                <a:solidFill>
                  <a:srgbClr val="000066"/>
                </a:solidFill>
                <a:latin typeface="黑体" pitchFamily="49" charset="-122"/>
                <a:ea typeface="黑体" pitchFamily="49" charset="-122"/>
              </a:rPr>
              <a:t>总线与接口</a:t>
            </a:r>
            <a:endParaRPr lang="en-US" altLang="zh-CN" sz="3200" b="1">
              <a:solidFill>
                <a:srgbClr val="000066"/>
              </a:solidFill>
              <a:latin typeface="黑体" pitchFamily="49" charset="-122"/>
              <a:ea typeface="黑体" pitchFamily="49"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Text Box 7"/>
          <p:cNvSpPr txBox="1">
            <a:spLocks noChangeArrowheads="1"/>
          </p:cNvSpPr>
          <p:nvPr/>
        </p:nvSpPr>
        <p:spPr bwMode="gray">
          <a:xfrm>
            <a:off x="245429" y="2348880"/>
            <a:ext cx="859155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spcBef>
                <a:spcPct val="50000"/>
              </a:spcBef>
            </a:pPr>
            <a:r>
              <a:rPr lang="en-US" altLang="zh-CN" sz="2400" b="1" dirty="0"/>
              <a:t>        GPU</a:t>
            </a:r>
            <a:r>
              <a:rPr lang="zh-CN" altLang="en-US" sz="2400" b="1" dirty="0"/>
              <a:t>与</a:t>
            </a:r>
            <a:r>
              <a:rPr lang="en-US" altLang="zh-CN" sz="2400" b="1" dirty="0"/>
              <a:t>CPU</a:t>
            </a:r>
            <a:r>
              <a:rPr lang="zh-CN" altLang="en-US" sz="2400" b="1" dirty="0"/>
              <a:t>从结构上相比，逻辑运算单元功能弱，但数量巨大，控制器功能简单，这样的构造决定了其更擅长对大规模数据，特别是浮点型数据的重复操作。</a:t>
            </a:r>
            <a:endParaRPr lang="zh-CN" altLang="en-US" sz="2400" b="1" dirty="0">
              <a:latin typeface="仿宋_GB2312" pitchFamily="49" charset="-122"/>
              <a:ea typeface="仿宋_GB2312" pitchFamily="49" charset="-122"/>
            </a:endParaRPr>
          </a:p>
        </p:txBody>
      </p:sp>
      <p:sp>
        <p:nvSpPr>
          <p:cNvPr id="69637" name="TextBox 1"/>
          <p:cNvSpPr txBox="1">
            <a:spLocks noChangeArrowheads="1"/>
          </p:cNvSpPr>
          <p:nvPr/>
        </p:nvSpPr>
        <p:spPr bwMode="auto">
          <a:xfrm>
            <a:off x="323850" y="1268760"/>
            <a:ext cx="83629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en-US" altLang="zh-CN" sz="2400" b="1" dirty="0"/>
              <a:t>       GPU</a:t>
            </a:r>
            <a:r>
              <a:rPr lang="zh-CN" altLang="en-US" sz="2400" b="1" dirty="0"/>
              <a:t>又称为显示核心，是专门用在个人计算机、工作站和移动设备上的图像运算微处理器。</a:t>
            </a:r>
          </a:p>
        </p:txBody>
      </p:sp>
      <p:sp>
        <p:nvSpPr>
          <p:cNvPr id="69639" name="Rectangle 13"/>
          <p:cNvSpPr>
            <a:spLocks noChangeArrowheads="1"/>
          </p:cNvSpPr>
          <p:nvPr/>
        </p:nvSpPr>
        <p:spPr bwMode="auto">
          <a:xfrm>
            <a:off x="323850" y="26035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200" b="1" dirty="0">
                <a:solidFill>
                  <a:srgbClr val="000066"/>
                </a:solidFill>
                <a:latin typeface="黑体" pitchFamily="49" charset="-122"/>
                <a:ea typeface="黑体" pitchFamily="49" charset="-122"/>
              </a:rPr>
              <a:t>3.4.6 </a:t>
            </a:r>
            <a:r>
              <a:rPr lang="zh-CN" altLang="en-US" sz="3200" b="1" dirty="0">
                <a:solidFill>
                  <a:srgbClr val="000066"/>
                </a:solidFill>
                <a:latin typeface="黑体" pitchFamily="49" charset="-122"/>
                <a:ea typeface="黑体" pitchFamily="49" charset="-122"/>
              </a:rPr>
              <a:t>图形处理器</a:t>
            </a:r>
            <a:r>
              <a:rPr lang="en-US" altLang="zh-CN" sz="3200" b="1" dirty="0">
                <a:solidFill>
                  <a:srgbClr val="000066"/>
                </a:solidFill>
                <a:latin typeface="黑体" pitchFamily="49" charset="-122"/>
                <a:ea typeface="黑体" pitchFamily="49" charset="-122"/>
              </a:rPr>
              <a:t>GPU</a:t>
            </a:r>
          </a:p>
        </p:txBody>
      </p:sp>
      <p:sp>
        <p:nvSpPr>
          <p:cNvPr id="8" name="Text Box 7"/>
          <p:cNvSpPr txBox="1">
            <a:spLocks noChangeArrowheads="1"/>
          </p:cNvSpPr>
          <p:nvPr/>
        </p:nvSpPr>
        <p:spPr bwMode="gray">
          <a:xfrm>
            <a:off x="289709" y="3917528"/>
            <a:ext cx="859155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spcBef>
                <a:spcPct val="50000"/>
              </a:spcBef>
            </a:pPr>
            <a:r>
              <a:rPr lang="en-US" altLang="zh-CN" sz="2400" b="1" dirty="0"/>
              <a:t>        GPU</a:t>
            </a:r>
            <a:r>
              <a:rPr lang="zh-CN" altLang="zh-CN" sz="2400" b="1" dirty="0"/>
              <a:t>是基于大吞吐量设计的</a:t>
            </a:r>
            <a:r>
              <a:rPr lang="zh-CN" altLang="en-US" sz="2400" b="1" dirty="0"/>
              <a:t>，</a:t>
            </a:r>
            <a:r>
              <a:rPr lang="zh-CN" altLang="zh-CN" sz="2400" b="1" dirty="0"/>
              <a:t>适用于计算密集型且易于并行的程序，而这一优势刚好契合深度学习大数据训练的需求。高性能计算（</a:t>
            </a:r>
            <a:r>
              <a:rPr lang="en-US" altLang="zh-CN" sz="2400" b="1" dirty="0"/>
              <a:t>HPC</a:t>
            </a:r>
            <a:r>
              <a:rPr lang="zh-CN" altLang="zh-CN" sz="2400" b="1" dirty="0"/>
              <a:t>）的发展离不开</a:t>
            </a:r>
            <a:r>
              <a:rPr lang="en-US" altLang="zh-CN" sz="2400" b="1" dirty="0"/>
              <a:t>GPU</a:t>
            </a:r>
            <a:r>
              <a:rPr lang="zh-CN" altLang="zh-CN" sz="2400" b="1" dirty="0"/>
              <a:t>服务器，通过跨多个计算节点，利用</a:t>
            </a:r>
            <a:r>
              <a:rPr lang="en-US" altLang="zh-CN" sz="2400" b="1" dirty="0"/>
              <a:t>GPU</a:t>
            </a:r>
            <a:r>
              <a:rPr lang="zh-CN" altLang="zh-CN" sz="2400" b="1" dirty="0"/>
              <a:t>助力的并行处理能力，高性能计算可以高效、快速、可靠地运行大型应用程序项目。</a:t>
            </a:r>
            <a:endParaRPr lang="zh-CN" altLang="en-US" sz="2400" b="1" dirty="0">
              <a:latin typeface="仿宋_GB2312" pitchFamily="49" charset="-122"/>
              <a:ea typeface="仿宋_GB2312" pitchFamily="49" charset="-122"/>
            </a:endParaRPr>
          </a:p>
        </p:txBody>
      </p:sp>
    </p:spTree>
    <p:extLst>
      <p:ext uri="{BB962C8B-B14F-4D97-AF65-F5344CB8AC3E}">
        <p14:creationId xmlns:p14="http://schemas.microsoft.com/office/powerpoint/2010/main" val="93588527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2987675" y="333375"/>
            <a:ext cx="244792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zh-CN" altLang="en-US" sz="3600" b="1">
                <a:solidFill>
                  <a:srgbClr val="A50021"/>
                </a:solidFill>
              </a:rPr>
              <a:t>本章小结</a:t>
            </a:r>
          </a:p>
        </p:txBody>
      </p:sp>
      <p:sp>
        <p:nvSpPr>
          <p:cNvPr id="70659" name="Rectangle 3"/>
          <p:cNvSpPr>
            <a:spLocks noChangeArrowheads="1"/>
          </p:cNvSpPr>
          <p:nvPr/>
        </p:nvSpPr>
        <p:spPr bwMode="auto">
          <a:xfrm>
            <a:off x="420688" y="1298575"/>
            <a:ext cx="7993062"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130000"/>
              </a:lnSpc>
              <a:spcBef>
                <a:spcPct val="30000"/>
              </a:spcBef>
            </a:pPr>
            <a:r>
              <a:rPr lang="zh-CN" altLang="en-US" sz="2800" b="1">
                <a:latin typeface="仿宋_GB2312" pitchFamily="49" charset="-122"/>
                <a:ea typeface="仿宋_GB2312" pitchFamily="49" charset="-122"/>
              </a:rPr>
              <a:t>    本章主要介绍了计算机系统的构成。</a:t>
            </a:r>
            <a:endParaRPr lang="en-US" altLang="zh-CN" sz="2800" b="1">
              <a:latin typeface="仿宋_GB2312" pitchFamily="49" charset="-122"/>
              <a:ea typeface="仿宋_GB2312" pitchFamily="49" charset="-122"/>
            </a:endParaRPr>
          </a:p>
          <a:p>
            <a:pPr eaLnBrk="0" hangingPunct="0">
              <a:lnSpc>
                <a:spcPct val="130000"/>
              </a:lnSpc>
              <a:spcBef>
                <a:spcPct val="30000"/>
              </a:spcBef>
            </a:pPr>
            <a:r>
              <a:rPr lang="en-US" altLang="zh-CN" sz="2800" b="1">
                <a:latin typeface="仿宋_GB2312" pitchFamily="49" charset="-122"/>
                <a:ea typeface="仿宋_GB2312" pitchFamily="49" charset="-122"/>
              </a:rPr>
              <a:t>    </a:t>
            </a:r>
            <a:r>
              <a:rPr lang="zh-CN" altLang="en-US" sz="2800" b="1">
                <a:latin typeface="仿宋_GB2312" pitchFamily="49" charset="-122"/>
                <a:ea typeface="仿宋_GB2312" pitchFamily="49" charset="-122"/>
              </a:rPr>
              <a:t>学习的重点是理解和掌握计算机硬件系统的组成，软件系统的分类方法，掌握计算机的工作过程，了解和认识微型计算机的各组成部分。初步掌握微型计算机硬件设备的正确连接方法及购机常识。</a:t>
            </a:r>
          </a:p>
        </p:txBody>
      </p:sp>
      <p:pic>
        <p:nvPicPr>
          <p:cNvPr id="70660" name="Picture 4" descr="PE02032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4652963"/>
            <a:ext cx="273685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1"/>
          <p:cNvSpPr>
            <a:spLocks noChangeArrowheads="1"/>
          </p:cNvSpPr>
          <p:nvPr/>
        </p:nvSpPr>
        <p:spPr bwMode="auto">
          <a:xfrm>
            <a:off x="250825" y="1196975"/>
            <a:ext cx="67167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800" b="1">
                <a:solidFill>
                  <a:srgbClr val="CC0000"/>
                </a:solidFill>
                <a:latin typeface="Times New Roman" pitchFamily="18" charset="0"/>
                <a:ea typeface="黑体" pitchFamily="49" charset="-122"/>
              </a:rPr>
              <a:t>1. </a:t>
            </a:r>
            <a:r>
              <a:rPr kumimoji="1" lang="zh-CN" altLang="en-US" sz="2800" b="1">
                <a:solidFill>
                  <a:srgbClr val="CC0000"/>
                </a:solidFill>
                <a:latin typeface="Times New Roman" pitchFamily="18" charset="0"/>
                <a:ea typeface="黑体" pitchFamily="49" charset="-122"/>
              </a:rPr>
              <a:t>图灵机</a:t>
            </a:r>
            <a:r>
              <a:rPr kumimoji="1" lang="en-US" altLang="zh-CN" sz="2800" b="1">
                <a:solidFill>
                  <a:srgbClr val="CC0000"/>
                </a:solidFill>
                <a:latin typeface="Times New Roman" pitchFamily="18" charset="0"/>
                <a:ea typeface="黑体" pitchFamily="49" charset="-122"/>
              </a:rPr>
              <a:t>——</a:t>
            </a:r>
            <a:r>
              <a:rPr kumimoji="1" lang="zh-CN" altLang="en-US" sz="2800" b="1">
                <a:solidFill>
                  <a:srgbClr val="CC0000"/>
                </a:solidFill>
                <a:latin typeface="Times New Roman" pitchFamily="18" charset="0"/>
                <a:ea typeface="黑体" pitchFamily="49" charset="-122"/>
              </a:rPr>
              <a:t>计算机的理论模型</a:t>
            </a:r>
          </a:p>
        </p:txBody>
      </p:sp>
      <p:sp>
        <p:nvSpPr>
          <p:cNvPr id="7171" name="Text Box 12"/>
          <p:cNvSpPr txBox="1">
            <a:spLocks noChangeArrowheads="1"/>
          </p:cNvSpPr>
          <p:nvPr/>
        </p:nvSpPr>
        <p:spPr bwMode="gray">
          <a:xfrm>
            <a:off x="5148263" y="1341438"/>
            <a:ext cx="37449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endParaRPr lang="en-US" altLang="zh-CN"/>
          </a:p>
        </p:txBody>
      </p:sp>
      <p:sp>
        <p:nvSpPr>
          <p:cNvPr id="7172" name="Text Box 13"/>
          <p:cNvSpPr txBox="1">
            <a:spLocks noChangeArrowheads="1"/>
          </p:cNvSpPr>
          <p:nvPr/>
        </p:nvSpPr>
        <p:spPr bwMode="gray">
          <a:xfrm>
            <a:off x="214313" y="1714500"/>
            <a:ext cx="85725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05000"/>
              </a:lnSpc>
              <a:spcBef>
                <a:spcPct val="50000"/>
              </a:spcBef>
            </a:pPr>
            <a:r>
              <a:rPr lang="en-US" altLang="zh-CN" sz="2400" b="1" dirty="0">
                <a:latin typeface="仿宋" pitchFamily="49" charset="-122"/>
                <a:ea typeface="仿宋" pitchFamily="49" charset="-122"/>
              </a:rPr>
              <a:t>    20</a:t>
            </a:r>
            <a:r>
              <a:rPr lang="zh-CN" altLang="en-US" sz="2400" b="1" dirty="0">
                <a:latin typeface="仿宋" pitchFamily="49" charset="-122"/>
                <a:ea typeface="仿宋" pitchFamily="49" charset="-122"/>
              </a:rPr>
              <a:t>世纪</a:t>
            </a:r>
            <a:r>
              <a:rPr lang="en-US" altLang="zh-CN" sz="2400" b="1" dirty="0">
                <a:latin typeface="仿宋" pitchFamily="49" charset="-122"/>
                <a:ea typeface="仿宋" pitchFamily="49" charset="-122"/>
              </a:rPr>
              <a:t>30</a:t>
            </a:r>
            <a:r>
              <a:rPr lang="zh-CN" altLang="en-US" sz="2400" b="1" dirty="0">
                <a:latin typeface="仿宋" pitchFamily="49" charset="-122"/>
                <a:ea typeface="仿宋" pitchFamily="49" charset="-122"/>
              </a:rPr>
              <a:t>年代，图灵提出了算法的定义，建立了图灵机模型，奠定了可计算理论基础。由于图灵提出的图灵机模型直观形象，用图灵机模型能够解释算法的概念，很快得到了人们的认同。这也是图灵一生中最大的贡献。</a:t>
            </a:r>
            <a:r>
              <a:rPr lang="zh-CN" altLang="en-US" sz="2400" b="1" dirty="0">
                <a:ea typeface="仿宋_GB2312" pitchFamily="49" charset="-122"/>
              </a:rPr>
              <a:t>       </a:t>
            </a:r>
            <a:endParaRPr lang="zh-CN" altLang="en-US" sz="2400" b="1" dirty="0">
              <a:latin typeface="仿宋_GB2312" pitchFamily="49" charset="-122"/>
              <a:ea typeface="仿宋_GB2312" pitchFamily="49" charset="-122"/>
            </a:endParaRPr>
          </a:p>
        </p:txBody>
      </p:sp>
      <p:sp>
        <p:nvSpPr>
          <p:cNvPr id="7173" name="Rectangle 8"/>
          <p:cNvSpPr>
            <a:spLocks noChangeArrowheads="1"/>
          </p:cNvSpPr>
          <p:nvPr/>
        </p:nvSpPr>
        <p:spPr bwMode="auto">
          <a:xfrm>
            <a:off x="395288" y="333375"/>
            <a:ext cx="82296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en-US" altLang="zh-CN" sz="4000" b="1">
                <a:solidFill>
                  <a:schemeClr val="tx2"/>
                </a:solidFill>
              </a:rPr>
              <a:t>3.1 </a:t>
            </a:r>
            <a:r>
              <a:rPr lang="zh-CN" altLang="en-US" sz="4000" b="1">
                <a:solidFill>
                  <a:schemeClr val="tx2"/>
                </a:solidFill>
              </a:rPr>
              <a:t>计算机结构</a:t>
            </a:r>
          </a:p>
        </p:txBody>
      </p:sp>
      <p:sp>
        <p:nvSpPr>
          <p:cNvPr id="8" name="Rectangle 3"/>
          <p:cNvSpPr>
            <a:spLocks noChangeArrowheads="1"/>
          </p:cNvSpPr>
          <p:nvPr/>
        </p:nvSpPr>
        <p:spPr bwMode="auto">
          <a:xfrm>
            <a:off x="250825" y="3530601"/>
            <a:ext cx="86423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5000"/>
              </a:lnSpc>
              <a:spcBef>
                <a:spcPct val="20000"/>
              </a:spcBef>
              <a:buClr>
                <a:schemeClr val="hlink"/>
              </a:buClr>
              <a:buSzPct val="80000"/>
              <a:buFont typeface="Wingdings" pitchFamily="2" charset="2"/>
              <a:buChar char="v"/>
            </a:pPr>
            <a:r>
              <a:rPr lang="zh-CN" altLang="en-US" sz="2800" b="1" dirty="0">
                <a:solidFill>
                  <a:srgbClr val="CC00FF"/>
                </a:solidFill>
                <a:latin typeface="黑体" pitchFamily="49" charset="-122"/>
                <a:ea typeface="黑体" pitchFamily="49" charset="-122"/>
              </a:rPr>
              <a:t>什么是图灵机？</a:t>
            </a:r>
          </a:p>
          <a:p>
            <a:pPr>
              <a:lnSpc>
                <a:spcPct val="105000"/>
              </a:lnSpc>
              <a:spcBef>
                <a:spcPct val="20000"/>
              </a:spcBef>
              <a:buClr>
                <a:schemeClr val="hlink"/>
              </a:buClr>
              <a:buSzPct val="80000"/>
              <a:buFont typeface="Wingdings" pitchFamily="2" charset="2"/>
              <a:buNone/>
            </a:pPr>
            <a:r>
              <a:rPr lang="zh-CN" altLang="en-US" sz="2800" b="1" dirty="0">
                <a:latin typeface="黑体" pitchFamily="49" charset="-122"/>
                <a:ea typeface="黑体" pitchFamily="49" charset="-122"/>
              </a:rPr>
              <a:t>   </a:t>
            </a:r>
            <a:r>
              <a:rPr lang="zh-CN" altLang="en-US" sz="2600" b="1" dirty="0">
                <a:latin typeface="仿宋" pitchFamily="49" charset="-122"/>
                <a:ea typeface="仿宋" pitchFamily="49" charset="-122"/>
              </a:rPr>
              <a:t>图灵机由一条无限长的纸带、读</a:t>
            </a:r>
            <a:r>
              <a:rPr lang="en-US" altLang="zh-CN" sz="2600" b="1" dirty="0">
                <a:latin typeface="仿宋" pitchFamily="49" charset="-122"/>
                <a:ea typeface="仿宋" pitchFamily="49" charset="-122"/>
              </a:rPr>
              <a:t>/</a:t>
            </a:r>
            <a:r>
              <a:rPr lang="zh-CN" altLang="en-US" sz="2600" b="1" dirty="0">
                <a:latin typeface="仿宋" pitchFamily="49" charset="-122"/>
                <a:ea typeface="仿宋" pitchFamily="49" charset="-122"/>
              </a:rPr>
              <a:t>写头及控制器构成。控制器内包括控制规则表，它能够通过读</a:t>
            </a:r>
            <a:r>
              <a:rPr lang="en-US" altLang="zh-CN" sz="2600" b="1" dirty="0">
                <a:latin typeface="仿宋" pitchFamily="49" charset="-122"/>
                <a:ea typeface="仿宋" pitchFamily="49" charset="-122"/>
              </a:rPr>
              <a:t>/</a:t>
            </a:r>
            <a:r>
              <a:rPr lang="zh-CN" altLang="en-US" sz="2600" b="1" dirty="0">
                <a:latin typeface="仿宋" pitchFamily="49" charset="-122"/>
                <a:ea typeface="仿宋" pitchFamily="49" charset="-122"/>
              </a:rPr>
              <a:t>写头对纸带上的符号进行读或写，读写头可以在纸带上左右移动。纸带分成了一个个的小方格，每个方格中可以记录机器字母表里的符号，如</a:t>
            </a:r>
            <a:r>
              <a:rPr lang="en-US" altLang="zh-CN" sz="2600" b="1" dirty="0">
                <a:latin typeface="仿宋" pitchFamily="49" charset="-122"/>
                <a:ea typeface="仿宋" pitchFamily="49" charset="-122"/>
              </a:rPr>
              <a:t>0</a:t>
            </a:r>
            <a:r>
              <a:rPr lang="zh-CN" altLang="en-US" sz="2600" b="1" dirty="0">
                <a:latin typeface="仿宋" pitchFamily="49" charset="-122"/>
                <a:ea typeface="仿宋" pitchFamily="49" charset="-122"/>
              </a:rPr>
              <a:t>或</a:t>
            </a:r>
            <a:r>
              <a:rPr lang="en-US" altLang="zh-CN" sz="2600" b="1" dirty="0">
                <a:latin typeface="仿宋" pitchFamily="49" charset="-122"/>
                <a:ea typeface="仿宋" pitchFamily="49" charset="-122"/>
              </a:rPr>
              <a:t>1</a:t>
            </a:r>
            <a:r>
              <a:rPr lang="zh-CN" altLang="en-US" sz="2600" b="1" dirty="0">
                <a:latin typeface="仿宋" pitchFamily="49" charset="-122"/>
                <a:ea typeface="仿宋" pitchFamily="49" charset="-122"/>
              </a:rPr>
              <a:t>等。</a:t>
            </a:r>
            <a:r>
              <a:rPr lang="zh-CN" altLang="en-US" sz="2400" dirty="0">
                <a:latin typeface="仿宋" pitchFamily="49" charset="-122"/>
                <a:ea typeface="仿宋" pitchFamily="49"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p:cNvSpPr>
            <a:spLocks noGrp="1"/>
          </p:cNvSpPr>
          <p:nvPr>
            <p:ph idx="1"/>
          </p:nvPr>
        </p:nvSpPr>
        <p:spPr bwMode="auto">
          <a:xfrm>
            <a:off x="341313" y="1349375"/>
            <a:ext cx="8172450" cy="46085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spcBef>
                <a:spcPts val="1200"/>
              </a:spcBef>
              <a:buFontTx/>
              <a:buNone/>
              <a:defRPr/>
            </a:pPr>
            <a:r>
              <a:rPr lang="en-US" altLang="zh-CN" sz="2400" dirty="0"/>
              <a:t>        </a:t>
            </a:r>
            <a:r>
              <a:rPr lang="zh-CN" altLang="zh-CN" sz="2400" dirty="0"/>
              <a:t>机器的程序是五元祖｛</a:t>
            </a:r>
            <a:r>
              <a:rPr lang="en-US" altLang="zh-CN" sz="2400" i="1" dirty="0"/>
              <a:t>S</a:t>
            </a:r>
            <a:r>
              <a:rPr lang="en-US" altLang="zh-CN" sz="2400" i="1" baseline="-25000" dirty="0"/>
              <a:t>i</a:t>
            </a:r>
            <a:r>
              <a:rPr lang="zh-CN" altLang="zh-CN" sz="2400" i="1" dirty="0"/>
              <a:t>，</a:t>
            </a:r>
            <a:r>
              <a:rPr lang="en-US" altLang="zh-CN" sz="2400" i="1" dirty="0"/>
              <a:t>X</a:t>
            </a:r>
            <a:r>
              <a:rPr lang="zh-CN" altLang="zh-CN" sz="2400" dirty="0"/>
              <a:t>，</a:t>
            </a:r>
            <a:r>
              <a:rPr lang="en-US" altLang="zh-CN" sz="2400" i="1" dirty="0"/>
              <a:t>Y</a:t>
            </a:r>
            <a:r>
              <a:rPr lang="zh-CN" altLang="zh-CN" sz="2400" dirty="0"/>
              <a:t>，</a:t>
            </a:r>
            <a:r>
              <a:rPr lang="en-US" altLang="zh-CN" sz="2400" dirty="0"/>
              <a:t>L(R</a:t>
            </a:r>
            <a:r>
              <a:rPr lang="zh-CN" altLang="zh-CN" sz="2400" dirty="0"/>
              <a:t>或</a:t>
            </a:r>
            <a:r>
              <a:rPr lang="en-US" altLang="zh-CN" sz="2400" dirty="0"/>
              <a:t>N)</a:t>
            </a:r>
            <a:r>
              <a:rPr lang="zh-CN" altLang="zh-CN" sz="2400" i="1" dirty="0"/>
              <a:t>，</a:t>
            </a:r>
            <a:r>
              <a:rPr lang="en-US" altLang="zh-CN" sz="2400" i="1" dirty="0" err="1"/>
              <a:t>S</a:t>
            </a:r>
            <a:r>
              <a:rPr lang="en-US" altLang="zh-CN" sz="2400" i="1" baseline="-25000" dirty="0" err="1"/>
              <a:t>j</a:t>
            </a:r>
            <a:r>
              <a:rPr lang="zh-CN" altLang="zh-CN" sz="2400" dirty="0"/>
              <a:t>｝形式的指令集，定义了机器在一个特定状态下读入一个特定字符时所采取的动作</a:t>
            </a:r>
            <a:r>
              <a:rPr lang="zh-CN" altLang="en-US" sz="2400" dirty="0"/>
              <a:t>。</a:t>
            </a:r>
            <a:endParaRPr lang="en-US" altLang="zh-CN" sz="2400" dirty="0"/>
          </a:p>
          <a:p>
            <a:pPr marL="0" indent="0">
              <a:spcBef>
                <a:spcPts val="1200"/>
              </a:spcBef>
              <a:buFontTx/>
              <a:buNone/>
              <a:defRPr/>
            </a:pPr>
            <a:r>
              <a:rPr lang="zh-CN" altLang="zh-CN" sz="2400" b="1" dirty="0">
                <a:solidFill>
                  <a:schemeClr val="accent6"/>
                </a:solidFill>
              </a:rPr>
              <a:t>五个元素的含义如下： </a:t>
            </a:r>
          </a:p>
          <a:p>
            <a:pPr marL="0" indent="0">
              <a:spcBef>
                <a:spcPts val="1200"/>
              </a:spcBef>
              <a:buFontTx/>
              <a:buNone/>
              <a:defRPr/>
            </a:pPr>
            <a:r>
              <a:rPr lang="zh-CN" altLang="zh-CN" sz="2400" dirty="0"/>
              <a:t>①</a:t>
            </a:r>
            <a:r>
              <a:rPr lang="en-US" altLang="zh-CN" sz="2400" i="1" dirty="0"/>
              <a:t>S</a:t>
            </a:r>
            <a:r>
              <a:rPr lang="en-US" altLang="zh-CN" sz="2400" baseline="-25000" dirty="0"/>
              <a:t>i</a:t>
            </a:r>
            <a:r>
              <a:rPr lang="zh-CN" altLang="zh-CN" sz="2400" dirty="0"/>
              <a:t>表示机器当前的状态；</a:t>
            </a:r>
          </a:p>
          <a:p>
            <a:pPr marL="0" indent="0">
              <a:spcBef>
                <a:spcPts val="1200"/>
              </a:spcBef>
              <a:buFontTx/>
              <a:buNone/>
              <a:defRPr/>
            </a:pPr>
            <a:r>
              <a:rPr lang="zh-CN" altLang="zh-CN" sz="2400" dirty="0"/>
              <a:t>②</a:t>
            </a:r>
            <a:r>
              <a:rPr lang="en-US" altLang="zh-CN" sz="2400" i="1" dirty="0"/>
              <a:t>X</a:t>
            </a:r>
            <a:r>
              <a:rPr lang="zh-CN" altLang="zh-CN" sz="2400" dirty="0"/>
              <a:t>表示机器从方格中读入的内容，也即当前内容；</a:t>
            </a:r>
          </a:p>
          <a:p>
            <a:pPr marL="0" indent="0">
              <a:spcBef>
                <a:spcPts val="1200"/>
              </a:spcBef>
              <a:buFontTx/>
              <a:buNone/>
              <a:defRPr/>
            </a:pPr>
            <a:r>
              <a:rPr lang="zh-CN" altLang="zh-CN" sz="2400" dirty="0"/>
              <a:t>③</a:t>
            </a:r>
            <a:r>
              <a:rPr lang="en-US" altLang="zh-CN" sz="2400" i="1" dirty="0"/>
              <a:t>Y</a:t>
            </a:r>
            <a:r>
              <a:rPr lang="zh-CN" altLang="zh-CN" sz="2400" dirty="0"/>
              <a:t>表示机器用来代替</a:t>
            </a:r>
            <a:r>
              <a:rPr lang="en-US" altLang="zh-CN" sz="2400" i="1" dirty="0"/>
              <a:t>X</a:t>
            </a:r>
            <a:r>
              <a:rPr lang="zh-CN" altLang="zh-CN" sz="2400" dirty="0"/>
              <a:t>写入方格中的内容；</a:t>
            </a:r>
          </a:p>
          <a:p>
            <a:pPr marL="0" indent="0">
              <a:spcBef>
                <a:spcPts val="1200"/>
              </a:spcBef>
              <a:buFontTx/>
              <a:buNone/>
              <a:defRPr/>
            </a:pPr>
            <a:r>
              <a:rPr lang="zh-CN" altLang="zh-CN" sz="2400" dirty="0"/>
              <a:t>④</a:t>
            </a:r>
            <a:r>
              <a:rPr lang="en-US" altLang="zh-CN" sz="2400" dirty="0"/>
              <a:t>L</a:t>
            </a:r>
            <a:r>
              <a:rPr lang="zh-CN" altLang="zh-CN" sz="2400" dirty="0"/>
              <a:t>、</a:t>
            </a:r>
            <a:r>
              <a:rPr lang="en-US" altLang="zh-CN" sz="2400" dirty="0"/>
              <a:t>R</a:t>
            </a:r>
            <a:r>
              <a:rPr lang="zh-CN" altLang="zh-CN" sz="2400" dirty="0"/>
              <a:t>、</a:t>
            </a:r>
            <a:r>
              <a:rPr lang="en-US" altLang="zh-CN" sz="2400" dirty="0"/>
              <a:t>N</a:t>
            </a:r>
            <a:r>
              <a:rPr lang="zh-CN" altLang="zh-CN" sz="2400" dirty="0"/>
              <a:t>分别表示左移一格、右移一格和不移动；</a:t>
            </a:r>
          </a:p>
          <a:p>
            <a:pPr marL="0" indent="0">
              <a:spcBef>
                <a:spcPts val="1200"/>
              </a:spcBef>
              <a:buFontTx/>
              <a:buNone/>
              <a:defRPr/>
            </a:pPr>
            <a:r>
              <a:rPr lang="zh-CN" altLang="zh-CN" sz="2400" dirty="0"/>
              <a:t>⑤</a:t>
            </a:r>
            <a:r>
              <a:rPr lang="en-US" altLang="zh-CN" sz="2400" i="1" dirty="0" err="1"/>
              <a:t>S</a:t>
            </a:r>
            <a:r>
              <a:rPr lang="en-US" altLang="zh-CN" sz="2400" baseline="-25000" dirty="0" err="1"/>
              <a:t>j</a:t>
            </a:r>
            <a:r>
              <a:rPr lang="zh-CN" altLang="zh-CN" sz="2400" dirty="0"/>
              <a:t>表示机器下一步的状态。</a:t>
            </a:r>
            <a:endParaRPr lang="zh-CN" altLang="en-US" sz="2400" dirty="0"/>
          </a:p>
        </p:txBody>
      </p:sp>
      <p:sp>
        <p:nvSpPr>
          <p:cNvPr id="8195" name="Rectangle 2"/>
          <p:cNvSpPr>
            <a:spLocks noGrp="1" noChangeArrowheads="1"/>
          </p:cNvSpPr>
          <p:nvPr>
            <p:ph type="title"/>
          </p:nvPr>
        </p:nvSpPr>
        <p:spPr bwMode="auto">
          <a:xfrm>
            <a:off x="250825" y="485775"/>
            <a:ext cx="6892925" cy="585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kumimoji="1" lang="zh-CN" altLang="en-US" sz="2800" b="1">
                <a:solidFill>
                  <a:srgbClr val="CC0000"/>
                </a:solidFill>
                <a:latin typeface="Times New Roman" pitchFamily="18" charset="0"/>
                <a:ea typeface="黑体" pitchFamily="49" charset="-122"/>
              </a:rPr>
              <a:t>图灵机</a:t>
            </a:r>
            <a:r>
              <a:rPr kumimoji="1" lang="en-US" altLang="zh-CN" sz="2800" b="1">
                <a:solidFill>
                  <a:srgbClr val="CC0000"/>
                </a:solidFill>
                <a:latin typeface="Times New Roman" pitchFamily="18" charset="0"/>
                <a:ea typeface="黑体" pitchFamily="49" charset="-122"/>
              </a:rPr>
              <a:t>——</a:t>
            </a:r>
            <a:r>
              <a:rPr kumimoji="1" lang="zh-CN" altLang="en-US" sz="2800" b="1">
                <a:solidFill>
                  <a:srgbClr val="CC0000"/>
                </a:solidFill>
                <a:latin typeface="Times New Roman" pitchFamily="18" charset="0"/>
                <a:ea typeface="黑体" pitchFamily="49" charset="-122"/>
              </a:rPr>
              <a:t>计算机的理论模型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50825" y="485775"/>
            <a:ext cx="6892925" cy="585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kumimoji="1" lang="zh-CN" altLang="en-US" sz="2800" b="1" dirty="0">
                <a:solidFill>
                  <a:srgbClr val="CC0000"/>
                </a:solidFill>
                <a:latin typeface="Times New Roman" pitchFamily="18" charset="0"/>
                <a:ea typeface="黑体" pitchFamily="49" charset="-122"/>
              </a:rPr>
              <a:t>图灵机</a:t>
            </a:r>
            <a:r>
              <a:rPr kumimoji="1" lang="en-US" altLang="zh-CN" sz="2800" b="1" dirty="0">
                <a:solidFill>
                  <a:srgbClr val="CC0000"/>
                </a:solidFill>
                <a:latin typeface="Times New Roman" pitchFamily="18" charset="0"/>
                <a:ea typeface="黑体" pitchFamily="49" charset="-122"/>
              </a:rPr>
              <a:t>——</a:t>
            </a:r>
            <a:r>
              <a:rPr kumimoji="1" lang="zh-CN" altLang="en-US" sz="2800" b="1" dirty="0">
                <a:solidFill>
                  <a:srgbClr val="CC0000"/>
                </a:solidFill>
                <a:latin typeface="Times New Roman" pitchFamily="18" charset="0"/>
                <a:ea typeface="黑体" pitchFamily="49" charset="-122"/>
              </a:rPr>
              <a:t>计算机的理论模型</a:t>
            </a:r>
          </a:p>
        </p:txBody>
      </p:sp>
      <p:sp>
        <p:nvSpPr>
          <p:cNvPr id="9219" name="Text Box 19"/>
          <p:cNvSpPr txBox="1">
            <a:spLocks noChangeArrowheads="1"/>
          </p:cNvSpPr>
          <p:nvPr/>
        </p:nvSpPr>
        <p:spPr bwMode="gray">
          <a:xfrm>
            <a:off x="-396552" y="1356503"/>
            <a:ext cx="2857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b="1" dirty="0">
                <a:latin typeface="仿宋_GB2312" pitchFamily="49" charset="-122"/>
                <a:ea typeface="仿宋_GB2312" pitchFamily="49" charset="-122"/>
              </a:rPr>
              <a:t>图灵机模型</a:t>
            </a:r>
          </a:p>
        </p:txBody>
      </p:sp>
      <p:sp>
        <p:nvSpPr>
          <p:cNvPr id="9220" name="Text Box 20"/>
          <p:cNvSpPr txBox="1">
            <a:spLocks noChangeArrowheads="1"/>
          </p:cNvSpPr>
          <p:nvPr/>
        </p:nvSpPr>
        <p:spPr bwMode="gray">
          <a:xfrm>
            <a:off x="345308" y="3160504"/>
            <a:ext cx="2571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b="1" dirty="0">
                <a:latin typeface="仿宋_GB2312" pitchFamily="49" charset="-122"/>
                <a:ea typeface="仿宋_GB2312" pitchFamily="49" charset="-122"/>
              </a:rPr>
              <a:t>图灵机纸带</a:t>
            </a:r>
            <a:r>
              <a:rPr lang="en-US" altLang="zh-CN" sz="1100" dirty="0">
                <a:latin typeface="仿宋_GB2312" pitchFamily="49" charset="-122"/>
                <a:ea typeface="仿宋_GB2312" pitchFamily="49" charset="-122"/>
              </a:rPr>
              <a:t>(</a:t>
            </a:r>
            <a:r>
              <a:rPr lang="zh-CN" altLang="en-US" sz="1100" dirty="0">
                <a:latin typeface="仿宋_GB2312" pitchFamily="49" charset="-122"/>
                <a:ea typeface="仿宋_GB2312" pitchFamily="49" charset="-122"/>
              </a:rPr>
              <a:t>完成第一步后状态</a:t>
            </a:r>
            <a:r>
              <a:rPr lang="en-US" altLang="zh-CN" sz="1100" dirty="0">
                <a:latin typeface="仿宋_GB2312" pitchFamily="49" charset="-122"/>
                <a:ea typeface="仿宋_GB2312" pitchFamily="49" charset="-122"/>
              </a:rPr>
              <a:t>)</a:t>
            </a:r>
            <a:endParaRPr lang="zh-CN" altLang="en-US" sz="1100" dirty="0">
              <a:latin typeface="仿宋_GB2312" pitchFamily="49" charset="-122"/>
              <a:ea typeface="仿宋_GB2312" pitchFamily="49" charset="-122"/>
            </a:endParaRPr>
          </a:p>
        </p:txBody>
      </p:sp>
      <p:pic>
        <p:nvPicPr>
          <p:cNvPr id="922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8" y="3585143"/>
            <a:ext cx="31686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9"/>
          <p:cNvPicPr>
            <a:picLocks noChangeAspect="1" noChangeArrowheads="1"/>
          </p:cNvPicPr>
          <p:nvPr/>
        </p:nvPicPr>
        <p:blipFill>
          <a:blip r:embed="rId4"/>
          <a:srcRect/>
          <a:stretch>
            <a:fillRect/>
          </a:stretch>
        </p:blipFill>
        <p:spPr bwMode="auto">
          <a:xfrm>
            <a:off x="3203936" y="1556362"/>
            <a:ext cx="5867400" cy="43561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2" descr="图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881" y="1703735"/>
            <a:ext cx="2443634" cy="107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259FCD9D-350E-4ED5-B0AF-CA006824C994}"/>
              </a:ext>
            </a:extLst>
          </p:cNvPr>
          <p:cNvSpPr/>
          <p:nvPr/>
        </p:nvSpPr>
        <p:spPr>
          <a:xfrm>
            <a:off x="107504" y="5104131"/>
            <a:ext cx="3278462" cy="461665"/>
          </a:xfrm>
          <a:prstGeom prst="rect">
            <a:avLst/>
          </a:prstGeom>
          <a:noFill/>
        </p:spPr>
        <p:txBody>
          <a:bodyPr wrap="none" lIns="91440" tIns="45720" rIns="91440" bIns="45720">
            <a:spAutoFit/>
          </a:bodyPr>
          <a:lstStyle/>
          <a:p>
            <a:pPr algn="ctr"/>
            <a:r>
              <a:rPr lang="zh-CN" altLang="en-US" sz="2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最终状态是什么样的？</a:t>
            </a:r>
          </a:p>
        </p:txBody>
      </p:sp>
      <p:sp>
        <p:nvSpPr>
          <p:cNvPr id="3" name="矩形 2">
            <a:extLst>
              <a:ext uri="{FF2B5EF4-FFF2-40B4-BE49-F238E27FC236}">
                <a16:creationId xmlns:a16="http://schemas.microsoft.com/office/drawing/2014/main" id="{C273B45C-29DD-4D41-A8DD-676C05F62CF3}"/>
              </a:ext>
            </a:extLst>
          </p:cNvPr>
          <p:cNvSpPr/>
          <p:nvPr/>
        </p:nvSpPr>
        <p:spPr bwMode="auto">
          <a:xfrm>
            <a:off x="2917058" y="2776188"/>
            <a:ext cx="6154278" cy="324156"/>
          </a:xfrm>
          <a:prstGeom prst="rect">
            <a:avLst/>
          </a:prstGeom>
          <a:solidFill>
            <a:srgbClr val="1CC644">
              <a:alpha val="52157"/>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Arial"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wipe(down)">
                                      <p:cBhvr>
                                        <p:cTn id="7" dur="500"/>
                                        <p:tgtEl>
                                          <p:spTgt spid="92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wipe(down)">
                                      <p:cBhvr>
                                        <p:cTn id="10" dur="500"/>
                                        <p:tgtEl>
                                          <p:spTgt spid="922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P spid="2" grpId="0"/>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DVSHAPEID" val="xhKjrZp8ycusAa5KzTX4cs"/>
</p:tagLst>
</file>

<file path=ppt/tags/tag19.xml><?xml version="1.0" encoding="utf-8"?>
<p:tagLst xmlns:a="http://schemas.openxmlformats.org/drawingml/2006/main" xmlns:r="http://schemas.openxmlformats.org/officeDocument/2006/relationships" xmlns:p="http://schemas.openxmlformats.org/presentationml/2006/main">
  <p:tag name="DVSHAPEID" val="wJZ8rzv3dGcdpVTf9Y7Okg"/>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FillBlank"/>
  <p:tag name="PROBLEMHASREMARK" val="True"/>
  <p:tag name="PROBLEMREMARK" val="硬件系统"/>
  <p:tag name="PROBLEMBLANKKEYWORD" val="填空"/>
  <p:tag name="PROBLEMBLANKORDER" val="true"/>
  <p:tag name="PROBLEMSCORE" val="1.5"/>
  <p:tag name="PROBLEMBLANK" val="[{&quot;num&quot;:1,&quot;caseSensitive&quot;:false,&quot;fuzzyMatch&quot;:false,&quot;Score&quot;:0.5,&quot;answers&quot;:[&quot;硬件系统&quot;]},{&quot;num&quot;:2,&quot;caseSensitive&quot;:false,&quot;fuzzyMatch&quot;:false,&quot;Score&quot;:0.5,&quot;answers&quot;:[&quot;软件系统&quot;]},{&quot;num&quot;:3,&quot;caseSensitive&quot;:false,&quot;fuzzyMatch&quot;:false,&quot;Score&quot;:0.5,&quot;answers&quot;:[&quot;编译&quot;]}]"/>
</p:tagLst>
</file>

<file path=ppt/tags/tag2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1_模板1">
  <a:themeElements>
    <a:clrScheme name="1_模板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模板1">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模板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模板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模板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模板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模板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模板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模板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模板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模板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模板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模板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模板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演示文稿1</Template>
  <TotalTime>10484</TotalTime>
  <Words>5778</Words>
  <Application>Microsoft Macintosh PowerPoint</Application>
  <PresentationFormat>全屏显示(4:3)</PresentationFormat>
  <Paragraphs>532</Paragraphs>
  <Slides>64</Slides>
  <Notes>36</Notes>
  <HiddenSlides>0</HiddenSlides>
  <MMClips>1</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64</vt:i4>
      </vt:variant>
    </vt:vector>
  </HeadingPairs>
  <TitlesOfParts>
    <vt:vector size="85" baseType="lpstr">
      <vt:lpstr>仿宋</vt:lpstr>
      <vt:lpstr>仿宋_GB2312</vt:lpstr>
      <vt:lpstr>黑体</vt:lpstr>
      <vt:lpstr>华光黑变_CNKI</vt:lpstr>
      <vt:lpstr>华文楷体</vt:lpstr>
      <vt:lpstr>华文宋体</vt:lpstr>
      <vt:lpstr>华文新魏</vt:lpstr>
      <vt:lpstr>华文中宋</vt:lpstr>
      <vt:lpstr>楷体</vt:lpstr>
      <vt:lpstr>楷体_GB2312</vt:lpstr>
      <vt:lpstr>隶书</vt:lpstr>
      <vt:lpstr>宋体</vt:lpstr>
      <vt:lpstr>Microsoft Yahei</vt:lpstr>
      <vt:lpstr>Arial</vt:lpstr>
      <vt:lpstr>Calibri</vt:lpstr>
      <vt:lpstr>Monotype Sorts</vt:lpstr>
      <vt:lpstr>Symbol</vt:lpstr>
      <vt:lpstr>Times New Roman</vt:lpstr>
      <vt:lpstr>Wingdings</vt:lpstr>
      <vt:lpstr>1_模板1</vt:lpstr>
      <vt:lpstr>Acrobat Document</vt:lpstr>
      <vt:lpstr>PowerPoint 演示文稿</vt:lpstr>
      <vt:lpstr>主要内容 </vt:lpstr>
      <vt:lpstr>思考</vt:lpstr>
      <vt:lpstr>PowerPoint 演示文稿</vt:lpstr>
      <vt:lpstr>PowerPoint 演示文稿</vt:lpstr>
      <vt:lpstr>PowerPoint 演示文稿</vt:lpstr>
      <vt:lpstr>PowerPoint 演示文稿</vt:lpstr>
      <vt:lpstr>图灵机——计算机的理论模型</vt:lpstr>
      <vt:lpstr>图灵机——计算机的理论模型</vt:lpstr>
      <vt:lpstr>图灵机计算思想</vt:lpstr>
      <vt:lpstr>2.冯·诺依曼计算机</vt:lpstr>
      <vt:lpstr>PowerPoint 演示文稿</vt:lpstr>
      <vt:lpstr>PowerPoint 演示文稿</vt:lpstr>
      <vt:lpstr>PowerPoint 演示文稿</vt:lpstr>
      <vt:lpstr>PowerPoint 演示文稿</vt:lpstr>
      <vt:lpstr>PowerPoint 演示文稿</vt:lpstr>
      <vt:lpstr>PowerPoint 演示文稿</vt:lpstr>
      <vt:lpstr>  3.2 计算机系统</vt:lpstr>
      <vt:lpstr>PowerPoint 演示文稿</vt:lpstr>
      <vt:lpstr>3.2.1 计算机硬件系统</vt:lpstr>
      <vt:lpstr>3.2.2 计算机软件系统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3.3.1 指令与指令系统</vt:lpstr>
      <vt:lpstr>PowerPoint 演示文稿</vt:lpstr>
      <vt:lpstr>PowerPoint 演示文稿</vt:lpstr>
      <vt:lpstr>PowerPoint 演示文稿</vt:lpstr>
      <vt:lpstr>3.3.3   并行处理技术</vt:lpstr>
      <vt:lpstr>PowerPoint 演示文稿</vt:lpstr>
      <vt:lpstr>PowerPoint 演示文稿</vt:lpstr>
      <vt:lpstr>PowerPoint 演示文稿</vt:lpstr>
      <vt:lpstr>存储容量与存储单位</vt:lpstr>
      <vt:lpstr>PowerPoint 演示文稿</vt:lpstr>
      <vt:lpstr>PowerPoint 演示文稿</vt:lpstr>
      <vt:lpstr>3.4  微型计算机</vt:lpstr>
      <vt:lpstr>PowerPoint 演示文稿</vt:lpstr>
      <vt:lpstr>  3.4.1 主板</vt:lpstr>
      <vt:lpstr>PowerPoint 演示文稿</vt:lpstr>
      <vt:lpstr>    CPU（Central Processing Unit)中央处理器，也称中央处理单元、微处理器。         </vt:lpstr>
      <vt:lpstr>CPU的主要性能指标</vt:lpstr>
      <vt:lpstr>PowerPoint 演示文稿</vt:lpstr>
      <vt:lpstr>PowerPoint 演示文稿</vt:lpstr>
      <vt:lpstr>PowerPoint 演示文稿</vt:lpstr>
      <vt:lpstr>内存单元的地址和内容</vt:lpstr>
      <vt:lpstr>PowerPoint 演示文稿</vt:lpstr>
      <vt:lpstr>高速缓冲存储器 Cache</vt:lpstr>
      <vt:lpstr>硬盘存储器的基本组成是硬盘盘片和硬盘驱动器，硬盘盘片由涂有磁性材料的铝合金构成。</vt:lpstr>
      <vt:lpstr>PowerPoint 演示文稿</vt:lpstr>
      <vt:lpstr>3）移动存储设备</vt:lpstr>
      <vt:lpstr>PowerPoint 演示文稿</vt:lpstr>
      <vt:lpstr>3.4.4 输入输出设备</vt:lpstr>
      <vt:lpstr>3.4.4 输入输出设备</vt:lpstr>
      <vt:lpstr>设备与各部件之间的连接</vt:lpstr>
      <vt:lpstr>PowerPoint 演示文稿</vt:lpstr>
      <vt:lpstr>接口</vt:lpstr>
      <vt:lpstr>PowerPoint 演示文稿</vt:lpstr>
      <vt:lpstr>PowerPoint 演示文稿</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dc:creator>
  <cp:lastModifiedBy>kzliu1989@dlut.edu.cn</cp:lastModifiedBy>
  <cp:revision>501</cp:revision>
  <cp:lastPrinted>2022-09-30T02:58:48Z</cp:lastPrinted>
  <dcterms:created xsi:type="dcterms:W3CDTF">2009-03-12T07:22:48Z</dcterms:created>
  <dcterms:modified xsi:type="dcterms:W3CDTF">2022-09-30T03:08:17Z</dcterms:modified>
</cp:coreProperties>
</file>